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113"/>
  </p:notesMasterIdLst>
  <p:sldIdLst>
    <p:sldId id="333" r:id="rId5"/>
    <p:sldId id="334" r:id="rId6"/>
    <p:sldId id="335" r:id="rId7"/>
    <p:sldId id="363" r:id="rId8"/>
    <p:sldId id="365" r:id="rId9"/>
    <p:sldId id="366" r:id="rId10"/>
    <p:sldId id="367" r:id="rId11"/>
    <p:sldId id="368" r:id="rId12"/>
    <p:sldId id="369" r:id="rId13"/>
    <p:sldId id="370" r:id="rId14"/>
    <p:sldId id="371" r:id="rId15"/>
    <p:sldId id="373" r:id="rId16"/>
    <p:sldId id="372" r:id="rId17"/>
    <p:sldId id="349" r:id="rId18"/>
    <p:sldId id="374" r:id="rId19"/>
    <p:sldId id="376" r:id="rId20"/>
    <p:sldId id="378" r:id="rId21"/>
    <p:sldId id="394" r:id="rId22"/>
    <p:sldId id="395" r:id="rId23"/>
    <p:sldId id="396" r:id="rId24"/>
    <p:sldId id="397" r:id="rId25"/>
    <p:sldId id="398" r:id="rId26"/>
    <p:sldId id="399" r:id="rId27"/>
    <p:sldId id="400" r:id="rId28"/>
    <p:sldId id="401" r:id="rId29"/>
    <p:sldId id="379" r:id="rId30"/>
    <p:sldId id="380" r:id="rId31"/>
    <p:sldId id="390" r:id="rId32"/>
    <p:sldId id="477" r:id="rId33"/>
    <p:sldId id="476" r:id="rId34"/>
    <p:sldId id="257" r:id="rId35"/>
    <p:sldId id="258" r:id="rId36"/>
    <p:sldId id="433" r:id="rId37"/>
    <p:sldId id="259" r:id="rId38"/>
    <p:sldId id="260" r:id="rId39"/>
    <p:sldId id="261" r:id="rId40"/>
    <p:sldId id="336" r:id="rId41"/>
    <p:sldId id="428" r:id="rId42"/>
    <p:sldId id="263" r:id="rId43"/>
    <p:sldId id="429" r:id="rId44"/>
    <p:sldId id="430" r:id="rId45"/>
    <p:sldId id="431" r:id="rId46"/>
    <p:sldId id="432"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47" r:id="rId60"/>
    <p:sldId id="448" r:id="rId61"/>
    <p:sldId id="480" r:id="rId62"/>
    <p:sldId id="449" r:id="rId63"/>
    <p:sldId id="450" r:id="rId64"/>
    <p:sldId id="481" r:id="rId65"/>
    <p:sldId id="482" r:id="rId66"/>
    <p:sldId id="483" r:id="rId67"/>
    <p:sldId id="484" r:id="rId68"/>
    <p:sldId id="485" r:id="rId69"/>
    <p:sldId id="451" r:id="rId70"/>
    <p:sldId id="486" r:id="rId71"/>
    <p:sldId id="454" r:id="rId72"/>
    <p:sldId id="455" r:id="rId73"/>
    <p:sldId id="456" r:id="rId74"/>
    <p:sldId id="457" r:id="rId75"/>
    <p:sldId id="458" r:id="rId76"/>
    <p:sldId id="459" r:id="rId77"/>
    <p:sldId id="460" r:id="rId78"/>
    <p:sldId id="461" r:id="rId79"/>
    <p:sldId id="462" r:id="rId80"/>
    <p:sldId id="463" r:id="rId81"/>
    <p:sldId id="464" r:id="rId82"/>
    <p:sldId id="465" r:id="rId83"/>
    <p:sldId id="466" r:id="rId84"/>
    <p:sldId id="467" r:id="rId85"/>
    <p:sldId id="468" r:id="rId86"/>
    <p:sldId id="469" r:id="rId87"/>
    <p:sldId id="264" r:id="rId88"/>
    <p:sldId id="470" r:id="rId89"/>
    <p:sldId id="265" r:id="rId90"/>
    <p:sldId id="268" r:id="rId91"/>
    <p:sldId id="269" r:id="rId92"/>
    <p:sldId id="266" r:id="rId93"/>
    <p:sldId id="267" r:id="rId94"/>
    <p:sldId id="270" r:id="rId95"/>
    <p:sldId id="271" r:id="rId96"/>
    <p:sldId id="272" r:id="rId97"/>
    <p:sldId id="273" r:id="rId98"/>
    <p:sldId id="274" r:id="rId99"/>
    <p:sldId id="275" r:id="rId100"/>
    <p:sldId id="276" r:id="rId101"/>
    <p:sldId id="277" r:id="rId102"/>
    <p:sldId id="314" r:id="rId103"/>
    <p:sldId id="315" r:id="rId104"/>
    <p:sldId id="281" r:id="rId105"/>
    <p:sldId id="471" r:id="rId106"/>
    <p:sldId id="473" r:id="rId107"/>
    <p:sldId id="474" r:id="rId108"/>
    <p:sldId id="282" r:id="rId109"/>
    <p:sldId id="283" r:id="rId110"/>
    <p:sldId id="284" r:id="rId111"/>
    <p:sldId id="479"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00" autoAdjust="0"/>
  </p:normalViewPr>
  <p:slideViewPr>
    <p:cSldViewPr snapToGrid="0">
      <p:cViewPr>
        <p:scale>
          <a:sx n="86" d="100"/>
          <a:sy n="86" d="100"/>
        </p:scale>
        <p:origin x="45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38BBF-F9B0-45BC-B7C5-60C7902CF44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7DD08086-22C7-4DA8-A8C8-6E4E2F256697}">
      <dgm:prSet phldrT="[Text]"/>
      <dgm:spPr/>
      <dgm:t>
        <a:bodyPr/>
        <a:lstStyle/>
        <a:p>
          <a:r>
            <a:rPr lang="en-US" b="1" dirty="0" smtClean="0">
              <a:solidFill>
                <a:schemeClr val="bg1"/>
              </a:solidFill>
            </a:rPr>
            <a:t>Other exclusions</a:t>
          </a:r>
          <a:endParaRPr lang="en-IN" dirty="0">
            <a:solidFill>
              <a:schemeClr val="bg1"/>
            </a:solidFill>
          </a:endParaRPr>
        </a:p>
      </dgm:t>
    </dgm:pt>
    <dgm:pt modelId="{9338563A-15BA-4AAD-9BED-A1A35304C620}" type="parTrans" cxnId="{8753BE91-EA0A-4DD7-B8DD-A629FCACCD4B}">
      <dgm:prSet/>
      <dgm:spPr/>
      <dgm:t>
        <a:bodyPr/>
        <a:lstStyle/>
        <a:p>
          <a:endParaRPr lang="en-IN"/>
        </a:p>
      </dgm:t>
    </dgm:pt>
    <dgm:pt modelId="{3676A024-C90A-42A9-868F-EFFEC724D2E9}" type="sibTrans" cxnId="{8753BE91-EA0A-4DD7-B8DD-A629FCACCD4B}">
      <dgm:prSet/>
      <dgm:spPr/>
      <dgm:t>
        <a:bodyPr/>
        <a:lstStyle/>
        <a:p>
          <a:endParaRPr lang="en-IN"/>
        </a:p>
      </dgm:t>
    </dgm:pt>
    <dgm:pt modelId="{AAD547C6-D170-4199-A874-EBD73E2F9C4B}">
      <dgm:prSet phldrT="[Text]" custT="1"/>
      <dgm:spPr/>
      <dgm:t>
        <a:bodyPr/>
        <a:lstStyle/>
        <a:p>
          <a:r>
            <a:rPr lang="en-IN" sz="2000" b="1" dirty="0" smtClean="0"/>
            <a:t>Exclusion based on nature of income/deduction claim </a:t>
          </a:r>
          <a:endParaRPr lang="en-IN" sz="2000" dirty="0"/>
        </a:p>
      </dgm:t>
    </dgm:pt>
    <dgm:pt modelId="{F2E7979C-19F4-4E9A-8688-E9317793A788}" type="parTrans" cxnId="{E5D96F69-E274-425A-ACC6-A1C254CCE1ED}">
      <dgm:prSet/>
      <dgm:spPr/>
      <dgm:t>
        <a:bodyPr/>
        <a:lstStyle/>
        <a:p>
          <a:endParaRPr lang="en-IN"/>
        </a:p>
      </dgm:t>
    </dgm:pt>
    <dgm:pt modelId="{E222039D-8F5B-4BF5-8E54-FA217AE00720}" type="sibTrans" cxnId="{E5D96F69-E274-425A-ACC6-A1C254CCE1ED}">
      <dgm:prSet/>
      <dgm:spPr/>
      <dgm:t>
        <a:bodyPr/>
        <a:lstStyle/>
        <a:p>
          <a:endParaRPr lang="en-IN"/>
        </a:p>
      </dgm:t>
    </dgm:pt>
    <dgm:pt modelId="{EAFF478F-948E-42E0-AC27-A4589454A7BA}">
      <dgm:prSet phldrT="[Text]"/>
      <dgm:spPr/>
      <dgm:t>
        <a:bodyPr/>
        <a:lstStyle/>
        <a:p>
          <a:r>
            <a:rPr lang="en-IN" b="1" dirty="0" smtClean="0"/>
            <a:t>Exclusion based on B/F or C/F loss</a:t>
          </a:r>
          <a:endParaRPr lang="en-IN" dirty="0"/>
        </a:p>
      </dgm:t>
    </dgm:pt>
    <dgm:pt modelId="{5D86F7FC-B138-4C85-A662-694557D73FCF}" type="parTrans" cxnId="{FB08DD35-B494-4CFA-BB42-556381AE9847}">
      <dgm:prSet/>
      <dgm:spPr/>
      <dgm:t>
        <a:bodyPr/>
        <a:lstStyle/>
        <a:p>
          <a:endParaRPr lang="en-IN"/>
        </a:p>
      </dgm:t>
    </dgm:pt>
    <dgm:pt modelId="{F6D16FB4-5EAE-445E-A258-9B47797FD214}" type="sibTrans" cxnId="{FB08DD35-B494-4CFA-BB42-556381AE9847}">
      <dgm:prSet/>
      <dgm:spPr/>
      <dgm:t>
        <a:bodyPr/>
        <a:lstStyle/>
        <a:p>
          <a:endParaRPr lang="en-IN"/>
        </a:p>
      </dgm:t>
    </dgm:pt>
    <dgm:pt modelId="{118F0795-84BC-4A38-993F-998458D78ED3}">
      <dgm:prSet phldrT="[Text]"/>
      <dgm:spPr/>
      <dgm:t>
        <a:bodyPr/>
        <a:lstStyle/>
        <a:p>
          <a:r>
            <a:rPr lang="en-IN" b="1" dirty="0" smtClean="0"/>
            <a:t>Exclusion based on amount of total  income</a:t>
          </a:r>
          <a:endParaRPr lang="en-IN" dirty="0"/>
        </a:p>
      </dgm:t>
    </dgm:pt>
    <dgm:pt modelId="{9A21CC51-0914-4CC7-87B6-9AFE60D277BE}" type="parTrans" cxnId="{814FDF49-02B0-4836-811C-79B093688A23}">
      <dgm:prSet/>
      <dgm:spPr/>
      <dgm:t>
        <a:bodyPr/>
        <a:lstStyle/>
        <a:p>
          <a:endParaRPr lang="en-IN"/>
        </a:p>
      </dgm:t>
    </dgm:pt>
    <dgm:pt modelId="{B2136A7C-7729-4573-8814-8BE5E6D09B72}" type="sibTrans" cxnId="{814FDF49-02B0-4836-811C-79B093688A23}">
      <dgm:prSet/>
      <dgm:spPr/>
      <dgm:t>
        <a:bodyPr/>
        <a:lstStyle/>
        <a:p>
          <a:endParaRPr lang="en-IN"/>
        </a:p>
      </dgm:t>
    </dgm:pt>
    <dgm:pt modelId="{128D9122-301F-45ED-A03D-DEA91EFB7F76}">
      <dgm:prSet phldrT="[Text]"/>
      <dgm:spPr/>
      <dgm:t>
        <a:bodyPr/>
        <a:lstStyle/>
        <a:p>
          <a:r>
            <a:rPr lang="en-IN" b="1" dirty="0" smtClean="0"/>
            <a:t>Exclusion based on residential status </a:t>
          </a:r>
          <a:endParaRPr lang="en-IN" dirty="0"/>
        </a:p>
      </dgm:t>
    </dgm:pt>
    <dgm:pt modelId="{AAE43AE2-3B74-41EC-9AE3-84A638D26D85}" type="parTrans" cxnId="{C799B793-B87B-4736-9A0E-C63409DA26C9}">
      <dgm:prSet/>
      <dgm:spPr/>
      <dgm:t>
        <a:bodyPr/>
        <a:lstStyle/>
        <a:p>
          <a:endParaRPr lang="en-IN"/>
        </a:p>
      </dgm:t>
    </dgm:pt>
    <dgm:pt modelId="{85803FDD-395F-4ACE-9B7C-07056CF09167}" type="sibTrans" cxnId="{C799B793-B87B-4736-9A0E-C63409DA26C9}">
      <dgm:prSet/>
      <dgm:spPr/>
      <dgm:t>
        <a:bodyPr/>
        <a:lstStyle/>
        <a:p>
          <a:endParaRPr lang="en-IN"/>
        </a:p>
      </dgm:t>
    </dgm:pt>
    <dgm:pt modelId="{B8DCECD2-B940-4A1F-8BA0-95104004248B}">
      <dgm:prSet phldrT="[Text]"/>
      <dgm:spPr/>
      <dgm:t>
        <a:bodyPr/>
        <a:lstStyle/>
        <a:p>
          <a:r>
            <a:rPr lang="en-US" b="1" dirty="0" smtClean="0">
              <a:solidFill>
                <a:schemeClr val="bg1"/>
              </a:solidFill>
            </a:rPr>
            <a:t>Exclusion based on type of assessee</a:t>
          </a:r>
          <a:endParaRPr lang="en-IN" dirty="0">
            <a:solidFill>
              <a:schemeClr val="bg1"/>
            </a:solidFill>
          </a:endParaRPr>
        </a:p>
      </dgm:t>
    </dgm:pt>
    <dgm:pt modelId="{5B47A425-87BA-4321-A04E-3994F9D0EA45}" type="parTrans" cxnId="{E6026ACB-D893-4336-863D-30CE1C0AD053}">
      <dgm:prSet/>
      <dgm:spPr/>
      <dgm:t>
        <a:bodyPr/>
        <a:lstStyle/>
        <a:p>
          <a:endParaRPr lang="en-IN"/>
        </a:p>
      </dgm:t>
    </dgm:pt>
    <dgm:pt modelId="{5CADF580-C4C5-429B-8DA4-6199EE04266E}" type="sibTrans" cxnId="{E6026ACB-D893-4336-863D-30CE1C0AD053}">
      <dgm:prSet/>
      <dgm:spPr/>
      <dgm:t>
        <a:bodyPr/>
        <a:lstStyle/>
        <a:p>
          <a:endParaRPr lang="en-IN"/>
        </a:p>
      </dgm:t>
    </dgm:pt>
    <dgm:pt modelId="{F589406E-8330-4FA9-A2A0-EF0EF07205CB}">
      <dgm:prSet phldrT="[Text]"/>
      <dgm:spPr/>
      <dgm:t>
        <a:bodyPr/>
        <a:lstStyle/>
        <a:p>
          <a:r>
            <a:rPr lang="en-US" b="1" dirty="0" smtClean="0">
              <a:solidFill>
                <a:schemeClr val="bg1"/>
              </a:solidFill>
            </a:rPr>
            <a:t>Exclusions based on nature of investment or association </a:t>
          </a:r>
          <a:endParaRPr lang="en-IN" dirty="0">
            <a:solidFill>
              <a:schemeClr val="bg1"/>
            </a:solidFill>
          </a:endParaRPr>
        </a:p>
      </dgm:t>
    </dgm:pt>
    <dgm:pt modelId="{0D3C78A1-9AB9-4685-BA76-CA8AADD054E1}" type="parTrans" cxnId="{6CC5C97B-4142-421E-9EFE-2F4730BA198B}">
      <dgm:prSet/>
      <dgm:spPr/>
      <dgm:t>
        <a:bodyPr/>
        <a:lstStyle/>
        <a:p>
          <a:endParaRPr lang="en-IN"/>
        </a:p>
      </dgm:t>
    </dgm:pt>
    <dgm:pt modelId="{A962667B-7CEC-43E2-888E-23A3EA2EE116}" type="sibTrans" cxnId="{6CC5C97B-4142-421E-9EFE-2F4730BA198B}">
      <dgm:prSet/>
      <dgm:spPr/>
      <dgm:t>
        <a:bodyPr/>
        <a:lstStyle/>
        <a:p>
          <a:endParaRPr lang="en-IN"/>
        </a:p>
      </dgm:t>
    </dgm:pt>
    <dgm:pt modelId="{798A31CE-6ABC-4F4C-A98A-7549BA466C5C}" type="pres">
      <dgm:prSet presAssocID="{57938BBF-F9B0-45BC-B7C5-60C7902CF44B}" presName="Name0" presStyleCnt="0">
        <dgm:presLayoutVars>
          <dgm:chMax val="1"/>
          <dgm:chPref val="1"/>
          <dgm:dir/>
          <dgm:animOne val="branch"/>
          <dgm:animLvl val="lvl"/>
        </dgm:presLayoutVars>
      </dgm:prSet>
      <dgm:spPr/>
      <dgm:t>
        <a:bodyPr/>
        <a:lstStyle/>
        <a:p>
          <a:endParaRPr lang="en-IN"/>
        </a:p>
      </dgm:t>
    </dgm:pt>
    <dgm:pt modelId="{301BB4E8-D5E2-4FD3-94C5-46B59CE6816C}" type="pres">
      <dgm:prSet presAssocID="{7DD08086-22C7-4DA8-A8C8-6E4E2F256697}" presName="Parent" presStyleLbl="node0" presStyleIdx="0" presStyleCnt="1">
        <dgm:presLayoutVars>
          <dgm:chMax val="6"/>
          <dgm:chPref val="6"/>
        </dgm:presLayoutVars>
      </dgm:prSet>
      <dgm:spPr/>
      <dgm:t>
        <a:bodyPr/>
        <a:lstStyle/>
        <a:p>
          <a:endParaRPr lang="en-IN"/>
        </a:p>
      </dgm:t>
    </dgm:pt>
    <dgm:pt modelId="{F780D4F1-D5CF-43D2-B823-5EABFC05A317}" type="pres">
      <dgm:prSet presAssocID="{AAD547C6-D170-4199-A874-EBD73E2F9C4B}" presName="Accent1" presStyleCnt="0"/>
      <dgm:spPr/>
    </dgm:pt>
    <dgm:pt modelId="{D13C2F0E-0E26-40AA-BEB9-2870661823B8}" type="pres">
      <dgm:prSet presAssocID="{AAD547C6-D170-4199-A874-EBD73E2F9C4B}" presName="Accent" presStyleLbl="bgShp" presStyleIdx="0" presStyleCnt="6"/>
      <dgm:spPr/>
    </dgm:pt>
    <dgm:pt modelId="{8586ABD0-42AA-4DCB-A0F0-A8C850B7409A}" type="pres">
      <dgm:prSet presAssocID="{AAD547C6-D170-4199-A874-EBD73E2F9C4B}" presName="Child1" presStyleLbl="node1" presStyleIdx="0" presStyleCnt="6">
        <dgm:presLayoutVars>
          <dgm:chMax val="0"/>
          <dgm:chPref val="0"/>
          <dgm:bulletEnabled val="1"/>
        </dgm:presLayoutVars>
      </dgm:prSet>
      <dgm:spPr/>
      <dgm:t>
        <a:bodyPr/>
        <a:lstStyle/>
        <a:p>
          <a:endParaRPr lang="en-IN"/>
        </a:p>
      </dgm:t>
    </dgm:pt>
    <dgm:pt modelId="{0160FA56-63A5-4E5D-B6D5-D0DC170515C5}" type="pres">
      <dgm:prSet presAssocID="{EAFF478F-948E-42E0-AC27-A4589454A7BA}" presName="Accent2" presStyleCnt="0"/>
      <dgm:spPr/>
    </dgm:pt>
    <dgm:pt modelId="{3CE96EE4-3D34-4C33-9733-F5AFC3246F8B}" type="pres">
      <dgm:prSet presAssocID="{EAFF478F-948E-42E0-AC27-A4589454A7BA}" presName="Accent" presStyleLbl="bgShp" presStyleIdx="1" presStyleCnt="6"/>
      <dgm:spPr/>
    </dgm:pt>
    <dgm:pt modelId="{77BA3440-CA78-4599-B1B0-B384AD889DCF}" type="pres">
      <dgm:prSet presAssocID="{EAFF478F-948E-42E0-AC27-A4589454A7BA}" presName="Child2" presStyleLbl="node1" presStyleIdx="1" presStyleCnt="6">
        <dgm:presLayoutVars>
          <dgm:chMax val="0"/>
          <dgm:chPref val="0"/>
          <dgm:bulletEnabled val="1"/>
        </dgm:presLayoutVars>
      </dgm:prSet>
      <dgm:spPr/>
      <dgm:t>
        <a:bodyPr/>
        <a:lstStyle/>
        <a:p>
          <a:endParaRPr lang="en-IN"/>
        </a:p>
      </dgm:t>
    </dgm:pt>
    <dgm:pt modelId="{B0B1789E-16D5-4898-ABEA-A74AEB1CB6A0}" type="pres">
      <dgm:prSet presAssocID="{118F0795-84BC-4A38-993F-998458D78ED3}" presName="Accent3" presStyleCnt="0"/>
      <dgm:spPr/>
    </dgm:pt>
    <dgm:pt modelId="{7CAEFC35-F898-4C73-9CEE-7115CB7792FC}" type="pres">
      <dgm:prSet presAssocID="{118F0795-84BC-4A38-993F-998458D78ED3}" presName="Accent" presStyleLbl="bgShp" presStyleIdx="2" presStyleCnt="6"/>
      <dgm:spPr/>
    </dgm:pt>
    <dgm:pt modelId="{ABDBE792-DD7C-4BC7-B8B7-8731BAA87818}" type="pres">
      <dgm:prSet presAssocID="{118F0795-84BC-4A38-993F-998458D78ED3}" presName="Child3" presStyleLbl="node1" presStyleIdx="2" presStyleCnt="6">
        <dgm:presLayoutVars>
          <dgm:chMax val="0"/>
          <dgm:chPref val="0"/>
          <dgm:bulletEnabled val="1"/>
        </dgm:presLayoutVars>
      </dgm:prSet>
      <dgm:spPr/>
      <dgm:t>
        <a:bodyPr/>
        <a:lstStyle/>
        <a:p>
          <a:endParaRPr lang="en-IN"/>
        </a:p>
      </dgm:t>
    </dgm:pt>
    <dgm:pt modelId="{B034137B-966D-4F52-802E-017105545326}" type="pres">
      <dgm:prSet presAssocID="{128D9122-301F-45ED-A03D-DEA91EFB7F76}" presName="Accent4" presStyleCnt="0"/>
      <dgm:spPr/>
    </dgm:pt>
    <dgm:pt modelId="{A8AECDD9-C5B7-4F67-8907-9587EC7CC495}" type="pres">
      <dgm:prSet presAssocID="{128D9122-301F-45ED-A03D-DEA91EFB7F76}" presName="Accent" presStyleLbl="bgShp" presStyleIdx="3" presStyleCnt="6"/>
      <dgm:spPr/>
    </dgm:pt>
    <dgm:pt modelId="{45C0AE77-D5DB-4FAD-B3FF-022B925B5B80}" type="pres">
      <dgm:prSet presAssocID="{128D9122-301F-45ED-A03D-DEA91EFB7F76}" presName="Child4" presStyleLbl="node1" presStyleIdx="3" presStyleCnt="6">
        <dgm:presLayoutVars>
          <dgm:chMax val="0"/>
          <dgm:chPref val="0"/>
          <dgm:bulletEnabled val="1"/>
        </dgm:presLayoutVars>
      </dgm:prSet>
      <dgm:spPr/>
      <dgm:t>
        <a:bodyPr/>
        <a:lstStyle/>
        <a:p>
          <a:endParaRPr lang="en-IN"/>
        </a:p>
      </dgm:t>
    </dgm:pt>
    <dgm:pt modelId="{5B8C5D74-6271-4AF4-8460-ECF15CDE51F8}" type="pres">
      <dgm:prSet presAssocID="{B8DCECD2-B940-4A1F-8BA0-95104004248B}" presName="Accent5" presStyleCnt="0"/>
      <dgm:spPr/>
    </dgm:pt>
    <dgm:pt modelId="{D73E8A4A-2F61-4A95-AB8E-94249BA616DA}" type="pres">
      <dgm:prSet presAssocID="{B8DCECD2-B940-4A1F-8BA0-95104004248B}" presName="Accent" presStyleLbl="bgShp" presStyleIdx="4" presStyleCnt="6"/>
      <dgm:spPr/>
    </dgm:pt>
    <dgm:pt modelId="{C59C7CC4-8D47-4173-B9E0-7DF500E51C8A}" type="pres">
      <dgm:prSet presAssocID="{B8DCECD2-B940-4A1F-8BA0-95104004248B}" presName="Child5" presStyleLbl="node1" presStyleIdx="4" presStyleCnt="6">
        <dgm:presLayoutVars>
          <dgm:chMax val="0"/>
          <dgm:chPref val="0"/>
          <dgm:bulletEnabled val="1"/>
        </dgm:presLayoutVars>
      </dgm:prSet>
      <dgm:spPr/>
      <dgm:t>
        <a:bodyPr/>
        <a:lstStyle/>
        <a:p>
          <a:endParaRPr lang="en-IN"/>
        </a:p>
      </dgm:t>
    </dgm:pt>
    <dgm:pt modelId="{55C46F63-5168-4DAF-AB55-84E5175FE98F}" type="pres">
      <dgm:prSet presAssocID="{F589406E-8330-4FA9-A2A0-EF0EF07205CB}" presName="Accent6" presStyleCnt="0"/>
      <dgm:spPr/>
    </dgm:pt>
    <dgm:pt modelId="{651D4987-727F-4D54-9F8A-367C8C15F2BB}" type="pres">
      <dgm:prSet presAssocID="{F589406E-8330-4FA9-A2A0-EF0EF07205CB}" presName="Accent" presStyleLbl="bgShp" presStyleIdx="5" presStyleCnt="6"/>
      <dgm:spPr/>
    </dgm:pt>
    <dgm:pt modelId="{487A9984-5301-4E15-982A-F127EC385858}" type="pres">
      <dgm:prSet presAssocID="{F589406E-8330-4FA9-A2A0-EF0EF07205CB}" presName="Child6" presStyleLbl="node1" presStyleIdx="5" presStyleCnt="6">
        <dgm:presLayoutVars>
          <dgm:chMax val="0"/>
          <dgm:chPref val="0"/>
          <dgm:bulletEnabled val="1"/>
        </dgm:presLayoutVars>
      </dgm:prSet>
      <dgm:spPr/>
      <dgm:t>
        <a:bodyPr/>
        <a:lstStyle/>
        <a:p>
          <a:endParaRPr lang="en-IN"/>
        </a:p>
      </dgm:t>
    </dgm:pt>
  </dgm:ptLst>
  <dgm:cxnLst>
    <dgm:cxn modelId="{FB08DD35-B494-4CFA-BB42-556381AE9847}" srcId="{7DD08086-22C7-4DA8-A8C8-6E4E2F256697}" destId="{EAFF478F-948E-42E0-AC27-A4589454A7BA}" srcOrd="1" destOrd="0" parTransId="{5D86F7FC-B138-4C85-A662-694557D73FCF}" sibTransId="{F6D16FB4-5EAE-445E-A258-9B47797FD214}"/>
    <dgm:cxn modelId="{C799B793-B87B-4736-9A0E-C63409DA26C9}" srcId="{7DD08086-22C7-4DA8-A8C8-6E4E2F256697}" destId="{128D9122-301F-45ED-A03D-DEA91EFB7F76}" srcOrd="3" destOrd="0" parTransId="{AAE43AE2-3B74-41EC-9AE3-84A638D26D85}" sibTransId="{85803FDD-395F-4ACE-9B7C-07056CF09167}"/>
    <dgm:cxn modelId="{8753BE91-EA0A-4DD7-B8DD-A629FCACCD4B}" srcId="{57938BBF-F9B0-45BC-B7C5-60C7902CF44B}" destId="{7DD08086-22C7-4DA8-A8C8-6E4E2F256697}" srcOrd="0" destOrd="0" parTransId="{9338563A-15BA-4AAD-9BED-A1A35304C620}" sibTransId="{3676A024-C90A-42A9-868F-EFFEC724D2E9}"/>
    <dgm:cxn modelId="{E6026ACB-D893-4336-863D-30CE1C0AD053}" srcId="{7DD08086-22C7-4DA8-A8C8-6E4E2F256697}" destId="{B8DCECD2-B940-4A1F-8BA0-95104004248B}" srcOrd="4" destOrd="0" parTransId="{5B47A425-87BA-4321-A04E-3994F9D0EA45}" sibTransId="{5CADF580-C4C5-429B-8DA4-6199EE04266E}"/>
    <dgm:cxn modelId="{EE01A329-D47A-4114-8E81-7221FCE1B0C5}" type="presOf" srcId="{EAFF478F-948E-42E0-AC27-A4589454A7BA}" destId="{77BA3440-CA78-4599-B1B0-B384AD889DCF}" srcOrd="0" destOrd="0" presId="urn:microsoft.com/office/officeart/2011/layout/HexagonRadial"/>
    <dgm:cxn modelId="{9FCFFF69-5792-452D-BED1-832CEF66708F}" type="presOf" srcId="{B8DCECD2-B940-4A1F-8BA0-95104004248B}" destId="{C59C7CC4-8D47-4173-B9E0-7DF500E51C8A}" srcOrd="0" destOrd="0" presId="urn:microsoft.com/office/officeart/2011/layout/HexagonRadial"/>
    <dgm:cxn modelId="{4B6CA57D-8029-40C9-888F-6B4AB27B1F02}" type="presOf" srcId="{118F0795-84BC-4A38-993F-998458D78ED3}" destId="{ABDBE792-DD7C-4BC7-B8B7-8731BAA87818}" srcOrd="0" destOrd="0" presId="urn:microsoft.com/office/officeart/2011/layout/HexagonRadial"/>
    <dgm:cxn modelId="{CD78EA0A-556A-4545-80B9-BE2DFF9A8A97}" type="presOf" srcId="{128D9122-301F-45ED-A03D-DEA91EFB7F76}" destId="{45C0AE77-D5DB-4FAD-B3FF-022B925B5B80}" srcOrd="0" destOrd="0" presId="urn:microsoft.com/office/officeart/2011/layout/HexagonRadial"/>
    <dgm:cxn modelId="{E0259478-6972-4D33-BF10-CB4268F1E545}" type="presOf" srcId="{F589406E-8330-4FA9-A2A0-EF0EF07205CB}" destId="{487A9984-5301-4E15-982A-F127EC385858}" srcOrd="0" destOrd="0" presId="urn:microsoft.com/office/officeart/2011/layout/HexagonRadial"/>
    <dgm:cxn modelId="{05799D72-1F35-4D30-B614-279E2C5776A9}" type="presOf" srcId="{57938BBF-F9B0-45BC-B7C5-60C7902CF44B}" destId="{798A31CE-6ABC-4F4C-A98A-7549BA466C5C}" srcOrd="0" destOrd="0" presId="urn:microsoft.com/office/officeart/2011/layout/HexagonRadial"/>
    <dgm:cxn modelId="{814FDF49-02B0-4836-811C-79B093688A23}" srcId="{7DD08086-22C7-4DA8-A8C8-6E4E2F256697}" destId="{118F0795-84BC-4A38-993F-998458D78ED3}" srcOrd="2" destOrd="0" parTransId="{9A21CC51-0914-4CC7-87B6-9AFE60D277BE}" sibTransId="{B2136A7C-7729-4573-8814-8BE5E6D09B72}"/>
    <dgm:cxn modelId="{DD7050B1-4175-4F8B-AAB7-D8BF353C55A6}" type="presOf" srcId="{AAD547C6-D170-4199-A874-EBD73E2F9C4B}" destId="{8586ABD0-42AA-4DCB-A0F0-A8C850B7409A}" srcOrd="0" destOrd="0" presId="urn:microsoft.com/office/officeart/2011/layout/HexagonRadial"/>
    <dgm:cxn modelId="{6CC5C97B-4142-421E-9EFE-2F4730BA198B}" srcId="{7DD08086-22C7-4DA8-A8C8-6E4E2F256697}" destId="{F589406E-8330-4FA9-A2A0-EF0EF07205CB}" srcOrd="5" destOrd="0" parTransId="{0D3C78A1-9AB9-4685-BA76-CA8AADD054E1}" sibTransId="{A962667B-7CEC-43E2-888E-23A3EA2EE116}"/>
    <dgm:cxn modelId="{E5D96F69-E274-425A-ACC6-A1C254CCE1ED}" srcId="{7DD08086-22C7-4DA8-A8C8-6E4E2F256697}" destId="{AAD547C6-D170-4199-A874-EBD73E2F9C4B}" srcOrd="0" destOrd="0" parTransId="{F2E7979C-19F4-4E9A-8688-E9317793A788}" sibTransId="{E222039D-8F5B-4BF5-8E54-FA217AE00720}"/>
    <dgm:cxn modelId="{377832B8-D3C4-4719-9A69-C5922C086698}" type="presOf" srcId="{7DD08086-22C7-4DA8-A8C8-6E4E2F256697}" destId="{301BB4E8-D5E2-4FD3-94C5-46B59CE6816C}" srcOrd="0" destOrd="0" presId="urn:microsoft.com/office/officeart/2011/layout/HexagonRadial"/>
    <dgm:cxn modelId="{7B8CE1E4-ECC4-4762-8DDA-5AC5D54DD493}" type="presParOf" srcId="{798A31CE-6ABC-4F4C-A98A-7549BA466C5C}" destId="{301BB4E8-D5E2-4FD3-94C5-46B59CE6816C}" srcOrd="0" destOrd="0" presId="urn:microsoft.com/office/officeart/2011/layout/HexagonRadial"/>
    <dgm:cxn modelId="{7D45AC5C-B824-4581-9420-3B54C244884E}" type="presParOf" srcId="{798A31CE-6ABC-4F4C-A98A-7549BA466C5C}" destId="{F780D4F1-D5CF-43D2-B823-5EABFC05A317}" srcOrd="1" destOrd="0" presId="urn:microsoft.com/office/officeart/2011/layout/HexagonRadial"/>
    <dgm:cxn modelId="{8B8B85FA-A19D-40ED-9D50-CF44455F1E4E}" type="presParOf" srcId="{F780D4F1-D5CF-43D2-B823-5EABFC05A317}" destId="{D13C2F0E-0E26-40AA-BEB9-2870661823B8}" srcOrd="0" destOrd="0" presId="urn:microsoft.com/office/officeart/2011/layout/HexagonRadial"/>
    <dgm:cxn modelId="{C11312A8-220E-42A8-863F-13D7A3C2E5B1}" type="presParOf" srcId="{798A31CE-6ABC-4F4C-A98A-7549BA466C5C}" destId="{8586ABD0-42AA-4DCB-A0F0-A8C850B7409A}" srcOrd="2" destOrd="0" presId="urn:microsoft.com/office/officeart/2011/layout/HexagonRadial"/>
    <dgm:cxn modelId="{9D8D9547-A22C-440A-AB1E-B6767AA6F0CC}" type="presParOf" srcId="{798A31CE-6ABC-4F4C-A98A-7549BA466C5C}" destId="{0160FA56-63A5-4E5D-B6D5-D0DC170515C5}" srcOrd="3" destOrd="0" presId="urn:microsoft.com/office/officeart/2011/layout/HexagonRadial"/>
    <dgm:cxn modelId="{198B7753-CC82-4A8B-B413-C1433C052FE4}" type="presParOf" srcId="{0160FA56-63A5-4E5D-B6D5-D0DC170515C5}" destId="{3CE96EE4-3D34-4C33-9733-F5AFC3246F8B}" srcOrd="0" destOrd="0" presId="urn:microsoft.com/office/officeart/2011/layout/HexagonRadial"/>
    <dgm:cxn modelId="{97E49BA2-09B0-4E79-BCA4-EFB91D11DCA4}" type="presParOf" srcId="{798A31CE-6ABC-4F4C-A98A-7549BA466C5C}" destId="{77BA3440-CA78-4599-B1B0-B384AD889DCF}" srcOrd="4" destOrd="0" presId="urn:microsoft.com/office/officeart/2011/layout/HexagonRadial"/>
    <dgm:cxn modelId="{3D80A6A9-73B1-4A63-87E2-CE894C59FC81}" type="presParOf" srcId="{798A31CE-6ABC-4F4C-A98A-7549BA466C5C}" destId="{B0B1789E-16D5-4898-ABEA-A74AEB1CB6A0}" srcOrd="5" destOrd="0" presId="urn:microsoft.com/office/officeart/2011/layout/HexagonRadial"/>
    <dgm:cxn modelId="{A56D5634-DAB9-4782-93F5-C3C58B728421}" type="presParOf" srcId="{B0B1789E-16D5-4898-ABEA-A74AEB1CB6A0}" destId="{7CAEFC35-F898-4C73-9CEE-7115CB7792FC}" srcOrd="0" destOrd="0" presId="urn:microsoft.com/office/officeart/2011/layout/HexagonRadial"/>
    <dgm:cxn modelId="{E845E0FB-3104-4059-B04E-82761CBB02DA}" type="presParOf" srcId="{798A31CE-6ABC-4F4C-A98A-7549BA466C5C}" destId="{ABDBE792-DD7C-4BC7-B8B7-8731BAA87818}" srcOrd="6" destOrd="0" presId="urn:microsoft.com/office/officeart/2011/layout/HexagonRadial"/>
    <dgm:cxn modelId="{57897890-909B-4518-BECF-7BB8F5B4DB84}" type="presParOf" srcId="{798A31CE-6ABC-4F4C-A98A-7549BA466C5C}" destId="{B034137B-966D-4F52-802E-017105545326}" srcOrd="7" destOrd="0" presId="urn:microsoft.com/office/officeart/2011/layout/HexagonRadial"/>
    <dgm:cxn modelId="{3FD72FD1-8BEB-4CF3-929D-C39E1C022E3C}" type="presParOf" srcId="{B034137B-966D-4F52-802E-017105545326}" destId="{A8AECDD9-C5B7-4F67-8907-9587EC7CC495}" srcOrd="0" destOrd="0" presId="urn:microsoft.com/office/officeart/2011/layout/HexagonRadial"/>
    <dgm:cxn modelId="{E620E63A-5949-438F-A4C4-AD4083A1B75E}" type="presParOf" srcId="{798A31CE-6ABC-4F4C-A98A-7549BA466C5C}" destId="{45C0AE77-D5DB-4FAD-B3FF-022B925B5B80}" srcOrd="8" destOrd="0" presId="urn:microsoft.com/office/officeart/2011/layout/HexagonRadial"/>
    <dgm:cxn modelId="{14D3BFFA-145D-4C66-BC3B-87F799BB7D48}" type="presParOf" srcId="{798A31CE-6ABC-4F4C-A98A-7549BA466C5C}" destId="{5B8C5D74-6271-4AF4-8460-ECF15CDE51F8}" srcOrd="9" destOrd="0" presId="urn:microsoft.com/office/officeart/2011/layout/HexagonRadial"/>
    <dgm:cxn modelId="{CEA187BD-9925-4D97-975A-D3DDFC8B6CC5}" type="presParOf" srcId="{5B8C5D74-6271-4AF4-8460-ECF15CDE51F8}" destId="{D73E8A4A-2F61-4A95-AB8E-94249BA616DA}" srcOrd="0" destOrd="0" presId="urn:microsoft.com/office/officeart/2011/layout/HexagonRadial"/>
    <dgm:cxn modelId="{583ADB96-2DFD-4FF1-B752-F6E95F70B59A}" type="presParOf" srcId="{798A31CE-6ABC-4F4C-A98A-7549BA466C5C}" destId="{C59C7CC4-8D47-4173-B9E0-7DF500E51C8A}" srcOrd="10" destOrd="0" presId="urn:microsoft.com/office/officeart/2011/layout/HexagonRadial"/>
    <dgm:cxn modelId="{B7316E03-5FAB-488F-8E67-85D86175B76B}" type="presParOf" srcId="{798A31CE-6ABC-4F4C-A98A-7549BA466C5C}" destId="{55C46F63-5168-4DAF-AB55-84E5175FE98F}" srcOrd="11" destOrd="0" presId="urn:microsoft.com/office/officeart/2011/layout/HexagonRadial"/>
    <dgm:cxn modelId="{C385C31E-2485-4122-9E9E-C6C685D3D286}" type="presParOf" srcId="{55C46F63-5168-4DAF-AB55-84E5175FE98F}" destId="{651D4987-727F-4D54-9F8A-367C8C15F2BB}" srcOrd="0" destOrd="0" presId="urn:microsoft.com/office/officeart/2011/layout/HexagonRadial"/>
    <dgm:cxn modelId="{7B5F0F27-9536-42F9-8E3D-ED7F76D0E372}" type="presParOf" srcId="{798A31CE-6ABC-4F4C-A98A-7549BA466C5C}" destId="{487A9984-5301-4E15-982A-F127EC38585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BB4E8-D5E2-4FD3-94C5-46B59CE6816C}">
      <dsp:nvSpPr>
        <dsp:cNvPr id="0" name=""/>
        <dsp:cNvSpPr/>
      </dsp:nvSpPr>
      <dsp:spPr>
        <a:xfrm>
          <a:off x="3529235" y="2138644"/>
          <a:ext cx="2718310" cy="235144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Other exclusions</a:t>
          </a:r>
          <a:endParaRPr lang="en-IN" sz="1700" kern="1200" dirty="0">
            <a:solidFill>
              <a:schemeClr val="bg1"/>
            </a:solidFill>
          </a:endParaRPr>
        </a:p>
      </dsp:txBody>
      <dsp:txXfrm>
        <a:off x="3979697" y="2528312"/>
        <a:ext cx="1817386" cy="1572112"/>
      </dsp:txXfrm>
    </dsp:sp>
    <dsp:sp modelId="{3CE96EE4-3D34-4C33-9733-F5AFC3246F8B}">
      <dsp:nvSpPr>
        <dsp:cNvPr id="0" name=""/>
        <dsp:cNvSpPr/>
      </dsp:nvSpPr>
      <dsp:spPr>
        <a:xfrm>
          <a:off x="5231419" y="1013635"/>
          <a:ext cx="1025610" cy="8836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6ABD0-42AA-4DCB-A0F0-A8C850B7409A}">
      <dsp:nvSpPr>
        <dsp:cNvPr id="0" name=""/>
        <dsp:cNvSpPr/>
      </dsp:nvSpPr>
      <dsp:spPr>
        <a:xfrm>
          <a:off x="3779630" y="0"/>
          <a:ext cx="2227635" cy="192716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t>Exclusion based on nature of income/deduction claim </a:t>
          </a:r>
          <a:endParaRPr lang="en-IN" sz="2000" kern="1200" dirty="0"/>
        </a:p>
      </dsp:txBody>
      <dsp:txXfrm>
        <a:off x="4148797" y="319373"/>
        <a:ext cx="1489301" cy="1288420"/>
      </dsp:txXfrm>
    </dsp:sp>
    <dsp:sp modelId="{7CAEFC35-F898-4C73-9CEE-7115CB7792FC}">
      <dsp:nvSpPr>
        <dsp:cNvPr id="0" name=""/>
        <dsp:cNvSpPr/>
      </dsp:nvSpPr>
      <dsp:spPr>
        <a:xfrm>
          <a:off x="6428386" y="2665681"/>
          <a:ext cx="1025610" cy="8836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A3440-CA78-4599-B1B0-B384AD889DCF}">
      <dsp:nvSpPr>
        <dsp:cNvPr id="0" name=""/>
        <dsp:cNvSpPr/>
      </dsp:nvSpPr>
      <dsp:spPr>
        <a:xfrm>
          <a:off x="5822631" y="1185336"/>
          <a:ext cx="2227635" cy="192716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b="1" kern="1200" dirty="0" smtClean="0"/>
            <a:t>Exclusion based on B/F or C/F loss</a:t>
          </a:r>
          <a:endParaRPr lang="en-IN" sz="1700" kern="1200" dirty="0"/>
        </a:p>
      </dsp:txBody>
      <dsp:txXfrm>
        <a:off x="6191798" y="1504709"/>
        <a:ext cx="1489301" cy="1288420"/>
      </dsp:txXfrm>
    </dsp:sp>
    <dsp:sp modelId="{A8AECDD9-C5B7-4F67-8907-9587EC7CC495}">
      <dsp:nvSpPr>
        <dsp:cNvPr id="0" name=""/>
        <dsp:cNvSpPr/>
      </dsp:nvSpPr>
      <dsp:spPr>
        <a:xfrm>
          <a:off x="5596896" y="4530531"/>
          <a:ext cx="1025610" cy="8836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BE792-DD7C-4BC7-B8B7-8731BAA87818}">
      <dsp:nvSpPr>
        <dsp:cNvPr id="0" name=""/>
        <dsp:cNvSpPr/>
      </dsp:nvSpPr>
      <dsp:spPr>
        <a:xfrm>
          <a:off x="5822631" y="3515570"/>
          <a:ext cx="2227635" cy="192716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b="1" kern="1200" dirty="0" smtClean="0"/>
            <a:t>Exclusion based on amount of total  income</a:t>
          </a:r>
          <a:endParaRPr lang="en-IN" sz="1700" kern="1200" dirty="0"/>
        </a:p>
      </dsp:txBody>
      <dsp:txXfrm>
        <a:off x="6191798" y="3834943"/>
        <a:ext cx="1489301" cy="1288420"/>
      </dsp:txXfrm>
    </dsp:sp>
    <dsp:sp modelId="{D73E8A4A-2F61-4A95-AB8E-94249BA616DA}">
      <dsp:nvSpPr>
        <dsp:cNvPr id="0" name=""/>
        <dsp:cNvSpPr/>
      </dsp:nvSpPr>
      <dsp:spPr>
        <a:xfrm>
          <a:off x="3534293" y="4724110"/>
          <a:ext cx="1025610" cy="8836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0AE77-D5DB-4FAD-B3FF-022B925B5B80}">
      <dsp:nvSpPr>
        <dsp:cNvPr id="0" name=""/>
        <dsp:cNvSpPr/>
      </dsp:nvSpPr>
      <dsp:spPr>
        <a:xfrm>
          <a:off x="3779630" y="4702233"/>
          <a:ext cx="2227635" cy="192716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b="1" kern="1200" dirty="0" smtClean="0"/>
            <a:t>Exclusion based on residential status </a:t>
          </a:r>
          <a:endParaRPr lang="en-IN" sz="1700" kern="1200" dirty="0"/>
        </a:p>
      </dsp:txBody>
      <dsp:txXfrm>
        <a:off x="4148797" y="5021606"/>
        <a:ext cx="1489301" cy="1288420"/>
      </dsp:txXfrm>
    </dsp:sp>
    <dsp:sp modelId="{651D4987-727F-4D54-9F8A-367C8C15F2BB}">
      <dsp:nvSpPr>
        <dsp:cNvPr id="0" name=""/>
        <dsp:cNvSpPr/>
      </dsp:nvSpPr>
      <dsp:spPr>
        <a:xfrm>
          <a:off x="2317725" y="3072726"/>
          <a:ext cx="1025610" cy="8836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C7CC4-8D47-4173-B9E0-7DF500E51C8A}">
      <dsp:nvSpPr>
        <dsp:cNvPr id="0" name=""/>
        <dsp:cNvSpPr/>
      </dsp:nvSpPr>
      <dsp:spPr>
        <a:xfrm>
          <a:off x="1727145" y="3516896"/>
          <a:ext cx="2227635" cy="192716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Exclusion based on type of assessee</a:t>
          </a:r>
          <a:endParaRPr lang="en-IN" sz="1700" kern="1200" dirty="0">
            <a:solidFill>
              <a:schemeClr val="bg1"/>
            </a:solidFill>
          </a:endParaRPr>
        </a:p>
      </dsp:txBody>
      <dsp:txXfrm>
        <a:off x="2096312" y="3836269"/>
        <a:ext cx="1489301" cy="1288420"/>
      </dsp:txXfrm>
    </dsp:sp>
    <dsp:sp modelId="{487A9984-5301-4E15-982A-F127EC385858}">
      <dsp:nvSpPr>
        <dsp:cNvPr id="0" name=""/>
        <dsp:cNvSpPr/>
      </dsp:nvSpPr>
      <dsp:spPr>
        <a:xfrm>
          <a:off x="1727145" y="1182684"/>
          <a:ext cx="2227635" cy="192716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rPr>
            <a:t>Exclusions based on nature of investment or association </a:t>
          </a:r>
          <a:endParaRPr lang="en-IN" sz="1700" kern="1200" dirty="0">
            <a:solidFill>
              <a:schemeClr val="bg1"/>
            </a:solidFill>
          </a:endParaRPr>
        </a:p>
      </dsp:txBody>
      <dsp:txXfrm>
        <a:off x="2096312" y="1502057"/>
        <a:ext cx="1489301" cy="128842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968D0-5960-4302-B1F4-A430942D4EF9}" type="datetimeFigureOut">
              <a:rPr lang="en-US" smtClean="0"/>
              <a:t>9/7/2021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E5904-B44C-4EA9-9400-7EFE40816364}" type="slidenum">
              <a:rPr lang="en-US" smtClean="0"/>
              <a:t>‹#›</a:t>
            </a:fld>
            <a:endParaRPr lang="en-US"/>
          </a:p>
        </p:txBody>
      </p:sp>
    </p:spTree>
    <p:extLst>
      <p:ext uri="{BB962C8B-B14F-4D97-AF65-F5344CB8AC3E}">
        <p14:creationId xmlns:p14="http://schemas.microsoft.com/office/powerpoint/2010/main" val="44921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B60E73B1-749D-4026-A83B-C329CFD78010}" type="datetime1">
              <a:rPr lang="en-US" smtClean="0">
                <a:solidFill>
                  <a:prstClr val="black"/>
                </a:solidFill>
              </a:rPr>
              <a:pPr/>
              <a:t>9/7/2021</a:t>
            </a:fld>
            <a:endParaRPr lang="en-US">
              <a:solidFill>
                <a:prstClr val="black"/>
              </a:solidFill>
            </a:endParaRPr>
          </a:p>
        </p:txBody>
      </p:sp>
    </p:spTree>
    <p:extLst>
      <p:ext uri="{BB962C8B-B14F-4D97-AF65-F5344CB8AC3E}">
        <p14:creationId xmlns:p14="http://schemas.microsoft.com/office/powerpoint/2010/main" val="87260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solidFill>
                  <a:prstClr val="black"/>
                </a:solidFill>
              </a:rPr>
              <a:pPr/>
              <a:t>3</a:t>
            </a:fld>
            <a:endParaRPr lang="en-IN" altLang="en-US">
              <a:solidFill>
                <a:prstClr val="black"/>
              </a:solidFill>
            </a:endParaRPr>
          </a:p>
        </p:txBody>
      </p:sp>
    </p:spTree>
    <p:extLst>
      <p:ext uri="{BB962C8B-B14F-4D97-AF65-F5344CB8AC3E}">
        <p14:creationId xmlns:p14="http://schemas.microsoft.com/office/powerpoint/2010/main" val="139915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solidFill>
                  <a:prstClr val="black"/>
                </a:solidFill>
              </a:rPr>
              <a:pPr/>
              <a:t>5</a:t>
            </a:fld>
            <a:endParaRPr lang="en-IN" altLang="en-US">
              <a:solidFill>
                <a:prstClr val="black"/>
              </a:solidFill>
            </a:endParaRPr>
          </a:p>
        </p:txBody>
      </p:sp>
    </p:spTree>
    <p:extLst>
      <p:ext uri="{BB962C8B-B14F-4D97-AF65-F5344CB8AC3E}">
        <p14:creationId xmlns:p14="http://schemas.microsoft.com/office/powerpoint/2010/main" val="371382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3CE5904-B44C-4EA9-9400-7EFE40816364}" type="slidenum">
              <a:rPr lang="en-US" smtClean="0"/>
              <a:t>22</a:t>
            </a:fld>
            <a:endParaRPr lang="en-US"/>
          </a:p>
        </p:txBody>
      </p:sp>
    </p:spTree>
    <p:extLst>
      <p:ext uri="{BB962C8B-B14F-4D97-AF65-F5344CB8AC3E}">
        <p14:creationId xmlns:p14="http://schemas.microsoft.com/office/powerpoint/2010/main" val="290610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BC923E-C046-4C5E-A02E-0FE447CA5A3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35817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F34EFD-C823-4E67-AEDA-77857113B365}" type="slidenum">
              <a:rPr lang="en-US" smtClean="0"/>
              <a:pPr/>
              <a:t>64</a:t>
            </a:fld>
            <a:endParaRPr lang="en-US"/>
          </a:p>
        </p:txBody>
      </p:sp>
    </p:spTree>
    <p:extLst>
      <p:ext uri="{BB962C8B-B14F-4D97-AF65-F5344CB8AC3E}">
        <p14:creationId xmlns:p14="http://schemas.microsoft.com/office/powerpoint/2010/main" val="246841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275968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168847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98713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4926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2738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1003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6761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24058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69964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64965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3225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2730377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08838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94205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62387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274020" indent="0" algn="ctr">
              <a:buNone/>
              <a:defRPr>
                <a:solidFill>
                  <a:schemeClr val="tx1">
                    <a:tint val="75000"/>
                  </a:schemeClr>
                </a:solidFill>
              </a:defRPr>
            </a:lvl2pPr>
            <a:lvl3pPr marL="548040" indent="0" algn="ctr">
              <a:buNone/>
              <a:defRPr>
                <a:solidFill>
                  <a:schemeClr val="tx1">
                    <a:tint val="75000"/>
                  </a:schemeClr>
                </a:solidFill>
              </a:defRPr>
            </a:lvl3pPr>
            <a:lvl4pPr marL="822060" indent="0" algn="ctr">
              <a:buNone/>
              <a:defRPr>
                <a:solidFill>
                  <a:schemeClr val="tx1">
                    <a:tint val="75000"/>
                  </a:schemeClr>
                </a:solidFill>
              </a:defRPr>
            </a:lvl4pPr>
            <a:lvl5pPr marL="1096080" indent="0" algn="ctr">
              <a:buNone/>
              <a:defRPr>
                <a:solidFill>
                  <a:schemeClr val="tx1">
                    <a:tint val="75000"/>
                  </a:schemeClr>
                </a:solidFill>
              </a:defRPr>
            </a:lvl5pPr>
            <a:lvl6pPr marL="1370100" indent="0" algn="ctr">
              <a:buNone/>
              <a:defRPr>
                <a:solidFill>
                  <a:schemeClr val="tx1">
                    <a:tint val="75000"/>
                  </a:schemeClr>
                </a:solidFill>
              </a:defRPr>
            </a:lvl6pPr>
            <a:lvl7pPr marL="1644120" indent="0" algn="ctr">
              <a:buNone/>
              <a:defRPr>
                <a:solidFill>
                  <a:schemeClr val="tx1">
                    <a:tint val="75000"/>
                  </a:schemeClr>
                </a:solidFill>
              </a:defRPr>
            </a:lvl7pPr>
            <a:lvl8pPr marL="1918140" indent="0" algn="ctr">
              <a:buNone/>
              <a:defRPr>
                <a:solidFill>
                  <a:schemeClr val="tx1">
                    <a:tint val="75000"/>
                  </a:schemeClr>
                </a:solidFill>
              </a:defRPr>
            </a:lvl8pPr>
            <a:lvl9pPr marL="219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97AD9-D4DD-415C-8795-76D14EBC680A}"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8005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2E1DD-F324-4993-BE5E-8570E799693C}"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057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2398"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199">
                <a:solidFill>
                  <a:schemeClr val="tx1">
                    <a:tint val="75000"/>
                  </a:schemeClr>
                </a:solidFill>
              </a:defRPr>
            </a:lvl1pPr>
            <a:lvl2pPr marL="274020" indent="0">
              <a:buNone/>
              <a:defRPr sz="1079">
                <a:solidFill>
                  <a:schemeClr val="tx1">
                    <a:tint val="75000"/>
                  </a:schemeClr>
                </a:solidFill>
              </a:defRPr>
            </a:lvl2pPr>
            <a:lvl3pPr marL="548040" indent="0">
              <a:buNone/>
              <a:defRPr sz="959">
                <a:solidFill>
                  <a:schemeClr val="tx1">
                    <a:tint val="75000"/>
                  </a:schemeClr>
                </a:solidFill>
              </a:defRPr>
            </a:lvl3pPr>
            <a:lvl4pPr marL="822060" indent="0">
              <a:buNone/>
              <a:defRPr sz="839">
                <a:solidFill>
                  <a:schemeClr val="tx1">
                    <a:tint val="75000"/>
                  </a:schemeClr>
                </a:solidFill>
              </a:defRPr>
            </a:lvl4pPr>
            <a:lvl5pPr marL="1096080" indent="0">
              <a:buNone/>
              <a:defRPr sz="839">
                <a:solidFill>
                  <a:schemeClr val="tx1">
                    <a:tint val="75000"/>
                  </a:schemeClr>
                </a:solidFill>
              </a:defRPr>
            </a:lvl5pPr>
            <a:lvl6pPr marL="1370100" indent="0">
              <a:buNone/>
              <a:defRPr sz="839">
                <a:solidFill>
                  <a:schemeClr val="tx1">
                    <a:tint val="75000"/>
                  </a:schemeClr>
                </a:solidFill>
              </a:defRPr>
            </a:lvl6pPr>
            <a:lvl7pPr marL="1644120" indent="0">
              <a:buNone/>
              <a:defRPr sz="839">
                <a:solidFill>
                  <a:schemeClr val="tx1">
                    <a:tint val="75000"/>
                  </a:schemeClr>
                </a:solidFill>
              </a:defRPr>
            </a:lvl7pPr>
            <a:lvl8pPr marL="1918140" indent="0">
              <a:buNone/>
              <a:defRPr sz="839">
                <a:solidFill>
                  <a:schemeClr val="tx1">
                    <a:tint val="75000"/>
                  </a:schemeClr>
                </a:solidFill>
              </a:defRPr>
            </a:lvl8pPr>
            <a:lvl9pPr marL="2192160" indent="0">
              <a:buNone/>
              <a:defRPr sz="83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2469F-79DB-452A-A0BC-CA5C245E2E60}"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dirty="0">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86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1679"/>
            </a:lvl1pPr>
            <a:lvl2pPr>
              <a:defRPr sz="1439"/>
            </a:lvl2pPr>
            <a:lvl3pPr>
              <a:defRPr sz="1199"/>
            </a:lvl3pPr>
            <a:lvl4pPr>
              <a:defRPr sz="1079"/>
            </a:lvl4pPr>
            <a:lvl5pPr>
              <a:defRPr sz="1079"/>
            </a:lvl5pPr>
            <a:lvl6pPr>
              <a:defRPr sz="1079"/>
            </a:lvl6pPr>
            <a:lvl7pPr>
              <a:defRPr sz="1079"/>
            </a:lvl7pPr>
            <a:lvl8pPr>
              <a:defRPr sz="1079"/>
            </a:lvl8pPr>
            <a:lvl9pPr>
              <a:defRPr sz="107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1679"/>
            </a:lvl1pPr>
            <a:lvl2pPr>
              <a:defRPr sz="1439"/>
            </a:lvl2pPr>
            <a:lvl3pPr>
              <a:defRPr sz="1199"/>
            </a:lvl3pPr>
            <a:lvl4pPr>
              <a:defRPr sz="1079"/>
            </a:lvl4pPr>
            <a:lvl5pPr>
              <a:defRPr sz="1079"/>
            </a:lvl5pPr>
            <a:lvl6pPr>
              <a:defRPr sz="1079"/>
            </a:lvl6pPr>
            <a:lvl7pPr>
              <a:defRPr sz="1079"/>
            </a:lvl7pPr>
            <a:lvl8pPr>
              <a:defRPr sz="1079"/>
            </a:lvl8pPr>
            <a:lvl9pPr>
              <a:defRPr sz="107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63CD90-F1A9-4E17-A183-B9DE788F6DED}" type="datetime1">
              <a:rPr lang="en-US" smtClean="0">
                <a:solidFill>
                  <a:srgbClr val="696464"/>
                </a:solidFill>
              </a:rPr>
              <a:pPr/>
              <a:t>9/7/2021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21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439" b="1"/>
            </a:lvl1pPr>
            <a:lvl2pPr marL="274020" indent="0">
              <a:buNone/>
              <a:defRPr sz="1199" b="1"/>
            </a:lvl2pPr>
            <a:lvl3pPr marL="548040" indent="0">
              <a:buNone/>
              <a:defRPr sz="1079" b="1"/>
            </a:lvl3pPr>
            <a:lvl4pPr marL="822060" indent="0">
              <a:buNone/>
              <a:defRPr sz="959" b="1"/>
            </a:lvl4pPr>
            <a:lvl5pPr marL="1096080" indent="0">
              <a:buNone/>
              <a:defRPr sz="959" b="1"/>
            </a:lvl5pPr>
            <a:lvl6pPr marL="1370100" indent="0">
              <a:buNone/>
              <a:defRPr sz="959" b="1"/>
            </a:lvl6pPr>
            <a:lvl7pPr marL="1644120" indent="0">
              <a:buNone/>
              <a:defRPr sz="959" b="1"/>
            </a:lvl7pPr>
            <a:lvl8pPr marL="1918140" indent="0">
              <a:buNone/>
              <a:defRPr sz="959" b="1"/>
            </a:lvl8pPr>
            <a:lvl9pPr marL="2192160" indent="0">
              <a:buNone/>
              <a:defRPr sz="959"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439"/>
            </a:lvl1pPr>
            <a:lvl2pPr>
              <a:defRPr sz="1199"/>
            </a:lvl2pPr>
            <a:lvl3pPr>
              <a:defRPr sz="1079"/>
            </a:lvl3pPr>
            <a:lvl4pPr>
              <a:defRPr sz="959"/>
            </a:lvl4pPr>
            <a:lvl5pPr>
              <a:defRPr sz="959"/>
            </a:lvl5pPr>
            <a:lvl6pPr>
              <a:defRPr sz="959"/>
            </a:lvl6pPr>
            <a:lvl7pPr>
              <a:defRPr sz="959"/>
            </a:lvl7pPr>
            <a:lvl8pPr>
              <a:defRPr sz="959"/>
            </a:lvl8pPr>
            <a:lvl9pPr>
              <a:defRPr sz="95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439" b="1"/>
            </a:lvl1pPr>
            <a:lvl2pPr marL="274020" indent="0">
              <a:buNone/>
              <a:defRPr sz="1199" b="1"/>
            </a:lvl2pPr>
            <a:lvl3pPr marL="548040" indent="0">
              <a:buNone/>
              <a:defRPr sz="1079" b="1"/>
            </a:lvl3pPr>
            <a:lvl4pPr marL="822060" indent="0">
              <a:buNone/>
              <a:defRPr sz="959" b="1"/>
            </a:lvl4pPr>
            <a:lvl5pPr marL="1096080" indent="0">
              <a:buNone/>
              <a:defRPr sz="959" b="1"/>
            </a:lvl5pPr>
            <a:lvl6pPr marL="1370100" indent="0">
              <a:buNone/>
              <a:defRPr sz="959" b="1"/>
            </a:lvl6pPr>
            <a:lvl7pPr marL="1644120" indent="0">
              <a:buNone/>
              <a:defRPr sz="959" b="1"/>
            </a:lvl7pPr>
            <a:lvl8pPr marL="1918140" indent="0">
              <a:buNone/>
              <a:defRPr sz="959" b="1"/>
            </a:lvl8pPr>
            <a:lvl9pPr marL="2192160" indent="0">
              <a:buNone/>
              <a:defRPr sz="959"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439"/>
            </a:lvl1pPr>
            <a:lvl2pPr>
              <a:defRPr sz="1199"/>
            </a:lvl2pPr>
            <a:lvl3pPr>
              <a:defRPr sz="1079"/>
            </a:lvl3pPr>
            <a:lvl4pPr>
              <a:defRPr sz="959"/>
            </a:lvl4pPr>
            <a:lvl5pPr>
              <a:defRPr sz="959"/>
            </a:lvl5pPr>
            <a:lvl6pPr>
              <a:defRPr sz="959"/>
            </a:lvl6pPr>
            <a:lvl7pPr>
              <a:defRPr sz="959"/>
            </a:lvl7pPr>
            <a:lvl8pPr>
              <a:defRPr sz="959"/>
            </a:lvl8pPr>
            <a:lvl9pPr>
              <a:defRPr sz="95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36C240-2B82-4C15-93FC-5720EF96E181}" type="datetime1">
              <a:rPr lang="en-US" smtClean="0">
                <a:solidFill>
                  <a:srgbClr val="696464"/>
                </a:solidFill>
              </a:rPr>
              <a:pPr/>
              <a:t>9/7/2021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911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5CB04-FA67-42AB-AAA6-DADE2A7F157B}" type="datetime1">
              <a:rPr lang="en-US" smtClean="0">
                <a:solidFill>
                  <a:srgbClr val="696464"/>
                </a:solidFill>
              </a:rPr>
              <a:pPr/>
              <a:t>9/7/2021</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516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63002-AE24-471D-B5BC-60547CD56E7B}" type="datetime1">
              <a:rPr lang="en-US" smtClean="0">
                <a:solidFill>
                  <a:srgbClr val="696464"/>
                </a:solidFill>
              </a:rPr>
              <a:pPr/>
              <a:t>9/7/2021</a:t>
            </a:fld>
            <a:endParaRPr lang="en-US">
              <a:solidFill>
                <a:srgbClr val="696464"/>
              </a:solidFill>
            </a:endParaRPr>
          </a:p>
        </p:txBody>
      </p:sp>
      <p:sp>
        <p:nvSpPr>
          <p:cNvPr id="3" name="Footer Placeholder 2"/>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302475"/>
      </p:ext>
    </p:extLst>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304051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99"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1918"/>
            </a:lvl1pPr>
            <a:lvl2pPr>
              <a:defRPr sz="1679"/>
            </a:lvl2pPr>
            <a:lvl3pPr>
              <a:defRPr sz="1439"/>
            </a:lvl3pPr>
            <a:lvl4pPr>
              <a:defRPr sz="1199"/>
            </a:lvl4pPr>
            <a:lvl5pPr>
              <a:defRPr sz="1199"/>
            </a:lvl5pPr>
            <a:lvl6pPr>
              <a:defRPr sz="1199"/>
            </a:lvl6pPr>
            <a:lvl7pPr>
              <a:defRPr sz="1199"/>
            </a:lvl7pPr>
            <a:lvl8pPr>
              <a:defRPr sz="1199"/>
            </a:lvl8pPr>
            <a:lvl9pPr>
              <a:defRPr sz="11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839"/>
            </a:lvl1pPr>
            <a:lvl2pPr marL="274020" indent="0">
              <a:buNone/>
              <a:defRPr sz="719"/>
            </a:lvl2pPr>
            <a:lvl3pPr marL="548040" indent="0">
              <a:buNone/>
              <a:defRPr sz="599"/>
            </a:lvl3pPr>
            <a:lvl4pPr marL="822060" indent="0">
              <a:buNone/>
              <a:defRPr sz="539"/>
            </a:lvl4pPr>
            <a:lvl5pPr marL="1096080" indent="0">
              <a:buNone/>
              <a:defRPr sz="539"/>
            </a:lvl5pPr>
            <a:lvl6pPr marL="1370100" indent="0">
              <a:buNone/>
              <a:defRPr sz="539"/>
            </a:lvl6pPr>
            <a:lvl7pPr marL="1644120" indent="0">
              <a:buNone/>
              <a:defRPr sz="539"/>
            </a:lvl7pPr>
            <a:lvl8pPr marL="1918140" indent="0">
              <a:buNone/>
              <a:defRPr sz="539"/>
            </a:lvl8pPr>
            <a:lvl9pPr marL="2192160" indent="0">
              <a:buNone/>
              <a:defRPr sz="53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583DF-CFEF-49A1-9C7B-C9495F590C8F}" type="datetime1">
              <a:rPr lang="en-US" smtClean="0">
                <a:solidFill>
                  <a:srgbClr val="696464"/>
                </a:solidFill>
              </a:rPr>
              <a:pPr/>
              <a:t>9/7/2021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150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199"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1918"/>
            </a:lvl1pPr>
            <a:lvl2pPr marL="274020" indent="0">
              <a:buNone/>
              <a:defRPr sz="1679"/>
            </a:lvl2pPr>
            <a:lvl3pPr marL="548040" indent="0">
              <a:buNone/>
              <a:defRPr sz="1439"/>
            </a:lvl3pPr>
            <a:lvl4pPr marL="822060" indent="0">
              <a:buNone/>
              <a:defRPr sz="1199"/>
            </a:lvl4pPr>
            <a:lvl5pPr marL="1096080" indent="0">
              <a:buNone/>
              <a:defRPr sz="1199"/>
            </a:lvl5pPr>
            <a:lvl6pPr marL="1370100" indent="0">
              <a:buNone/>
              <a:defRPr sz="1199"/>
            </a:lvl6pPr>
            <a:lvl7pPr marL="1644120" indent="0">
              <a:buNone/>
              <a:defRPr sz="1199"/>
            </a:lvl7pPr>
            <a:lvl8pPr marL="1918140" indent="0">
              <a:buNone/>
              <a:defRPr sz="1199"/>
            </a:lvl8pPr>
            <a:lvl9pPr marL="2192160" indent="0">
              <a:buNone/>
              <a:defRPr sz="1199"/>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839"/>
            </a:lvl1pPr>
            <a:lvl2pPr marL="274020" indent="0">
              <a:buNone/>
              <a:defRPr sz="719"/>
            </a:lvl2pPr>
            <a:lvl3pPr marL="548040" indent="0">
              <a:buNone/>
              <a:defRPr sz="599"/>
            </a:lvl3pPr>
            <a:lvl4pPr marL="822060" indent="0">
              <a:buNone/>
              <a:defRPr sz="539"/>
            </a:lvl4pPr>
            <a:lvl5pPr marL="1096080" indent="0">
              <a:buNone/>
              <a:defRPr sz="539"/>
            </a:lvl5pPr>
            <a:lvl6pPr marL="1370100" indent="0">
              <a:buNone/>
              <a:defRPr sz="539"/>
            </a:lvl6pPr>
            <a:lvl7pPr marL="1644120" indent="0">
              <a:buNone/>
              <a:defRPr sz="539"/>
            </a:lvl7pPr>
            <a:lvl8pPr marL="1918140" indent="0">
              <a:buNone/>
              <a:defRPr sz="539"/>
            </a:lvl8pPr>
            <a:lvl9pPr marL="2192160" indent="0">
              <a:buNone/>
              <a:defRPr sz="53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02832-15F2-4CED-84A3-E14A7017D1F9}" type="datetime1">
              <a:rPr lang="en-US" smtClean="0">
                <a:solidFill>
                  <a:srgbClr val="696464"/>
                </a:solidFill>
              </a:rPr>
              <a:pPr/>
              <a:t>9/7/2021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CA P P SINGH</a:t>
            </a:r>
            <a:endParaRPr lang="en-US" dirty="0">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6876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B2E04-C9AE-487F-AC94-A54E754468D1}"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338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C42E80-900C-4A0C-BAED-F64E3FBE69E9}"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47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028456"/>
      </p:ext>
    </p:extLst>
  </p:cSld>
  <p:clrMapOvr>
    <a:masterClrMapping/>
  </p:clrMapOvr>
  <p:transition>
    <p:wedg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8573" y="204933"/>
            <a:ext cx="11874857" cy="431800"/>
          </a:xfrm>
          <a:prstGeom prst="rect">
            <a:avLst/>
          </a:prstGeom>
        </p:spPr>
        <p:txBody>
          <a:bodyPr lIns="0" tIns="0" rIns="0" bIns="0"/>
          <a:lstStyle>
            <a:lvl1pPr>
              <a:defRPr sz="3200" b="1" i="0">
                <a:solidFill>
                  <a:srgbClr val="002060"/>
                </a:solidFill>
                <a:latin typeface="Arial"/>
                <a:cs typeface="Arial"/>
              </a:defRPr>
            </a:lvl1pPr>
          </a:lstStyle>
          <a:p>
            <a:endParaRPr/>
          </a:p>
        </p:txBody>
      </p:sp>
      <p:sp>
        <p:nvSpPr>
          <p:cNvPr id="3" name="Holder 3"/>
          <p:cNvSpPr>
            <a:spLocks noGrp="1"/>
          </p:cNvSpPr>
          <p:nvPr>
            <p:ph sz="half" idx="2"/>
          </p:nvPr>
        </p:nvSpPr>
        <p:spPr>
          <a:xfrm>
            <a:off x="609600" y="1577340"/>
            <a:ext cx="5303520" cy="29514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9514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2" y="6377940"/>
            <a:ext cx="3901439" cy="342900"/>
          </a:xfrm>
          <a:prstGeom prst="rect">
            <a:avLst/>
          </a:prstGeom>
        </p:spPr>
        <p:txBody>
          <a:bodyPr lIns="0" tIns="0" rIns="0" bIns="0"/>
          <a:lstStyle>
            <a:lvl1pPr algn="ctr">
              <a:defRPr>
                <a:solidFill>
                  <a:schemeClr val="tx1">
                    <a:tint val="75000"/>
                  </a:schemeClr>
                </a:solidFill>
              </a:defRPr>
            </a:lvl1pPr>
          </a:lstStyle>
          <a:p>
            <a:r>
              <a:rPr lang="en-US" smtClean="0">
                <a:solidFill>
                  <a:prstClr val="black">
                    <a:tint val="75000"/>
                  </a:prstClr>
                </a:solidFill>
              </a:rPr>
              <a:t>CA P P SINGH</a:t>
            </a:r>
            <a:endParaRPr>
              <a:solidFill>
                <a:prstClr val="black">
                  <a:tint val="75000"/>
                </a:prstClr>
              </a:solidFill>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5563183C-5A14-498D-891C-5BAA4E055162}" type="datetime1">
              <a:rPr lang="en-US" smtClean="0">
                <a:solidFill>
                  <a:prstClr val="black">
                    <a:tint val="75000"/>
                  </a:prstClr>
                </a:solidFill>
              </a:rPr>
              <a:pPr/>
              <a:t>9/7/2021</a:t>
            </a:fld>
            <a:endParaRPr lang="en-US">
              <a:solidFill>
                <a:prstClr val="black">
                  <a:tint val="75000"/>
                </a:prstClr>
              </a:solidFill>
            </a:endParaRPr>
          </a:p>
        </p:txBody>
      </p:sp>
      <p:sp>
        <p:nvSpPr>
          <p:cNvPr id="7" name="Holder 7"/>
          <p:cNvSpPr>
            <a:spLocks noGrp="1"/>
          </p:cNvSpPr>
          <p:nvPr>
            <p:ph type="sldNum" sz="quarter" idx="7"/>
          </p:nvPr>
        </p:nvSpPr>
        <p:spPr>
          <a:xfrm>
            <a:off x="308427" y="6604829"/>
            <a:ext cx="243204" cy="177800"/>
          </a:xfrm>
          <a:prstGeom prst="rect">
            <a:avLst/>
          </a:prstGeom>
        </p:spPr>
        <p:txBody>
          <a:bodyPr lIns="0" tIns="0" rIns="0" bIns="0"/>
          <a:lstStyle>
            <a:lvl1pPr>
              <a:defRPr sz="1200" b="0" i="0">
                <a:solidFill>
                  <a:srgbClr val="898989"/>
                </a:solidFill>
                <a:latin typeface="Calibri"/>
                <a:cs typeface="Calibri"/>
              </a:defRPr>
            </a:lvl1pPr>
          </a:lstStyle>
          <a:p>
            <a:pPr marL="102235"/>
            <a:fld id="{81D60167-4931-47E6-BA6A-407CBD079E47}" type="slidenum">
              <a:rPr lang="en-IN" spc="-10" smtClean="0"/>
              <a:pPr marL="102235"/>
              <a:t>‹#›</a:t>
            </a:fld>
            <a:endParaRPr lang="en-IN" spc="-10" dirty="0"/>
          </a:p>
        </p:txBody>
      </p:sp>
    </p:spTree>
    <p:extLst>
      <p:ext uri="{BB962C8B-B14F-4D97-AF65-F5344CB8AC3E}">
        <p14:creationId xmlns:p14="http://schemas.microsoft.com/office/powerpoint/2010/main" val="1175573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4E97AD9-D4DD-415C-8795-76D14EBC680A}"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6222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42E1DD-F324-4993-BE5E-8570E799693C}"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1086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2469F-79DB-452A-A0BC-CA5C245E2E60}"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dirty="0">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7966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063CD90-F1A9-4E17-A183-B9DE788F6DED}" type="datetime1">
              <a:rPr lang="en-US" smtClean="0">
                <a:solidFill>
                  <a:srgbClr val="696464"/>
                </a:solidFill>
              </a:rPr>
              <a:pPr/>
              <a:t>9/7/2021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14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118280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36C240-2B82-4C15-93FC-5720EF96E181}" type="datetime1">
              <a:rPr lang="en-US" smtClean="0">
                <a:solidFill>
                  <a:srgbClr val="696464"/>
                </a:solidFill>
              </a:rPr>
              <a:pPr/>
              <a:t>9/7/2021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6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885CB04-FA67-42AB-AAA6-DADE2A7F157B}" type="datetime1">
              <a:rPr lang="en-US" smtClean="0">
                <a:solidFill>
                  <a:srgbClr val="696464"/>
                </a:solidFill>
              </a:rPr>
              <a:pPr/>
              <a:t>9/7/2021</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6295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63002-AE24-471D-B5BC-60547CD56E7B}" type="datetime1">
              <a:rPr lang="en-US" smtClean="0">
                <a:solidFill>
                  <a:srgbClr val="696464"/>
                </a:solidFill>
              </a:rPr>
              <a:pPr/>
              <a:t>9/7/2021</a:t>
            </a:fld>
            <a:endParaRPr lang="en-US">
              <a:solidFill>
                <a:srgbClr val="696464"/>
              </a:solidFill>
            </a:endParaRPr>
          </a:p>
        </p:txBody>
      </p:sp>
      <p:sp>
        <p:nvSpPr>
          <p:cNvPr id="3" name="Footer Placeholder 2"/>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033971"/>
      </p:ext>
    </p:extLst>
  </p:cSld>
  <p:clrMapOvr>
    <a:masterClrMapping/>
  </p:clrMapOvr>
  <p:transition>
    <p:wedg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583DF-CFEF-49A1-9C7B-C9495F590C8F}" type="datetime1">
              <a:rPr lang="en-US" smtClean="0">
                <a:solidFill>
                  <a:srgbClr val="696464"/>
                </a:solidFill>
              </a:rPr>
              <a:pPr/>
              <a:t>9/7/2021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1856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02832-15F2-4CED-84A3-E14A7017D1F9}" type="datetime1">
              <a:rPr lang="en-US" smtClean="0">
                <a:solidFill>
                  <a:srgbClr val="696464"/>
                </a:solidFill>
              </a:rPr>
              <a:pPr/>
              <a:t>9/7/2021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CA P P SINGH</a:t>
            </a:r>
            <a:endParaRPr lang="en-US" dirty="0">
              <a:solidFill>
                <a:srgbClr val="696464"/>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94128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DB2E04-C9AE-487F-AC94-A54E754468D1}"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527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EC42E80-900C-4A0C-BAED-F64E3FBE69E9}" type="datetime1">
              <a:rPr lang="en-US" smtClean="0">
                <a:solidFill>
                  <a:srgbClr val="696464"/>
                </a:solidFill>
              </a:rPr>
              <a:pPr/>
              <a:t>9/7/2021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CA P P SINGH</a:t>
            </a:r>
            <a:endParaRPr lang="en-US">
              <a:solidFill>
                <a:srgbClr val="696464"/>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2913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140911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319887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340936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237638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E655C-C14E-4125-82EE-4E1A94D0F8C2}" type="datetimeFigureOut">
              <a:rPr lang="en-IN" smtClean="0"/>
              <a:pPr/>
              <a:t>07-09-2021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C8D5824-116A-4C92-907A-43CC4EB210C6}" type="slidenum">
              <a:rPr lang="en-IN" smtClean="0"/>
              <a:pPr/>
              <a:t>‹#›</a:t>
            </a:fld>
            <a:endParaRPr lang="en-IN"/>
          </a:p>
        </p:txBody>
      </p:sp>
    </p:spTree>
    <p:extLst>
      <p:ext uri="{BB962C8B-B14F-4D97-AF65-F5344CB8AC3E}">
        <p14:creationId xmlns:p14="http://schemas.microsoft.com/office/powerpoint/2010/main" val="282969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E655C-C14E-4125-82EE-4E1A94D0F8C2}" type="datetimeFigureOut">
              <a:rPr lang="en-IN" smtClean="0"/>
              <a:pPr/>
              <a:t>07-09-2021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5824-116A-4C92-907A-43CC4EB210C6}" type="slidenum">
              <a:rPr lang="en-IN" smtClean="0"/>
              <a:pPr/>
              <a:t>‹#›</a:t>
            </a:fld>
            <a:endParaRPr lang="en-IN"/>
          </a:p>
        </p:txBody>
      </p:sp>
    </p:spTree>
    <p:extLst>
      <p:ext uri="{BB962C8B-B14F-4D97-AF65-F5344CB8AC3E}">
        <p14:creationId xmlns:p14="http://schemas.microsoft.com/office/powerpoint/2010/main" val="1317049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4DE42B-1E30-4121-8E73-706A0F87D95C}" type="datetimeFigureOut">
              <a:rPr lang="en-IN" smtClean="0">
                <a:solidFill>
                  <a:prstClr val="black">
                    <a:tint val="75000"/>
                  </a:prstClr>
                </a:solidFill>
              </a:rPr>
              <a:pPr/>
              <a:t>07-09-2021</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7BD681-F6EC-4331-866C-C37286772F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12998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719">
                <a:solidFill>
                  <a:schemeClr val="tx1">
                    <a:tint val="75000"/>
                  </a:schemeClr>
                </a:solidFill>
              </a:defRPr>
            </a:lvl1pPr>
          </a:lstStyle>
          <a:p>
            <a:fld id="{1D8BD707-D9CF-40AE-B4C6-C98DA3205C09}"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719">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719">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18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wedge/>
  </p:transition>
  <p:timing>
    <p:tnLst>
      <p:par>
        <p:cTn id="1" dur="indefinite" restart="never" nodeType="tmRoot"/>
      </p:par>
    </p:tnLst>
  </p:timing>
  <p:txStyles>
    <p:titleStyle>
      <a:lvl1pPr algn="ctr" defTabSz="548040" rtl="0" eaLnBrk="1" latinLnBrk="0" hangingPunct="1">
        <a:spcBef>
          <a:spcPct val="0"/>
        </a:spcBef>
        <a:buNone/>
        <a:defRPr sz="2637" kern="1200">
          <a:solidFill>
            <a:schemeClr val="tx1"/>
          </a:solidFill>
          <a:latin typeface="+mj-lt"/>
          <a:ea typeface="+mj-ea"/>
          <a:cs typeface="+mj-cs"/>
        </a:defRPr>
      </a:lvl1pPr>
    </p:titleStyle>
    <p:bodyStyle>
      <a:lvl1pPr marL="205515" indent="-205515" algn="l" defTabSz="548040" rtl="0" eaLnBrk="1" latinLnBrk="0" hangingPunct="1">
        <a:spcBef>
          <a:spcPct val="20000"/>
        </a:spcBef>
        <a:buFont typeface="Arial" pitchFamily="34" charset="0"/>
        <a:buChar char="•"/>
        <a:defRPr sz="1918" kern="1200">
          <a:solidFill>
            <a:schemeClr val="tx1"/>
          </a:solidFill>
          <a:latin typeface="+mn-lt"/>
          <a:ea typeface="+mn-ea"/>
          <a:cs typeface="+mn-cs"/>
        </a:defRPr>
      </a:lvl1pPr>
      <a:lvl2pPr marL="445283" indent="-171263" algn="l" defTabSz="548040" rtl="0" eaLnBrk="1" latinLnBrk="0" hangingPunct="1">
        <a:spcBef>
          <a:spcPct val="20000"/>
        </a:spcBef>
        <a:buFont typeface="Arial" pitchFamily="34" charset="0"/>
        <a:buChar char="–"/>
        <a:defRPr sz="1679" kern="1200">
          <a:solidFill>
            <a:schemeClr val="tx1"/>
          </a:solidFill>
          <a:latin typeface="+mn-lt"/>
          <a:ea typeface="+mn-ea"/>
          <a:cs typeface="+mn-cs"/>
        </a:defRPr>
      </a:lvl2pPr>
      <a:lvl3pPr marL="685050" indent="-137010" algn="l" defTabSz="548040" rtl="0" eaLnBrk="1" latinLnBrk="0" hangingPunct="1">
        <a:spcBef>
          <a:spcPct val="20000"/>
        </a:spcBef>
        <a:buFont typeface="Arial" pitchFamily="34" charset="0"/>
        <a:buChar char="•"/>
        <a:defRPr sz="1439" kern="1200">
          <a:solidFill>
            <a:schemeClr val="tx1"/>
          </a:solidFill>
          <a:latin typeface="+mn-lt"/>
          <a:ea typeface="+mn-ea"/>
          <a:cs typeface="+mn-cs"/>
        </a:defRPr>
      </a:lvl3pPr>
      <a:lvl4pPr marL="959070" indent="-137010" algn="l" defTabSz="548040" rtl="0" eaLnBrk="1" latinLnBrk="0" hangingPunct="1">
        <a:spcBef>
          <a:spcPct val="20000"/>
        </a:spcBef>
        <a:buFont typeface="Arial" pitchFamily="34" charset="0"/>
        <a:buChar char="–"/>
        <a:defRPr sz="1199" kern="1200">
          <a:solidFill>
            <a:schemeClr val="tx1"/>
          </a:solidFill>
          <a:latin typeface="+mn-lt"/>
          <a:ea typeface="+mn-ea"/>
          <a:cs typeface="+mn-cs"/>
        </a:defRPr>
      </a:lvl4pPr>
      <a:lvl5pPr marL="1233090" indent="-137010" algn="l" defTabSz="548040" rtl="0" eaLnBrk="1" latinLnBrk="0" hangingPunct="1">
        <a:spcBef>
          <a:spcPct val="20000"/>
        </a:spcBef>
        <a:buFont typeface="Arial" pitchFamily="34" charset="0"/>
        <a:buChar char="»"/>
        <a:defRPr sz="1199" kern="1200">
          <a:solidFill>
            <a:schemeClr val="tx1"/>
          </a:solidFill>
          <a:latin typeface="+mn-lt"/>
          <a:ea typeface="+mn-ea"/>
          <a:cs typeface="+mn-cs"/>
        </a:defRPr>
      </a:lvl5pPr>
      <a:lvl6pPr marL="1507110" indent="-137010" algn="l" defTabSz="548040" rtl="0" eaLnBrk="1" latinLnBrk="0" hangingPunct="1">
        <a:spcBef>
          <a:spcPct val="20000"/>
        </a:spcBef>
        <a:buFont typeface="Arial" pitchFamily="34" charset="0"/>
        <a:buChar char="•"/>
        <a:defRPr sz="1199" kern="1200">
          <a:solidFill>
            <a:schemeClr val="tx1"/>
          </a:solidFill>
          <a:latin typeface="+mn-lt"/>
          <a:ea typeface="+mn-ea"/>
          <a:cs typeface="+mn-cs"/>
        </a:defRPr>
      </a:lvl6pPr>
      <a:lvl7pPr marL="1781130" indent="-137010" algn="l" defTabSz="548040" rtl="0" eaLnBrk="1" latinLnBrk="0" hangingPunct="1">
        <a:spcBef>
          <a:spcPct val="20000"/>
        </a:spcBef>
        <a:buFont typeface="Arial" pitchFamily="34" charset="0"/>
        <a:buChar char="•"/>
        <a:defRPr sz="1199" kern="1200">
          <a:solidFill>
            <a:schemeClr val="tx1"/>
          </a:solidFill>
          <a:latin typeface="+mn-lt"/>
          <a:ea typeface="+mn-ea"/>
          <a:cs typeface="+mn-cs"/>
        </a:defRPr>
      </a:lvl7pPr>
      <a:lvl8pPr marL="2055150" indent="-137010" algn="l" defTabSz="548040" rtl="0" eaLnBrk="1" latinLnBrk="0" hangingPunct="1">
        <a:spcBef>
          <a:spcPct val="20000"/>
        </a:spcBef>
        <a:buFont typeface="Arial" pitchFamily="34" charset="0"/>
        <a:buChar char="•"/>
        <a:defRPr sz="1199" kern="1200">
          <a:solidFill>
            <a:schemeClr val="tx1"/>
          </a:solidFill>
          <a:latin typeface="+mn-lt"/>
          <a:ea typeface="+mn-ea"/>
          <a:cs typeface="+mn-cs"/>
        </a:defRPr>
      </a:lvl8pPr>
      <a:lvl9pPr marL="2329170" indent="-137010" algn="l" defTabSz="548040" rtl="0" eaLnBrk="1" latinLnBrk="0" hangingPunct="1">
        <a:spcBef>
          <a:spcPct val="20000"/>
        </a:spcBef>
        <a:buFont typeface="Arial" pitchFamily="34" charset="0"/>
        <a:buChar char="•"/>
        <a:defRPr sz="1199" kern="1200">
          <a:solidFill>
            <a:schemeClr val="tx1"/>
          </a:solidFill>
          <a:latin typeface="+mn-lt"/>
          <a:ea typeface="+mn-ea"/>
          <a:cs typeface="+mn-cs"/>
        </a:defRPr>
      </a:lvl9pPr>
    </p:bodyStyle>
    <p:otherStyle>
      <a:defPPr>
        <a:defRPr lang="en-US"/>
      </a:defPPr>
      <a:lvl1pPr marL="0" algn="l" defTabSz="548040" rtl="0" eaLnBrk="1" latinLnBrk="0" hangingPunct="1">
        <a:defRPr sz="1079" kern="1200">
          <a:solidFill>
            <a:schemeClr val="tx1"/>
          </a:solidFill>
          <a:latin typeface="+mn-lt"/>
          <a:ea typeface="+mn-ea"/>
          <a:cs typeface="+mn-cs"/>
        </a:defRPr>
      </a:lvl1pPr>
      <a:lvl2pPr marL="274020" algn="l" defTabSz="548040" rtl="0" eaLnBrk="1" latinLnBrk="0" hangingPunct="1">
        <a:defRPr sz="1079" kern="1200">
          <a:solidFill>
            <a:schemeClr val="tx1"/>
          </a:solidFill>
          <a:latin typeface="+mn-lt"/>
          <a:ea typeface="+mn-ea"/>
          <a:cs typeface="+mn-cs"/>
        </a:defRPr>
      </a:lvl2pPr>
      <a:lvl3pPr marL="548040" algn="l" defTabSz="548040" rtl="0" eaLnBrk="1" latinLnBrk="0" hangingPunct="1">
        <a:defRPr sz="1079" kern="1200">
          <a:solidFill>
            <a:schemeClr val="tx1"/>
          </a:solidFill>
          <a:latin typeface="+mn-lt"/>
          <a:ea typeface="+mn-ea"/>
          <a:cs typeface="+mn-cs"/>
        </a:defRPr>
      </a:lvl3pPr>
      <a:lvl4pPr marL="822060" algn="l" defTabSz="548040" rtl="0" eaLnBrk="1" latinLnBrk="0" hangingPunct="1">
        <a:defRPr sz="1079" kern="1200">
          <a:solidFill>
            <a:schemeClr val="tx1"/>
          </a:solidFill>
          <a:latin typeface="+mn-lt"/>
          <a:ea typeface="+mn-ea"/>
          <a:cs typeface="+mn-cs"/>
        </a:defRPr>
      </a:lvl4pPr>
      <a:lvl5pPr marL="1096080" algn="l" defTabSz="548040" rtl="0" eaLnBrk="1" latinLnBrk="0" hangingPunct="1">
        <a:defRPr sz="1079" kern="1200">
          <a:solidFill>
            <a:schemeClr val="tx1"/>
          </a:solidFill>
          <a:latin typeface="+mn-lt"/>
          <a:ea typeface="+mn-ea"/>
          <a:cs typeface="+mn-cs"/>
        </a:defRPr>
      </a:lvl5pPr>
      <a:lvl6pPr marL="1370100" algn="l" defTabSz="548040" rtl="0" eaLnBrk="1" latinLnBrk="0" hangingPunct="1">
        <a:defRPr sz="1079" kern="1200">
          <a:solidFill>
            <a:schemeClr val="tx1"/>
          </a:solidFill>
          <a:latin typeface="+mn-lt"/>
          <a:ea typeface="+mn-ea"/>
          <a:cs typeface="+mn-cs"/>
        </a:defRPr>
      </a:lvl6pPr>
      <a:lvl7pPr marL="1644120" algn="l" defTabSz="548040" rtl="0" eaLnBrk="1" latinLnBrk="0" hangingPunct="1">
        <a:defRPr sz="1079" kern="1200">
          <a:solidFill>
            <a:schemeClr val="tx1"/>
          </a:solidFill>
          <a:latin typeface="+mn-lt"/>
          <a:ea typeface="+mn-ea"/>
          <a:cs typeface="+mn-cs"/>
        </a:defRPr>
      </a:lvl7pPr>
      <a:lvl8pPr marL="1918140" algn="l" defTabSz="548040" rtl="0" eaLnBrk="1" latinLnBrk="0" hangingPunct="1">
        <a:defRPr sz="1079" kern="1200">
          <a:solidFill>
            <a:schemeClr val="tx1"/>
          </a:solidFill>
          <a:latin typeface="+mn-lt"/>
          <a:ea typeface="+mn-ea"/>
          <a:cs typeface="+mn-cs"/>
        </a:defRPr>
      </a:lvl8pPr>
      <a:lvl9pPr marL="2192160" algn="l" defTabSz="548040" rtl="0" eaLnBrk="1" latinLnBrk="0" hangingPunct="1">
        <a:defRPr sz="107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E655C-C14E-4125-82EE-4E1A94D0F8C2}" type="datetimeFigureOut">
              <a:rPr lang="en-IN" smtClean="0"/>
              <a:pPr/>
              <a:t>07-09-2021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5824-116A-4C92-907A-43CC4EB210C6}" type="slidenum">
              <a:rPr lang="en-IN" smtClean="0"/>
              <a:pPr/>
              <a:t>‹#›</a:t>
            </a:fld>
            <a:endParaRPr lang="en-IN"/>
          </a:p>
        </p:txBody>
      </p:sp>
    </p:spTree>
    <p:extLst>
      <p:ext uri="{BB962C8B-B14F-4D97-AF65-F5344CB8AC3E}">
        <p14:creationId xmlns:p14="http://schemas.microsoft.com/office/powerpoint/2010/main" val="23770691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wedg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ppsingh@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localhost:7758/fileopen.aspx?Page=ACT&amp;id=102120000000075698&amp;source=link"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appsingh@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appsingh@gmail.com" TargetMode="Externa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hyperlink" Target="file:///D:\Seminar%20-04-02-2020%20income%20tax%20ITR%20TDS\RESEARCH%20MATERAIL\fileopen.aspx%3fPage=ACT&amp;id=102120000000072992&amp;source=link" TargetMode="External"/><Relationship Id="rId7" Type="http://schemas.openxmlformats.org/officeDocument/2006/relationships/hyperlink" Target="file:///D:\Seminar%20-04-02-2020%20income%20tax%20ITR%20TDS\RESEARCH%20MATERAIL\fileopen.aspx%3fPage=ACT&amp;id=102120000000073623&amp;source=link" TargetMode="External"/><Relationship Id="rId2" Type="http://schemas.openxmlformats.org/officeDocument/2006/relationships/hyperlink" Target="file:///D:\Seminar%20-04-02-2020%20income%20tax%20ITR%20TDS\RESEARCH%20MATERAIL\fileopen.aspx%3fPage=ACT&amp;id=102120000000072990&amp;source=link" TargetMode="External"/><Relationship Id="rId1" Type="http://schemas.openxmlformats.org/officeDocument/2006/relationships/slideLayout" Target="../slideLayouts/slideLayout37.xml"/><Relationship Id="rId6" Type="http://schemas.openxmlformats.org/officeDocument/2006/relationships/hyperlink" Target="file:///D:\Seminar%20-04-02-2020%20income%20tax%20ITR%20TDS\RESEARCH%20MATERAIL\fileopen.aspx%3fPage=ACT&amp;id=102120000000073004&amp;source=link" TargetMode="External"/><Relationship Id="rId5" Type="http://schemas.openxmlformats.org/officeDocument/2006/relationships/hyperlink" Target="file:///D:\Seminar%20-04-02-2020%20income%20tax%20ITR%20TDS\RESEARCH%20MATERAIL\fileopen.aspx%3fPage=ACT&amp;id=102120000000073002&amp;source=link" TargetMode="External"/><Relationship Id="rId4" Type="http://schemas.openxmlformats.org/officeDocument/2006/relationships/hyperlink" Target="file:///D:\Seminar%20-04-02-2020%20income%20tax%20ITR%20TDS\RESEARCH%20MATERAIL\fileopen.aspx%3fPage=ACT&amp;id=102120000000073000&amp;source=lin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file:///D:\Seminar%20-04-02-2020%20income%20tax%20ITR%20TDS\RESEARCH%20MATERAIL\fileopen.aspx%3fPage=CIRNO&amp;id=104010000000060090&amp;source=lin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8" Type="http://schemas.openxmlformats.org/officeDocument/2006/relationships/hyperlink" Target="http://localhost:7758/fileopen.aspx?Page=ACT&amp;id=102120000000074919&amp;source=link" TargetMode="External"/><Relationship Id="rId13" Type="http://schemas.openxmlformats.org/officeDocument/2006/relationships/hyperlink" Target="http://localhost:7758/fileopen.aspx?Page=ACT&amp;id=102120000000075767&amp;source=link" TargetMode="External"/><Relationship Id="rId3" Type="http://schemas.openxmlformats.org/officeDocument/2006/relationships/hyperlink" Target="http://localhost:7758/fileopen.aspx?Page=ACT&amp;id=102120000000074905&amp;source=link" TargetMode="External"/><Relationship Id="rId7" Type="http://schemas.openxmlformats.org/officeDocument/2006/relationships/hyperlink" Target="http://localhost:7758/fileopen.aspx?Page=ACT&amp;id=102120000000074918&amp;source=link" TargetMode="External"/><Relationship Id="rId12" Type="http://schemas.openxmlformats.org/officeDocument/2006/relationships/hyperlink" Target="http://localhost:7758/fileopen.aspx?Page=ACT&amp;id=102120000000075645&amp;source=link" TargetMode="External"/><Relationship Id="rId2" Type="http://schemas.openxmlformats.org/officeDocument/2006/relationships/hyperlink" Target="http://localhost:7758/fileopen.aspx?Page=ACT&amp;id=102120000000075607&amp;source=link" TargetMode="External"/><Relationship Id="rId1" Type="http://schemas.openxmlformats.org/officeDocument/2006/relationships/slideLayout" Target="../slideLayouts/slideLayout43.xml"/><Relationship Id="rId6" Type="http://schemas.openxmlformats.org/officeDocument/2006/relationships/hyperlink" Target="http://localhost:7758/fileopen.aspx?Page=ACT&amp;id=102120000000075624&amp;source=link" TargetMode="External"/><Relationship Id="rId11" Type="http://schemas.openxmlformats.org/officeDocument/2006/relationships/hyperlink" Target="http://localhost:7758/fileopen.aspx?Page=ACT&amp;id=102120000000074935&amp;source=link" TargetMode="External"/><Relationship Id="rId5" Type="http://schemas.openxmlformats.org/officeDocument/2006/relationships/hyperlink" Target="http://localhost:7758/fileopen.aspx?Page=ACT&amp;id=102120000000075623&amp;source=link" TargetMode="External"/><Relationship Id="rId10" Type="http://schemas.openxmlformats.org/officeDocument/2006/relationships/hyperlink" Target="http://localhost:7758/fileopen.aspx?Page=ACT&amp;id=102120000000074929&amp;source=link" TargetMode="External"/><Relationship Id="rId4" Type="http://schemas.openxmlformats.org/officeDocument/2006/relationships/hyperlink" Target="http://localhost:7758/fileopen.aspx?Page=ACT&amp;id=102120000000074907&amp;source=link" TargetMode="External"/><Relationship Id="rId9" Type="http://schemas.openxmlformats.org/officeDocument/2006/relationships/hyperlink" Target="http://localhost:7758/fileopen.aspx?Page=ACT&amp;id=102120000000075625&amp;source=link" TargetMode="External"/><Relationship Id="rId14" Type="http://schemas.openxmlformats.org/officeDocument/2006/relationships/hyperlink" Target="http://localhost:7758/fileopen.aspx?Page=ACT&amp;id=102120000000075049&amp;source=lin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hyperlink" Target="http://localhost:7758/fileopen.aspx?Page=ACT&amp;id=102120000000073097&amp;source=link" TargetMode="Externa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1430"/>
            <a:ext cx="9549764" cy="4649388"/>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wrap="square" lIns="60716" tIns="30357" rIns="60716" bIns="30357" rtlCol="0">
            <a:normAutofit/>
          </a:bodyPr>
          <a:lstStyle/>
          <a:p>
            <a:pPr algn="ctr"/>
            <a:endParaRPr lang="en-IN" sz="2393" b="1" dirty="0">
              <a:solidFill>
                <a:prstClr val="white"/>
              </a:solidFill>
            </a:endParaRPr>
          </a:p>
          <a:p>
            <a:pPr algn="ctr"/>
            <a:r>
              <a:rPr lang="en-IN" sz="2800" b="1" dirty="0" smtClean="0">
                <a:ln w="9525">
                  <a:solidFill>
                    <a:prstClr val="white"/>
                  </a:solidFill>
                  <a:prstDash val="solid"/>
                </a:ln>
                <a:solidFill>
                  <a:prstClr val="white"/>
                </a:solidFill>
                <a:effectLst>
                  <a:outerShdw blurRad="12700" dist="38100" dir="2700000" algn="tl" rotWithShape="0">
                    <a:prstClr val="white">
                      <a:lumMod val="50000"/>
                    </a:prstClr>
                  </a:outerShdw>
                </a:effectLst>
              </a:rPr>
              <a:t> </a:t>
            </a:r>
            <a:r>
              <a:rPr lang="en-IN" sz="2800" dirty="0" smtClean="0"/>
              <a:t>online </a:t>
            </a:r>
            <a:r>
              <a:rPr lang="en-US" sz="2800" dirty="0" smtClean="0"/>
              <a:t>training for </a:t>
            </a:r>
            <a:r>
              <a:rPr lang="en-IN" sz="2800" dirty="0"/>
              <a:t>Executive </a:t>
            </a:r>
            <a:r>
              <a:rPr lang="en-IN" sz="2800" dirty="0" smtClean="0"/>
              <a:t>Assistant.</a:t>
            </a:r>
            <a:r>
              <a:rPr lang="en-IN" sz="2800" dirty="0"/>
              <a:t> </a:t>
            </a:r>
            <a:endParaRPr lang="en-US" sz="2800" dirty="0" smtClean="0"/>
          </a:p>
          <a:p>
            <a:pPr algn="ctr"/>
            <a:endParaRPr lang="en-IN" sz="2800" b="1" dirty="0">
              <a:ln w="9525">
                <a:solidFill>
                  <a:prstClr val="white"/>
                </a:solidFill>
                <a:prstDash val="solid"/>
              </a:ln>
              <a:solidFill>
                <a:prstClr val="white"/>
              </a:solidFill>
              <a:effectLst>
                <a:outerShdw blurRad="12700" dist="38100" dir="2700000" algn="tl" rotWithShape="0">
                  <a:prstClr val="white">
                    <a:lumMod val="50000"/>
                  </a:prstClr>
                </a:outerShdw>
              </a:effectLst>
            </a:endParaRPr>
          </a:p>
          <a:p>
            <a:pPr algn="ctr"/>
            <a:r>
              <a:rPr lang="en-IN" sz="2800" b="1" dirty="0">
                <a:ln w="9525">
                  <a:solidFill>
                    <a:prstClr val="white"/>
                  </a:solidFill>
                  <a:prstDash val="solid"/>
                </a:ln>
                <a:solidFill>
                  <a:prstClr val="white"/>
                </a:solidFill>
                <a:effectLst>
                  <a:outerShdw blurRad="12700" dist="38100" dir="2700000" algn="tl" rotWithShape="0">
                    <a:prstClr val="white">
                      <a:lumMod val="50000"/>
                    </a:prstClr>
                  </a:outerShdw>
                </a:effectLst>
              </a:rPr>
              <a:t>Organised by </a:t>
            </a:r>
            <a:r>
              <a:rPr lang="en-IN" sz="2800" b="1" dirty="0"/>
              <a:t>Zonal Training </a:t>
            </a:r>
            <a:r>
              <a:rPr lang="en-IN" sz="2800" b="1" dirty="0" smtClean="0"/>
              <a:t>Institute, NACIN, New Delhi</a:t>
            </a:r>
          </a:p>
          <a:p>
            <a:pPr algn="ctr"/>
            <a:endParaRPr lang="en-IN" sz="2800" dirty="0"/>
          </a:p>
          <a:p>
            <a:pPr algn="ctr"/>
            <a:r>
              <a:rPr lang="en-IN" sz="2800" b="1" dirty="0" smtClean="0">
                <a:solidFill>
                  <a:prstClr val="black"/>
                </a:solidFill>
              </a:rPr>
              <a:t>Topic : </a:t>
            </a:r>
            <a:r>
              <a:rPr lang="en-US" sz="2400" dirty="0"/>
              <a:t>  Income Tax (Calculation and </a:t>
            </a:r>
            <a:r>
              <a:rPr lang="en-US" sz="2400" dirty="0" smtClean="0"/>
              <a:t>TDS)</a:t>
            </a:r>
            <a:endParaRPr lang="en-US" sz="2400" dirty="0"/>
          </a:p>
          <a:p>
            <a:pPr algn="ctr"/>
            <a:r>
              <a:rPr lang="en-US" sz="2400" dirty="0" smtClean="0"/>
              <a:t> Filing </a:t>
            </a:r>
            <a:r>
              <a:rPr lang="en-US" sz="2400" dirty="0"/>
              <a:t>of Income Tax </a:t>
            </a:r>
            <a:r>
              <a:rPr lang="en-US" sz="2400" dirty="0" smtClean="0"/>
              <a:t>Return-1</a:t>
            </a:r>
          </a:p>
          <a:p>
            <a:pPr algn="ctr"/>
            <a:endParaRPr lang="en-US" sz="2400" dirty="0" smtClean="0"/>
          </a:p>
          <a:p>
            <a:pPr algn="ctr"/>
            <a:r>
              <a:rPr lang="en-IN" sz="2800" b="1" dirty="0" smtClean="0">
                <a:solidFill>
                  <a:prstClr val="white"/>
                </a:solidFill>
              </a:rPr>
              <a:t>Date </a:t>
            </a:r>
            <a:r>
              <a:rPr lang="en-IN" sz="2800" b="1" dirty="0">
                <a:solidFill>
                  <a:prstClr val="white"/>
                </a:solidFill>
              </a:rPr>
              <a:t>– 7</a:t>
            </a:r>
            <a:r>
              <a:rPr lang="en-IN" sz="2800" b="1" baseline="30000" dirty="0" smtClean="0">
                <a:solidFill>
                  <a:prstClr val="white"/>
                </a:solidFill>
              </a:rPr>
              <a:t>th</a:t>
            </a:r>
            <a:r>
              <a:rPr lang="en-IN" sz="2800" b="1" dirty="0" smtClean="0">
                <a:solidFill>
                  <a:prstClr val="white"/>
                </a:solidFill>
              </a:rPr>
              <a:t>   September 2021 ( Timing: 2 to </a:t>
            </a:r>
            <a:r>
              <a:rPr lang="en-IN" sz="2800" b="1" dirty="0">
                <a:solidFill>
                  <a:prstClr val="white"/>
                </a:solidFill>
              </a:rPr>
              <a:t>5</a:t>
            </a:r>
            <a:r>
              <a:rPr lang="en-IN" sz="2800" b="1" dirty="0" smtClean="0">
                <a:solidFill>
                  <a:prstClr val="white"/>
                </a:solidFill>
              </a:rPr>
              <a:t> PM IST)</a:t>
            </a:r>
            <a:endParaRPr lang="en-IN" sz="2800" b="1" dirty="0">
              <a:solidFill>
                <a:prstClr val="white"/>
              </a:solidFill>
            </a:endParaRPr>
          </a:p>
          <a:p>
            <a:pPr algn="ctr"/>
            <a:endParaRPr lang="en-IN" sz="2400" b="1" dirty="0">
              <a:solidFill>
                <a:prstClr val="white"/>
              </a:solidFill>
            </a:endParaRPr>
          </a:p>
          <a:p>
            <a:pPr algn="ctr"/>
            <a:endParaRPr lang="en-IN" sz="1689" b="1" dirty="0">
              <a:solidFill>
                <a:prstClr val="white"/>
              </a:solidFill>
            </a:endParaRPr>
          </a:p>
          <a:p>
            <a:pPr algn="ctr"/>
            <a:endParaRPr lang="en-IN" sz="1689" b="1" dirty="0">
              <a:solidFill>
                <a:prstClr val="white"/>
              </a:solidFill>
            </a:endParaRPr>
          </a:p>
          <a:p>
            <a:pPr algn="ctr"/>
            <a:endParaRPr lang="en-IN" sz="1689" b="1" dirty="0">
              <a:solidFill>
                <a:prstClr val="white"/>
              </a:solidFill>
            </a:endParaRPr>
          </a:p>
          <a:p>
            <a:pPr algn="ctr"/>
            <a:endParaRPr lang="en-IN" sz="1689" b="1" dirty="0">
              <a:solidFill>
                <a:prstClr val="white"/>
              </a:solidFill>
            </a:endParaRPr>
          </a:p>
          <a:p>
            <a:pPr algn="ctr"/>
            <a:endParaRPr lang="en-IN" sz="1689" b="1" dirty="0">
              <a:solidFill>
                <a:prstClr val="white"/>
              </a:solidFill>
            </a:endParaRPr>
          </a:p>
          <a:p>
            <a:pPr algn="ctr"/>
            <a:endParaRPr lang="en-IN" sz="1901" b="1" dirty="0">
              <a:solidFill>
                <a:prstClr val="white"/>
              </a:solidFill>
            </a:endParaRPr>
          </a:p>
        </p:txBody>
      </p:sp>
      <p:sp>
        <p:nvSpPr>
          <p:cNvPr id="9" name="TextBox 8"/>
          <p:cNvSpPr txBox="1"/>
          <p:nvPr/>
        </p:nvSpPr>
        <p:spPr>
          <a:xfrm>
            <a:off x="1" y="4660818"/>
            <a:ext cx="12182474" cy="2197182"/>
          </a:xfrm>
          <a:prstGeom prst="rect">
            <a:avLst/>
          </a:prstGeom>
        </p:spPr>
        <p:style>
          <a:lnRef idx="1">
            <a:schemeClr val="accent2"/>
          </a:lnRef>
          <a:fillRef idx="2">
            <a:schemeClr val="accent2"/>
          </a:fillRef>
          <a:effectRef idx="1">
            <a:schemeClr val="accent2"/>
          </a:effectRef>
          <a:fontRef idx="minor">
            <a:schemeClr val="dk1"/>
          </a:fontRef>
        </p:style>
        <p:txBody>
          <a:bodyPr wrap="square" lIns="60716" tIns="30357" rIns="60716" bIns="30357" rtlCol="0">
            <a:noAutofit/>
          </a:bodyPr>
          <a:lstStyle/>
          <a:p>
            <a:r>
              <a:rPr lang="en-US" sz="2000" b="1" dirty="0">
                <a:solidFill>
                  <a:prstClr val="black"/>
                </a:solidFill>
                <a:latin typeface="Garamond" pitchFamily="18" charset="0"/>
              </a:rPr>
              <a:t>CA PP SINGH</a:t>
            </a:r>
          </a:p>
          <a:p>
            <a:r>
              <a:rPr lang="en-US" sz="2000" b="1" dirty="0">
                <a:solidFill>
                  <a:prstClr val="black"/>
                </a:solidFill>
                <a:latin typeface="Garamond" pitchFamily="18" charset="0"/>
              </a:rPr>
              <a:t>B.SC(H), FCA, CS</a:t>
            </a:r>
          </a:p>
          <a:p>
            <a:r>
              <a:rPr lang="en-US" sz="2000" b="1" dirty="0">
                <a:solidFill>
                  <a:prstClr val="black"/>
                </a:solidFill>
                <a:latin typeface="Garamond" pitchFamily="18" charset="0"/>
              </a:rPr>
              <a:t>Contact No. +91-9711521060, 9871229590</a:t>
            </a:r>
          </a:p>
          <a:p>
            <a:r>
              <a:rPr lang="en-US" sz="2000" b="1" dirty="0" smtClean="0">
                <a:solidFill>
                  <a:prstClr val="black"/>
                </a:solidFill>
                <a:latin typeface="Garamond" pitchFamily="18" charset="0"/>
                <a:hlinkClick r:id="rId3"/>
              </a:rPr>
              <a:t>cappsingh@gmail.com</a:t>
            </a:r>
            <a:r>
              <a:rPr lang="en-US" sz="2000" b="1" dirty="0" smtClean="0">
                <a:solidFill>
                  <a:prstClr val="black"/>
                </a:solidFill>
                <a:latin typeface="Garamond" pitchFamily="18" charset="0"/>
              </a:rPr>
              <a:t>/info@ppsingh.org</a:t>
            </a:r>
          </a:p>
          <a:p>
            <a:r>
              <a:rPr lang="en-US" sz="2000" b="1" dirty="0" smtClean="0">
                <a:solidFill>
                  <a:prstClr val="black"/>
                </a:solidFill>
                <a:latin typeface="Garamond" pitchFamily="18" charset="0"/>
              </a:rPr>
              <a:t>www.ppsingh.org</a:t>
            </a:r>
            <a:endParaRPr lang="en-US" sz="2000" dirty="0">
              <a:solidFill>
                <a:prstClr val="black"/>
              </a:solidFill>
            </a:endParaRPr>
          </a:p>
          <a:p>
            <a:endParaRPr lang="en-US" sz="1267" dirty="0">
              <a:solidFill>
                <a:prstClr val="black"/>
              </a:solidFill>
            </a:endParaRPr>
          </a:p>
          <a:p>
            <a:endParaRPr lang="en-US" sz="1267" dirty="0">
              <a:solidFill>
                <a:prstClr val="black"/>
              </a:solidFill>
            </a:endParaRPr>
          </a:p>
          <a:p>
            <a:r>
              <a:rPr lang="en-US" sz="1267" dirty="0">
                <a:solidFill>
                  <a:prstClr val="black"/>
                </a:solidFill>
              </a:rPr>
              <a:t> </a:t>
            </a:r>
          </a:p>
          <a:p>
            <a:endParaRPr lang="en-US" sz="1267" dirty="0">
              <a:solidFill>
                <a:prstClr val="black"/>
              </a:solidFill>
            </a:endParaRPr>
          </a:p>
        </p:txBody>
      </p:sp>
      <p:pic>
        <p:nvPicPr>
          <p:cNvPr id="7" name="Picture 2" descr="E:\AGM\OFFICE\AGM DOCUMENTS\Photos\P P SINGH.jpg"/>
          <p:cNvPicPr>
            <a:picLocks noChangeAspect="1" noChangeArrowheads="1"/>
          </p:cNvPicPr>
          <p:nvPr/>
        </p:nvPicPr>
        <p:blipFill>
          <a:blip r:embed="rId4" cstate="print"/>
          <a:srcRect/>
          <a:stretch>
            <a:fillRect/>
          </a:stretch>
        </p:blipFill>
        <p:spPr bwMode="auto">
          <a:xfrm>
            <a:off x="9559290" y="369570"/>
            <a:ext cx="2632710" cy="4645578"/>
          </a:xfrm>
          <a:prstGeom prst="rect">
            <a:avLst/>
          </a:prstGeom>
          <a:noFill/>
        </p:spPr>
      </p:pic>
    </p:spTree>
    <p:extLst>
      <p:ext uri="{BB962C8B-B14F-4D97-AF65-F5344CB8AC3E}">
        <p14:creationId xmlns:p14="http://schemas.microsoft.com/office/powerpoint/2010/main" val="25539089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5072" y="2967335"/>
            <a:ext cx="7521867" cy="923330"/>
          </a:xfrm>
          <a:prstGeom prst="rect">
            <a:avLst/>
          </a:prstGeom>
          <a:solidFill>
            <a:schemeClr val="accent1"/>
          </a:solid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General discussion on ITR </a:t>
            </a:r>
            <a:endParaRPr lang="en-US"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9372906"/>
      </p:ext>
    </p:extLst>
  </p:cSld>
  <p:clrMapOvr>
    <a:masterClrMapping/>
  </p:clrMapOvr>
  <p:transition>
    <p:wedg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72025" cy="2346158"/>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r>
              <a:rPr lang="en-US" sz="3300" dirty="0" smtClean="0"/>
              <a:t/>
            </a:r>
            <a:br>
              <a:rPr lang="en-US" sz="3300" dirty="0" smtClean="0"/>
            </a:br>
            <a:r>
              <a:rPr lang="en-US" sz="3300" dirty="0" smtClean="0"/>
              <a:t>Changes in </a:t>
            </a:r>
            <a:r>
              <a:rPr lang="en-IN" sz="3300" b="1" dirty="0" smtClean="0"/>
              <a:t>Part B of form 16 </a:t>
            </a:r>
            <a:endParaRPr lang="en-US" sz="3000" dirty="0"/>
          </a:p>
        </p:txBody>
      </p:sp>
      <p:sp>
        <p:nvSpPr>
          <p:cNvPr id="3" name="Content Placeholder 2"/>
          <p:cNvSpPr>
            <a:spLocks noGrp="1"/>
          </p:cNvSpPr>
          <p:nvPr>
            <p:ph idx="1"/>
          </p:nvPr>
        </p:nvSpPr>
        <p:spPr/>
        <p:txBody>
          <a:bodyPr>
            <a:normAutofit lnSpcReduction="10000"/>
          </a:bodyPr>
          <a:lstStyle/>
          <a:p>
            <a:r>
              <a:rPr lang="en-IN" dirty="0" smtClean="0"/>
              <a:t>Death-cum-retirement gratuity under section 10(10)</a:t>
            </a:r>
            <a:endParaRPr lang="en-US" dirty="0" smtClean="0"/>
          </a:p>
          <a:p>
            <a:r>
              <a:rPr lang="en-IN" dirty="0" smtClean="0"/>
              <a:t>Commuted value of pension under section 10(10A)</a:t>
            </a:r>
            <a:endParaRPr lang="en-US" dirty="0" smtClean="0"/>
          </a:p>
          <a:p>
            <a:r>
              <a:rPr lang="en-IN" dirty="0" smtClean="0"/>
              <a:t>Cash equivalent of leave salary encashment under section 10(10AA)</a:t>
            </a:r>
          </a:p>
          <a:p>
            <a:r>
              <a:rPr lang="en-IN" dirty="0" smtClean="0"/>
              <a:t>Deduction u/s 80G,</a:t>
            </a:r>
            <a:r>
              <a:rPr lang="en-US" dirty="0"/>
              <a:t> Deduction in respect of interest on deposits in savings account under section 80TTA</a:t>
            </a:r>
            <a:r>
              <a:rPr lang="en-IN" dirty="0" smtClean="0"/>
              <a:t> and other deduction added </a:t>
            </a:r>
          </a:p>
          <a:p>
            <a:pPr>
              <a:buNone/>
            </a:pPr>
            <a:endParaRPr lang="en-US" dirty="0"/>
          </a:p>
        </p:txBody>
      </p:sp>
      <p:sp>
        <p:nvSpPr>
          <p:cNvPr id="4" name="Text Placeholder 3"/>
          <p:cNvSpPr>
            <a:spLocks noGrp="1"/>
          </p:cNvSpPr>
          <p:nvPr>
            <p:ph type="body" sz="half" idx="2"/>
          </p:nvPr>
        </p:nvSpPr>
        <p:spPr>
          <a:xfrm>
            <a:off x="105862" y="2829844"/>
            <a:ext cx="3932237" cy="381158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IN" sz="2400" dirty="0"/>
              <a:t>NOTIFICATION </a:t>
            </a:r>
            <a:r>
              <a:rPr lang="en-IN" sz="2400" b="1" dirty="0"/>
              <a:t>NO.36/2019</a:t>
            </a:r>
            <a:r>
              <a:rPr lang="en-US" sz="2400" dirty="0"/>
              <a:t/>
            </a:r>
            <a:br>
              <a:rPr lang="en-US" sz="2400" dirty="0"/>
            </a:br>
            <a:r>
              <a:rPr lang="en-IN" sz="2400" b="1" dirty="0"/>
              <a:t>DATED 12-4-2019 amended on 03/05/2019</a:t>
            </a:r>
            <a:r>
              <a:rPr lang="en-US" sz="2000" dirty="0"/>
              <a:t/>
            </a:r>
            <a:br>
              <a:rPr lang="en-US" sz="2000" dirty="0"/>
            </a:br>
            <a:endParaRPr lang="en-IN" sz="2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88399"/>
            <a:ext cx="11598442" cy="65595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IN" sz="3200" b="1" i="1" dirty="0" smtClean="0"/>
              <a:t>  </a:t>
            </a:r>
            <a:r>
              <a:rPr lang="en-IN" sz="3200" b="1" i="1" dirty="0" smtClean="0">
                <a:solidFill>
                  <a:schemeClr val="tx1"/>
                </a:solidFill>
              </a:rPr>
              <a:t>Compulsory Requirement to furnish PAN by employee (</a:t>
            </a:r>
            <a:r>
              <a:rPr lang="en-IN" sz="3200" b="1" dirty="0" smtClean="0">
                <a:solidFill>
                  <a:schemeClr val="tx1"/>
                </a:solidFill>
              </a:rPr>
              <a:t>Section 206AA)</a:t>
            </a:r>
            <a:endParaRPr lang="en-US" sz="3200" dirty="0">
              <a:solidFill>
                <a:schemeClr val="tx1"/>
              </a:solidFill>
            </a:endParaRPr>
          </a:p>
        </p:txBody>
      </p:sp>
      <p:sp>
        <p:nvSpPr>
          <p:cNvPr id="3" name="Content Placeholder 2"/>
          <p:cNvSpPr>
            <a:spLocks noGrp="1"/>
          </p:cNvSpPr>
          <p:nvPr>
            <p:ph idx="1"/>
          </p:nvPr>
        </p:nvSpPr>
        <p:spPr>
          <a:xfrm>
            <a:off x="360948" y="717083"/>
            <a:ext cx="11646568" cy="5587464"/>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just">
              <a:buFont typeface="Wingdings" panose="05000000000000000000" pitchFamily="2" charset="2"/>
              <a:buChar char="§"/>
            </a:pPr>
            <a:r>
              <a:rPr lang="en-IN" sz="2000" dirty="0" smtClean="0"/>
              <a:t>Section 206AA in the Act makes furnishing of PAN or </a:t>
            </a:r>
            <a:r>
              <a:rPr lang="en-IN" sz="2000" dirty="0" err="1" smtClean="0"/>
              <a:t>Aadhaar</a:t>
            </a:r>
            <a:r>
              <a:rPr lang="en-IN" sz="2000" dirty="0" smtClean="0"/>
              <a:t> number as the case may be, by the employee compulsory in case of receipt of any sum or income or amount, on which tax is deductible. If employee (deductee) fails to furnish his/her PAN or </a:t>
            </a:r>
            <a:r>
              <a:rPr lang="en-IN" sz="2000" dirty="0" err="1" smtClean="0"/>
              <a:t>Aadhaar</a:t>
            </a:r>
            <a:r>
              <a:rPr lang="en-IN" sz="2000" dirty="0" smtClean="0"/>
              <a:t> number as the case may be, to the deductor , the deductor has been made responsible to make TDS at </a:t>
            </a:r>
            <a:r>
              <a:rPr lang="en-IN" sz="2000" b="1" dirty="0" smtClean="0"/>
              <a:t>higher of the following rates:</a:t>
            </a:r>
            <a:endParaRPr lang="en-US" sz="2000" b="1" dirty="0" smtClean="0"/>
          </a:p>
          <a:p>
            <a:pPr algn="just">
              <a:buNone/>
            </a:pPr>
            <a:r>
              <a:rPr lang="en-IN" sz="2000" dirty="0" smtClean="0"/>
              <a:t>    (</a:t>
            </a:r>
            <a:r>
              <a:rPr lang="en-IN" sz="2000" i="1" dirty="0" err="1" smtClean="0"/>
              <a:t>i</a:t>
            </a:r>
            <a:r>
              <a:rPr lang="en-IN" sz="2000" dirty="0" smtClean="0"/>
              <a:t>)at the rate specified in the relevant provision of this Act; or</a:t>
            </a:r>
            <a:endParaRPr lang="en-US" sz="2000" dirty="0" smtClean="0"/>
          </a:p>
          <a:p>
            <a:pPr algn="just">
              <a:buNone/>
            </a:pPr>
            <a:r>
              <a:rPr lang="en-IN" sz="2000" dirty="0" smtClean="0"/>
              <a:t>    (</a:t>
            </a:r>
            <a:r>
              <a:rPr lang="en-IN" sz="2000" i="1" dirty="0" smtClean="0"/>
              <a:t>ii</a:t>
            </a:r>
            <a:r>
              <a:rPr lang="en-IN" sz="2000" dirty="0" smtClean="0"/>
              <a:t>)at the rate or rates in force; or</a:t>
            </a:r>
            <a:endParaRPr lang="en-US" sz="2000" dirty="0" smtClean="0"/>
          </a:p>
          <a:p>
            <a:pPr algn="just">
              <a:buNone/>
            </a:pPr>
            <a:r>
              <a:rPr lang="en-IN" sz="2000" dirty="0" smtClean="0"/>
              <a:t>    (</a:t>
            </a:r>
            <a:r>
              <a:rPr lang="en-IN" sz="2000" i="1" dirty="0" smtClean="0"/>
              <a:t>iii</a:t>
            </a:r>
            <a:r>
              <a:rPr lang="en-IN" sz="2000" dirty="0" smtClean="0"/>
              <a:t>)at the rate of 20%.</a:t>
            </a:r>
            <a:endParaRPr lang="en-US" sz="2000" dirty="0" smtClean="0"/>
          </a:p>
          <a:p>
            <a:pPr algn="just">
              <a:buFont typeface="Wingdings" panose="05000000000000000000" pitchFamily="2" charset="2"/>
              <a:buChar char="§"/>
            </a:pPr>
            <a:r>
              <a:rPr lang="en-IN" sz="2000" dirty="0" smtClean="0"/>
              <a:t>The deductor has to determine the tax amount in all the three conditions and apply the higher rate of TDS. </a:t>
            </a:r>
          </a:p>
          <a:p>
            <a:pPr algn="just">
              <a:buNone/>
            </a:pPr>
            <a:r>
              <a:rPr lang="en-IN" sz="2000" dirty="0"/>
              <a:t>	</a:t>
            </a:r>
            <a:r>
              <a:rPr lang="en-IN" sz="2000" dirty="0" smtClean="0"/>
              <a:t>However, where the income of the employee computed for TDS u/s 192 is below taxable limit, no tax will be deducted</a:t>
            </a:r>
            <a:r>
              <a:rPr lang="en-IN" sz="2000" i="1" dirty="0" smtClean="0"/>
              <a:t>. </a:t>
            </a:r>
            <a:endParaRPr lang="en-IN" sz="2000" i="1" dirty="0"/>
          </a:p>
          <a:p>
            <a:pPr algn="just">
              <a:buFont typeface="Wingdings" panose="05000000000000000000" pitchFamily="2" charset="2"/>
              <a:buChar char="§"/>
            </a:pPr>
            <a:r>
              <a:rPr lang="en-IN" sz="2000" dirty="0" smtClean="0"/>
              <a:t>But where the income of the employee computed for TDS u/s 192 is above taxable limit, the deductor will calculate the average rate of income- tax based on rates in force as provided in sec 192. If the tax so calculated is below 20%, deduction of tax will be made at the rate of 20% and in case the average rate exceeds 20%, tax is to be deducted at the average rate. </a:t>
            </a:r>
          </a:p>
          <a:p>
            <a:pPr algn="just"/>
            <a:r>
              <a:rPr lang="en-IN" sz="2000" dirty="0" smtClean="0"/>
              <a:t>Health and Education cess @ 4% is not to be deducted, in case the tax is deducted at 20% u/s 206AA of the Act.</a:t>
            </a:r>
            <a:endParaRPr lang="en-US" sz="2000" dirty="0" smtClean="0"/>
          </a:p>
          <a:p>
            <a:pPr>
              <a:buNone/>
            </a:pPr>
            <a:endParaRPr lang="en-US"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Person responsible for deduction of tax on salary [section 204]</a:t>
            </a:r>
            <a:endParaRPr lang="en-IN"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
            </a:pPr>
            <a:r>
              <a:rPr lang="en-US" dirty="0"/>
              <a:t>in the case of credit, or as the case may be, payment of any sum chargeable under the provisions of this Act made by or on behalf of the Central Government or the Government of a State, the drawing and disbursing </a:t>
            </a:r>
            <a:r>
              <a:rPr lang="en-US" dirty="0" smtClean="0"/>
              <a:t>officer (DDO) </a:t>
            </a:r>
            <a:r>
              <a:rPr lang="en-US" dirty="0"/>
              <a:t>or any other person, by whatever name called, responsible for crediting, or as the case may be, paying such sum</a:t>
            </a:r>
            <a:r>
              <a:rPr lang="en-US" dirty="0" smtClean="0"/>
              <a:t>;[ section 204(iv)]</a:t>
            </a:r>
          </a:p>
          <a:p>
            <a:pPr algn="just">
              <a:buFont typeface="Wingdings" panose="05000000000000000000" pitchFamily="2" charset="2"/>
              <a:buChar char="§"/>
            </a:pPr>
            <a:r>
              <a:rPr lang="en-US" i="1" dirty="0" smtClean="0"/>
              <a:t>Payer is a </a:t>
            </a:r>
            <a:r>
              <a:rPr lang="en-US" i="1" dirty="0"/>
              <a:t>person not resident in India, the person himself or any person authorised by such person or the agent of such person in India including any person treated as an agent under </a:t>
            </a:r>
            <a:r>
              <a:rPr lang="en-US" i="1" dirty="0">
                <a:hlinkClick r:id="rId2"/>
              </a:rPr>
              <a:t>section 163</a:t>
            </a:r>
            <a:r>
              <a:rPr lang="en-US" i="1" dirty="0"/>
              <a:t>.</a:t>
            </a:r>
            <a:r>
              <a:rPr lang="en-US" dirty="0"/>
              <a:t> </a:t>
            </a:r>
            <a:r>
              <a:rPr lang="en-US" b="1" dirty="0"/>
              <a:t>]</a:t>
            </a:r>
            <a:endParaRPr lang="en-US" dirty="0" smtClean="0"/>
          </a:p>
          <a:p>
            <a:pPr algn="just">
              <a:buFont typeface="Wingdings" panose="05000000000000000000" pitchFamily="2" charset="2"/>
              <a:buChar char="§"/>
            </a:pPr>
            <a:r>
              <a:rPr lang="en-US" dirty="0" smtClean="0"/>
              <a:t>Other cases- </a:t>
            </a:r>
            <a:r>
              <a:rPr lang="en-US" dirty="0"/>
              <a:t>employer himself or, if the employer is a company, the company itself, including the principal officer thereof;</a:t>
            </a:r>
            <a:r>
              <a:rPr lang="en-US" dirty="0" smtClean="0"/>
              <a:t> </a:t>
            </a:r>
            <a:endParaRPr lang="en-IN" dirty="0"/>
          </a:p>
        </p:txBody>
      </p:sp>
    </p:spTree>
    <p:extLst>
      <p:ext uri="{BB962C8B-B14F-4D97-AF65-F5344CB8AC3E}">
        <p14:creationId xmlns:p14="http://schemas.microsoft.com/office/powerpoint/2010/main" val="947749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394960"/>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r>
              <a:rPr lang="en-IN" dirty="0" smtClean="0"/>
              <a:t>Due date of payment of tax – rule 30 </a:t>
            </a:r>
            <a:br>
              <a:rPr lang="en-IN" dirty="0" smtClean="0"/>
            </a:br>
            <a:r>
              <a:rPr lang="en-IN" dirty="0"/>
              <a:t>For government deductor </a:t>
            </a:r>
            <a:br>
              <a:rPr lang="en-IN" dirty="0"/>
            </a:br>
            <a:endParaRPr lang="en-IN"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chor="ctr"/>
          <a:lstStyle/>
          <a:p>
            <a:r>
              <a:rPr lang="en-IN" dirty="0" smtClean="0"/>
              <a:t> tax deposited without challan by Book entry – same  day</a:t>
            </a:r>
          </a:p>
          <a:p>
            <a:r>
              <a:rPr lang="en-IN" dirty="0" smtClean="0"/>
              <a:t>Other cases – within 7 days of next month </a:t>
            </a:r>
          </a:p>
          <a:p>
            <a:pPr marL="0" indent="0">
              <a:buNone/>
            </a:pPr>
            <a:r>
              <a:rPr lang="en-IN" dirty="0" smtClean="0"/>
              <a:t>Note: DDO may apply to  </a:t>
            </a:r>
            <a:r>
              <a:rPr lang="en-US" dirty="0"/>
              <a:t>Assessing </a:t>
            </a:r>
            <a:r>
              <a:rPr lang="en-US" dirty="0" smtClean="0"/>
              <a:t>Officer, he may </a:t>
            </a:r>
            <a:r>
              <a:rPr lang="en-US" dirty="0"/>
              <a:t>with the prior approval of the Joint Commissioner, permit quarterly payment of the tax deducted under section 192 </a:t>
            </a:r>
            <a:r>
              <a:rPr lang="en-US" dirty="0" smtClean="0"/>
              <a:t> in the 7th of next month.[ R-30(3)]</a:t>
            </a:r>
            <a:endParaRPr lang="en-IN" dirty="0"/>
          </a:p>
        </p:txBody>
      </p:sp>
    </p:spTree>
    <p:extLst>
      <p:ext uri="{BB962C8B-B14F-4D97-AF65-F5344CB8AC3E}">
        <p14:creationId xmlns:p14="http://schemas.microsoft.com/office/powerpoint/2010/main" val="3743852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78" y="0"/>
            <a:ext cx="3932237" cy="1600200"/>
          </a:xfrm>
        </p:spPr>
        <p:style>
          <a:lnRef idx="2">
            <a:schemeClr val="dk1">
              <a:shade val="50000"/>
            </a:schemeClr>
          </a:lnRef>
          <a:fillRef idx="1">
            <a:schemeClr val="dk1"/>
          </a:fillRef>
          <a:effectRef idx="0">
            <a:schemeClr val="dk1"/>
          </a:effectRef>
          <a:fontRef idx="minor">
            <a:schemeClr val="lt1"/>
          </a:fontRef>
        </p:style>
        <p:txBody>
          <a:bodyPr anchor="ctr"/>
          <a:lstStyle/>
          <a:p>
            <a:r>
              <a:rPr lang="en-IN" dirty="0" smtClean="0"/>
              <a:t>Consequences of late payment of tax</a:t>
            </a:r>
            <a:endParaRPr lang="en-IN" dirty="0"/>
          </a:p>
        </p:txBody>
      </p:sp>
      <p:sp>
        <p:nvSpPr>
          <p:cNvPr id="3" name="Content Placeholder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r>
              <a:rPr lang="en-IN" dirty="0" smtClean="0"/>
              <a:t>Interest for non deduction -1% </a:t>
            </a:r>
            <a:r>
              <a:rPr lang="en-IN" dirty="0" err="1" smtClean="0"/>
              <a:t>p.m</a:t>
            </a:r>
            <a:endParaRPr lang="en-IN" dirty="0" smtClean="0"/>
          </a:p>
          <a:p>
            <a:r>
              <a:rPr lang="en-IN" dirty="0" smtClean="0"/>
              <a:t>Interest for late payment after deduction- 1.5% </a:t>
            </a:r>
            <a:r>
              <a:rPr lang="en-IN" dirty="0" err="1" smtClean="0"/>
              <a:t>p.m</a:t>
            </a:r>
            <a:r>
              <a:rPr lang="en-IN" dirty="0" smtClean="0"/>
              <a:t>  </a:t>
            </a:r>
          </a:p>
          <a:p>
            <a:endParaRPr lang="en-IN" dirty="0"/>
          </a:p>
        </p:txBody>
      </p:sp>
      <p:sp>
        <p:nvSpPr>
          <p:cNvPr id="4" name="Text Placeholder 3"/>
          <p:cNvSpPr>
            <a:spLocks noGrp="1"/>
          </p:cNvSpPr>
          <p:nvPr>
            <p:ph type="body" sz="half" idx="2"/>
          </p:nvPr>
        </p:nvSpPr>
        <p:spPr>
          <a:xfrm>
            <a:off x="153988" y="1943100"/>
            <a:ext cx="3932237" cy="3811588"/>
          </a:xfrm>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20000"/>
          </a:bodyPr>
          <a:lstStyle/>
          <a:p>
            <a:r>
              <a:rPr lang="en-IN" sz="2800" dirty="0" smtClean="0"/>
              <a:t>Relaxation by taxation and other laws ( relaxation of certain provisions)  act 2020</a:t>
            </a:r>
          </a:p>
          <a:p>
            <a:r>
              <a:rPr lang="en-IN" sz="2800" dirty="0" smtClean="0"/>
              <a:t>concessional rate of interest 0.75% p.m. if  delay in payment due to </a:t>
            </a:r>
            <a:r>
              <a:rPr lang="en-IN" sz="2800" dirty="0" err="1" smtClean="0"/>
              <a:t>covid</a:t>
            </a:r>
            <a:r>
              <a:rPr lang="en-IN" sz="2800" dirty="0" smtClean="0"/>
              <a:t> 19  whose due date was between 20</a:t>
            </a:r>
            <a:r>
              <a:rPr lang="en-IN" sz="2800" baseline="30000" dirty="0" smtClean="0"/>
              <a:t>th</a:t>
            </a:r>
            <a:r>
              <a:rPr lang="en-IN" sz="2800" dirty="0" smtClean="0"/>
              <a:t> March to 29th June 2020  but tax paid upto 30</a:t>
            </a:r>
            <a:r>
              <a:rPr lang="en-IN" sz="2800" baseline="30000" dirty="0" smtClean="0"/>
              <a:t>th</a:t>
            </a:r>
            <a:r>
              <a:rPr lang="en-IN" sz="2800" dirty="0" smtClean="0"/>
              <a:t> June 2020. </a:t>
            </a:r>
          </a:p>
          <a:p>
            <a:r>
              <a:rPr lang="en-IN" sz="2800" dirty="0" smtClean="0"/>
              <a:t>Note: no penalty , no prosecution.</a:t>
            </a:r>
            <a:endParaRPr lang="en-IN" sz="2800" dirty="0"/>
          </a:p>
        </p:txBody>
      </p:sp>
    </p:spTree>
    <p:extLst>
      <p:ext uri="{BB962C8B-B14F-4D97-AF65-F5344CB8AC3E}">
        <p14:creationId xmlns:p14="http://schemas.microsoft.com/office/powerpoint/2010/main" val="11546667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30" y="0"/>
            <a:ext cx="3347201" cy="16002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IN" sz="3000" b="1" dirty="0" smtClean="0"/>
              <a:t>Statement of deduction of tax under section 200(3) [Quarterly Statement of TDS in form  24Q]</a:t>
            </a:r>
            <a:endParaRPr lang="en-US" sz="3000" dirty="0"/>
          </a:p>
        </p:txBody>
      </p:sp>
      <p:sp>
        <p:nvSpPr>
          <p:cNvPr id="3" name="Content Placeholder 2"/>
          <p:cNvSpPr>
            <a:spLocks noGrp="1"/>
          </p:cNvSpPr>
          <p:nvPr>
            <p:ph idx="1"/>
          </p:nvPr>
        </p:nvSpPr>
        <p:spPr>
          <a:xfrm>
            <a:off x="5173579" y="109120"/>
            <a:ext cx="6918158" cy="985754"/>
          </a:xfrm>
        </p:spPr>
        <p:txBody>
          <a:bodyPr anchor="ctr">
            <a:normAutofit fontScale="62500" lnSpcReduction="20000"/>
          </a:bodyPr>
          <a:lstStyle/>
          <a:p>
            <a:pPr>
              <a:buNone/>
            </a:pPr>
            <a:endParaRPr lang="en-IN" sz="2000" b="1" dirty="0" smtClean="0"/>
          </a:p>
          <a:p>
            <a:pPr algn="ctr">
              <a:buNone/>
            </a:pPr>
            <a:r>
              <a:rPr lang="en-IN" sz="4500" b="1" dirty="0" smtClean="0"/>
              <a:t>Due dates of filing Quarterly Statements in Form 24Q</a:t>
            </a:r>
            <a:r>
              <a:rPr lang="en-IN" sz="4500" dirty="0" smtClean="0"/>
              <a:t> </a:t>
            </a:r>
          </a:p>
          <a:p>
            <a:pPr algn="ctr">
              <a:buNone/>
            </a:pPr>
            <a:endParaRPr lang="en-US" sz="4500" dirty="0"/>
          </a:p>
        </p:txBody>
      </p:sp>
      <p:sp>
        <p:nvSpPr>
          <p:cNvPr id="4" name="Text Placeholder 3"/>
          <p:cNvSpPr>
            <a:spLocks noGrp="1"/>
          </p:cNvSpPr>
          <p:nvPr>
            <p:ph type="body" sz="half" idx="2"/>
          </p:nvPr>
        </p:nvSpPr>
        <p:spPr>
          <a:xfrm>
            <a:off x="105862" y="1744579"/>
            <a:ext cx="3347201" cy="381158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r>
              <a:rPr lang="en-US" sz="2400" dirty="0"/>
              <a:t>TAXATION AND OTHER LAWS (RELAXATION AND AMENDMENT OF CERTAIN PROVISIONS) ACT, </a:t>
            </a:r>
            <a:r>
              <a:rPr lang="en-US" sz="2400" dirty="0" smtClean="0"/>
              <a:t>2020</a:t>
            </a:r>
          </a:p>
          <a:p>
            <a:pPr algn="just"/>
            <a:r>
              <a:rPr lang="en-US" sz="2400" dirty="0" smtClean="0"/>
              <a:t>For 24 Q OF  Q-4 OF FY 19-20 upto 31-07-2020</a:t>
            </a:r>
          </a:p>
          <a:p>
            <a:pPr algn="just"/>
            <a:r>
              <a:rPr lang="en-US" sz="2400" dirty="0" smtClean="0"/>
              <a:t>For Q-1 and Q-2 of FY 2020-21 DUE DATE  UPTO 31-03-2021.</a:t>
            </a:r>
            <a:endParaRPr lang="en-IN" sz="2400" dirty="0"/>
          </a:p>
        </p:txBody>
      </p:sp>
      <p:graphicFrame>
        <p:nvGraphicFramePr>
          <p:cNvPr id="5" name="Table 4"/>
          <p:cNvGraphicFramePr>
            <a:graphicFrameLocks noGrp="1"/>
          </p:cNvGraphicFramePr>
          <p:nvPr>
            <p:extLst>
              <p:ext uri="{D42A27DB-BD31-4B8C-83A1-F6EECF244321}">
                <p14:modId xmlns:p14="http://schemas.microsoft.com/office/powerpoint/2010/main" val="4293498493"/>
              </p:ext>
            </p:extLst>
          </p:nvPr>
        </p:nvGraphicFramePr>
        <p:xfrm>
          <a:off x="3910263" y="938464"/>
          <a:ext cx="8019450" cy="5654840"/>
        </p:xfrm>
        <a:graphic>
          <a:graphicData uri="http://schemas.openxmlformats.org/drawingml/2006/table">
            <a:tbl>
              <a:tblPr firstRow="1" bandRow="1">
                <a:tableStyleId>{5C22544A-7EE6-4342-B048-85BDC9FD1C3A}</a:tableStyleId>
              </a:tblPr>
              <a:tblGrid>
                <a:gridCol w="536300"/>
                <a:gridCol w="3554770"/>
                <a:gridCol w="3928380"/>
              </a:tblGrid>
              <a:tr h="1406913">
                <a:tc>
                  <a:txBody>
                    <a:bodyPr/>
                    <a:lstStyle/>
                    <a:p>
                      <a:pPr marL="0" marR="0" algn="ctr">
                        <a:lnSpc>
                          <a:spcPct val="115000"/>
                        </a:lnSpc>
                        <a:spcBef>
                          <a:spcPts val="0"/>
                        </a:spcBef>
                        <a:spcAft>
                          <a:spcPts val="0"/>
                        </a:spcAft>
                      </a:pPr>
                      <a:r>
                        <a:rPr lang="en-IN" sz="2000" dirty="0">
                          <a:latin typeface="Times New Roman"/>
                          <a:ea typeface="Times New Roman"/>
                        </a:rPr>
                        <a:t>Sl. No.</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dirty="0">
                          <a:latin typeface="Times New Roman"/>
                          <a:ea typeface="Times New Roman"/>
                        </a:rPr>
                        <a:t>Date of ending of quarter of financial year</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dirty="0">
                          <a:latin typeface="Times New Roman"/>
                          <a:ea typeface="Times New Roman"/>
                        </a:rPr>
                        <a:t>Due date</a:t>
                      </a:r>
                      <a:endParaRPr lang="en-US" sz="2000" dirty="0">
                        <a:latin typeface="Times New Roman"/>
                        <a:ea typeface="Times New Roman"/>
                      </a:endParaRPr>
                    </a:p>
                  </a:txBody>
                  <a:tcPr marL="38100" marR="38100" marT="0" marB="0"/>
                </a:tc>
              </a:tr>
              <a:tr h="496158">
                <a:tc>
                  <a:txBody>
                    <a:bodyPr/>
                    <a:lstStyle/>
                    <a:p>
                      <a:pPr marL="0" marR="0" algn="ctr">
                        <a:lnSpc>
                          <a:spcPct val="115000"/>
                        </a:lnSpc>
                        <a:spcBef>
                          <a:spcPts val="0"/>
                        </a:spcBef>
                        <a:spcAft>
                          <a:spcPts val="0"/>
                        </a:spcAft>
                      </a:pPr>
                      <a:r>
                        <a:rPr lang="en-IN" sz="2000">
                          <a:latin typeface="Times New Roman"/>
                          <a:ea typeface="Times New Roman"/>
                        </a:rPr>
                        <a:t>1</a:t>
                      </a:r>
                      <a:endParaRPr lang="en-US" sz="200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dirty="0">
                          <a:latin typeface="Times New Roman"/>
                          <a:ea typeface="Times New Roman"/>
                        </a:rPr>
                        <a:t>30th June</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31st July of the financial year</a:t>
                      </a:r>
                      <a:endParaRPr lang="en-US" sz="2000" dirty="0">
                        <a:latin typeface="Times New Roman"/>
                        <a:ea typeface="Times New Roman"/>
                      </a:endParaRPr>
                    </a:p>
                  </a:txBody>
                  <a:tcPr marL="38100" marR="38100" marT="0" marB="0"/>
                </a:tc>
              </a:tr>
              <a:tr h="937942">
                <a:tc>
                  <a:txBody>
                    <a:bodyPr/>
                    <a:lstStyle/>
                    <a:p>
                      <a:pPr marL="0" marR="0" algn="ctr">
                        <a:lnSpc>
                          <a:spcPct val="115000"/>
                        </a:lnSpc>
                        <a:spcBef>
                          <a:spcPts val="0"/>
                        </a:spcBef>
                        <a:spcAft>
                          <a:spcPts val="0"/>
                        </a:spcAft>
                      </a:pPr>
                      <a:r>
                        <a:rPr lang="en-IN" sz="2000" dirty="0">
                          <a:latin typeface="Times New Roman"/>
                          <a:ea typeface="Times New Roman"/>
                        </a:rPr>
                        <a:t>2</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a:latin typeface="Times New Roman"/>
                          <a:ea typeface="Times New Roman"/>
                        </a:rPr>
                        <a:t>30th September</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31st October of the financial year</a:t>
                      </a:r>
                      <a:endParaRPr lang="en-US" sz="2000" dirty="0">
                        <a:latin typeface="Times New Roman"/>
                        <a:ea typeface="Times New Roman"/>
                      </a:endParaRPr>
                    </a:p>
                  </a:txBody>
                  <a:tcPr marL="38100" marR="38100" marT="0" marB="0"/>
                </a:tc>
              </a:tr>
              <a:tr h="937942">
                <a:tc>
                  <a:txBody>
                    <a:bodyPr/>
                    <a:lstStyle/>
                    <a:p>
                      <a:pPr marL="0" marR="0" algn="ctr">
                        <a:lnSpc>
                          <a:spcPct val="115000"/>
                        </a:lnSpc>
                        <a:spcBef>
                          <a:spcPts val="0"/>
                        </a:spcBef>
                        <a:spcAft>
                          <a:spcPts val="0"/>
                        </a:spcAft>
                      </a:pPr>
                      <a:r>
                        <a:rPr lang="en-IN" sz="2000">
                          <a:latin typeface="Times New Roman"/>
                          <a:ea typeface="Times New Roman"/>
                        </a:rPr>
                        <a:t>3</a:t>
                      </a:r>
                      <a:endParaRPr lang="en-US" sz="200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a:latin typeface="Times New Roman"/>
                          <a:ea typeface="Times New Roman"/>
                        </a:rPr>
                        <a:t>31st December</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31st January of the financial year</a:t>
                      </a:r>
                      <a:endParaRPr lang="en-US" sz="2000" dirty="0">
                        <a:latin typeface="Times New Roman"/>
                        <a:ea typeface="Times New Roman"/>
                      </a:endParaRPr>
                    </a:p>
                  </a:txBody>
                  <a:tcPr marL="38100" marR="38100" marT="0" marB="0"/>
                </a:tc>
              </a:tr>
              <a:tr h="1875885">
                <a:tc>
                  <a:txBody>
                    <a:bodyPr/>
                    <a:lstStyle/>
                    <a:p>
                      <a:pPr marL="0" marR="0" algn="ctr">
                        <a:lnSpc>
                          <a:spcPct val="115000"/>
                        </a:lnSpc>
                        <a:spcBef>
                          <a:spcPts val="0"/>
                        </a:spcBef>
                        <a:spcAft>
                          <a:spcPts val="0"/>
                        </a:spcAft>
                      </a:pPr>
                      <a:r>
                        <a:rPr lang="en-IN" sz="2000" dirty="0">
                          <a:latin typeface="Times New Roman"/>
                          <a:ea typeface="Times New Roman"/>
                        </a:rPr>
                        <a:t>4</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dirty="0">
                          <a:latin typeface="Times New Roman"/>
                          <a:ea typeface="Times New Roman"/>
                        </a:rPr>
                        <a:t>31st March</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31st May of the financial year immediately following the financial year in which the deduction is made</a:t>
                      </a:r>
                      <a:endParaRPr lang="en-US" sz="2000" dirty="0">
                        <a:latin typeface="Times New Roman"/>
                        <a:ea typeface="Times New Roman"/>
                      </a:endParaRPr>
                    </a:p>
                  </a:txBody>
                  <a:tcPr marL="38100" marR="38100" marT="0" marB="0"/>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58" y="2446020"/>
            <a:ext cx="3932237" cy="1600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IN" sz="3000" b="1" dirty="0" smtClean="0"/>
              <a:t>   Fee for default in furnishing statements (Section 234E)</a:t>
            </a:r>
            <a:endParaRPr lang="en-US" sz="3000" dirty="0"/>
          </a:p>
        </p:txBody>
      </p:sp>
      <p:sp>
        <p:nvSpPr>
          <p:cNvPr id="5" name="Content Placeholder 4"/>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r>
              <a:rPr lang="en-IN" dirty="0"/>
              <a:t>If a person fails to deliver or caused to be delivered a statement within the time prescribed in section 200(3) in respect of tax deducted at source [on or after 1.07.2012] he shall be liable to pay, by way of fee a sum of </a:t>
            </a:r>
            <a:r>
              <a:rPr lang="en-IN" b="1" dirty="0"/>
              <a:t>Rs. 200 for every day </a:t>
            </a:r>
            <a:r>
              <a:rPr lang="en-IN" dirty="0"/>
              <a:t>during which the failure continues. However, the amount of such fee shall not exceed the amount of tax which was deductible at source. </a:t>
            </a:r>
            <a:endParaRPr lang="en-IN" dirty="0" smtClean="0"/>
          </a:p>
          <a:p>
            <a:r>
              <a:rPr lang="en-IN" dirty="0" smtClean="0"/>
              <a:t>This </a:t>
            </a:r>
            <a:r>
              <a:rPr lang="en-IN" dirty="0"/>
              <a:t>fee is mandatory in nature and to be paid before furnishing of such statement.</a:t>
            </a:r>
            <a:endParaRPr lang="en-US" dirty="0"/>
          </a:p>
          <a:p>
            <a:endParaRPr lang="en-IN" dirty="0"/>
          </a:p>
        </p:txBody>
      </p:sp>
      <p:sp>
        <p:nvSpPr>
          <p:cNvPr id="3" name="Content Placeholder 2"/>
          <p:cNvSpPr>
            <a:spLocks noGrp="1"/>
          </p:cNvSpPr>
          <p:nvPr>
            <p:ph type="body" sz="half" idx="2"/>
          </p:nvPr>
        </p:nvSpPr>
        <p:spPr/>
        <p:txBody>
          <a:bodyPr>
            <a:normAutofit/>
          </a:bodyPr>
          <a:lstStyle/>
          <a:p>
            <a:pPr algn="just">
              <a:buNone/>
            </a:pPr>
            <a:r>
              <a:rPr lang="en-IN" sz="2000" dirty="0" smtClean="0"/>
              <a:t>   </a:t>
            </a:r>
          </a:p>
          <a:p>
            <a:pPr algn="just">
              <a:buNone/>
            </a:pPr>
            <a:r>
              <a:rPr lang="en-IN" sz="2400" dirty="0" smtClean="0"/>
              <a:t>    </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199"/>
            <a:ext cx="3932237" cy="2213811"/>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IN" sz="3000" b="1" dirty="0" smtClean="0"/>
              <a:t>Penalty for failure in furnishing statements or furnishing incorrect information (section 271H)</a:t>
            </a:r>
            <a:endParaRPr lang="en-US" sz="3000" dirty="0"/>
          </a:p>
        </p:txBody>
      </p:sp>
      <p:sp>
        <p:nvSpPr>
          <p:cNvPr id="3" name="Content Placeholder 2"/>
          <p:cNvSpPr>
            <a:spLocks noGrp="1"/>
          </p:cNvSpPr>
          <p:nvPr>
            <p:ph idx="1"/>
          </p:nvPr>
        </p:nvSpPr>
        <p:spPr>
          <a:xfrm>
            <a:off x="5183187" y="445168"/>
            <a:ext cx="6776201" cy="6196263"/>
          </a:xfr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en-IN" sz="2000" dirty="0" smtClean="0"/>
              <a:t>   </a:t>
            </a:r>
          </a:p>
          <a:p>
            <a:pPr algn="just">
              <a:buNone/>
            </a:pPr>
            <a:r>
              <a:rPr lang="en-IN" sz="2200" dirty="0" smtClean="0"/>
              <a:t>    If a person fails to deliver or caused to be delivered a statement within the time prescribed in section 200(3) or furnishes an incorrect statement, in respect of tax deducted at source [on or after 1.07.2012], he shall be liable to pay, by way of penalty a sum which shall </a:t>
            </a:r>
            <a:r>
              <a:rPr lang="en-IN" sz="2200" b="1" dirty="0" smtClean="0"/>
              <a:t>not be less than Rs. 10,000/- but which may extend to Rs 1,00,000/-. </a:t>
            </a:r>
            <a:r>
              <a:rPr lang="en-IN" sz="2200" dirty="0" smtClean="0"/>
              <a:t>However, the penalty shall not be levied if the person proves that after paying TDS with the fee and interest, if any, to the credit of Central Government, </a:t>
            </a:r>
            <a:r>
              <a:rPr lang="en-IN" sz="2200" u="sng" dirty="0" smtClean="0"/>
              <a:t>he had delivered such statement before the expiry of one year from the time prescribed for delivering the statement.</a:t>
            </a:r>
            <a:endParaRPr lang="en-US" sz="2200" u="sng" dirty="0" smtClean="0"/>
          </a:p>
          <a:p>
            <a:pPr>
              <a:buNone/>
            </a:pPr>
            <a:endParaRPr lang="en-US" dirty="0"/>
          </a:p>
        </p:txBody>
      </p:sp>
      <p:sp>
        <p:nvSpPr>
          <p:cNvPr id="4" name="Text Placeholder 3"/>
          <p:cNvSpPr>
            <a:spLocks noGrp="1"/>
          </p:cNvSpPr>
          <p:nvPr>
            <p:ph type="body" sz="half" idx="2"/>
          </p:nvPr>
        </p:nvSpPr>
        <p:spPr>
          <a:xfrm>
            <a:off x="839788" y="3140242"/>
            <a:ext cx="3932237" cy="332071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en-IN" sz="2400" dirty="0" smtClean="0"/>
              <a:t>No penalty if filing of statement of TDS after payment of interest and late fee within 1 year </a:t>
            </a:r>
            <a:endParaRPr lang="en-IN" sz="24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2" y="3124203"/>
            <a:ext cx="8077200" cy="2533922"/>
          </a:xfrm>
          <a:prstGeom prst="rect">
            <a:avLst/>
          </a:prstGeom>
          <a:noFill/>
          <a:ln w="76200">
            <a:solidFill>
              <a:schemeClr val="accent6"/>
            </a:solidFill>
          </a:ln>
        </p:spPr>
        <p:txBody>
          <a:bodyPr wrap="square" lIns="86257" tIns="43128" rIns="86257" bIns="43128"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IN" sz="2300" b="1" dirty="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rPr>
              <a:t>THANK YOU </a:t>
            </a:r>
          </a:p>
          <a:p>
            <a:pPr algn="ctr"/>
            <a:r>
              <a:rPr lang="en-IN" sz="2300" b="1" dirty="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rPr>
              <a:t>CA PP SINGH </a:t>
            </a:r>
          </a:p>
          <a:p>
            <a:pPr algn="ctr"/>
            <a:r>
              <a:rPr lang="en-IN" sz="2300" b="1" dirty="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rPr>
              <a:t>Contact </a:t>
            </a:r>
            <a:r>
              <a:rPr lang="en-IN" sz="2300" b="1" dirty="0" smtClean="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rPr>
              <a:t>details for any issue/clarification </a:t>
            </a:r>
            <a:r>
              <a:rPr lang="en-IN" sz="3000" b="1" dirty="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rPr>
              <a:t>9711521060,9871229590</a:t>
            </a:r>
          </a:p>
          <a:p>
            <a:pPr algn="ctr"/>
            <a:r>
              <a:rPr lang="en-IN" sz="3000" b="1" dirty="0" smtClean="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hlinkClick r:id="rId2"/>
              </a:rPr>
              <a:t>cappsingh@gmail.com</a:t>
            </a:r>
            <a:endParaRPr lang="en-IN" sz="3000" b="1" dirty="0" smtClean="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endParaRPr>
          </a:p>
          <a:p>
            <a:pPr algn="ctr"/>
            <a:r>
              <a:rPr lang="en-US" sz="3000" b="1" dirty="0" smtClean="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rPr>
              <a:t>www.ppsingh.org</a:t>
            </a:r>
            <a:endParaRPr lang="en-IN" sz="3000" b="1" dirty="0">
              <a:ln w="11430">
                <a:solidFill>
                  <a:srgbClr val="1D593B"/>
                </a:solidFill>
              </a:ln>
              <a:solidFill>
                <a:srgbClr val="F79646">
                  <a:lumMod val="60000"/>
                  <a:lumOff val="40000"/>
                </a:srgbClr>
              </a:solidFill>
              <a:effectLst>
                <a:outerShdw blurRad="80000" dist="40000" dir="5040000" algn="tl">
                  <a:srgbClr val="000000">
                    <a:alpha val="30000"/>
                  </a:srgbClr>
                </a:outerShdw>
              </a:effectLst>
              <a:latin typeface="Garamond" pitchFamily="18" charset="0"/>
            </a:endParaRPr>
          </a:p>
        </p:txBody>
      </p:sp>
      <p:pic>
        <p:nvPicPr>
          <p:cNvPr id="6" name="Picture 2" descr="See the source image"/>
          <p:cNvPicPr>
            <a:picLocks noChangeAspect="1" noChangeArrowheads="1"/>
          </p:cNvPicPr>
          <p:nvPr/>
        </p:nvPicPr>
        <p:blipFill>
          <a:blip r:embed="rId3" cstate="print"/>
          <a:srcRect/>
          <a:stretch>
            <a:fillRect/>
          </a:stretch>
        </p:blipFill>
        <p:spPr bwMode="auto">
          <a:xfrm>
            <a:off x="1524001" y="1103088"/>
            <a:ext cx="9144000" cy="1861457"/>
          </a:xfrm>
          <a:prstGeom prst="rect">
            <a:avLst/>
          </a:prstGeom>
          <a:noFill/>
        </p:spPr>
      </p:pic>
    </p:spTree>
    <p:extLst>
      <p:ext uri="{BB962C8B-B14F-4D97-AF65-F5344CB8AC3E}">
        <p14:creationId xmlns:p14="http://schemas.microsoft.com/office/powerpoint/2010/main" val="10391094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2943541" cy="1600200"/>
          </a:xfrm>
        </p:spPr>
        <p:style>
          <a:lnRef idx="2">
            <a:schemeClr val="accent2"/>
          </a:lnRef>
          <a:fillRef idx="1">
            <a:schemeClr val="lt1"/>
          </a:fillRef>
          <a:effectRef idx="0">
            <a:schemeClr val="accent2"/>
          </a:effectRef>
          <a:fontRef idx="minor">
            <a:schemeClr val="dk1"/>
          </a:fontRef>
        </p:style>
        <p:txBody>
          <a:bodyPr anchor="ctr"/>
          <a:lstStyle/>
          <a:p>
            <a:pPr algn="ctr"/>
            <a:r>
              <a:rPr lang="en-US" dirty="0" smtClean="0"/>
              <a:t>Verification in ITR </a:t>
            </a:r>
            <a:endParaRPr lang="en-IN" dirty="0"/>
          </a:p>
        </p:txBody>
      </p:sp>
      <p:sp>
        <p:nvSpPr>
          <p:cNvPr id="3" name="Content Placeholder 2"/>
          <p:cNvSpPr>
            <a:spLocks noGrp="1"/>
          </p:cNvSpPr>
          <p:nvPr>
            <p:ph idx="1"/>
          </p:nvPr>
        </p:nvSpPr>
        <p:spPr>
          <a:xfrm>
            <a:off x="6749098" y="205740"/>
            <a:ext cx="5316677" cy="648081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en-US" dirty="0"/>
              <a:t>I</a:t>
            </a:r>
            <a:r>
              <a:rPr lang="en-US" dirty="0" smtClean="0"/>
              <a:t>,</a:t>
            </a:r>
            <a:r>
              <a:rPr lang="en-US" b="1" dirty="0" smtClean="0"/>
              <a:t>………………………….</a:t>
            </a:r>
            <a:r>
              <a:rPr lang="en-US" dirty="0" smtClean="0"/>
              <a:t>son/daughter………. </a:t>
            </a:r>
            <a:r>
              <a:rPr lang="en-US" dirty="0"/>
              <a:t>of</a:t>
            </a:r>
            <a:r>
              <a:rPr lang="en-US" b="1" dirty="0"/>
              <a:t>                      </a:t>
            </a:r>
            <a:r>
              <a:rPr lang="en-US" dirty="0"/>
              <a:t>solemnly declare that to the best of my knowledge and belief, the information given in the return is </a:t>
            </a:r>
            <a:r>
              <a:rPr lang="en-US" b="1" dirty="0"/>
              <a:t>correct and complete</a:t>
            </a:r>
            <a:r>
              <a:rPr lang="en-US" dirty="0"/>
              <a:t> and is </a:t>
            </a:r>
            <a:r>
              <a:rPr lang="en-US" b="1" dirty="0"/>
              <a:t>in accordance with the provisions of the Income-tax Act, 1961. </a:t>
            </a:r>
            <a:endParaRPr lang="en-US" b="1" dirty="0" smtClean="0"/>
          </a:p>
          <a:p>
            <a:pPr marL="0" indent="0" algn="just">
              <a:buNone/>
            </a:pPr>
            <a:r>
              <a:rPr lang="en-US" dirty="0" smtClean="0"/>
              <a:t>I </a:t>
            </a:r>
            <a:r>
              <a:rPr lang="en-US" dirty="0"/>
              <a:t>further declare that I am making this return in my capacity as </a:t>
            </a:r>
            <a:r>
              <a:rPr lang="en-US" dirty="0" smtClean="0"/>
              <a:t>…….</a:t>
            </a:r>
            <a:r>
              <a:rPr lang="en-US" b="1" dirty="0" smtClean="0"/>
              <a:t>  </a:t>
            </a:r>
            <a:r>
              <a:rPr lang="en-US" dirty="0" smtClean="0"/>
              <a:t>and </a:t>
            </a:r>
          </a:p>
          <a:p>
            <a:pPr marL="0" indent="0" algn="just">
              <a:buNone/>
            </a:pPr>
            <a:r>
              <a:rPr lang="en-US" dirty="0" smtClean="0"/>
              <a:t>I </a:t>
            </a:r>
            <a:r>
              <a:rPr lang="en-US" dirty="0"/>
              <a:t>am also competent to make this return and verify it</a:t>
            </a:r>
            <a:r>
              <a:rPr lang="en-US" dirty="0" smtClean="0"/>
              <a:t>.</a:t>
            </a:r>
          </a:p>
          <a:p>
            <a:pPr marL="0" indent="0" algn="just">
              <a:buNone/>
            </a:pPr>
            <a:r>
              <a:rPr lang="en-US" dirty="0" smtClean="0"/>
              <a:t>I </a:t>
            </a:r>
            <a:r>
              <a:rPr lang="en-US" dirty="0"/>
              <a:t>am holding permanent account </a:t>
            </a:r>
            <a:r>
              <a:rPr lang="en-US" dirty="0" smtClean="0"/>
              <a:t>number…………….. </a:t>
            </a:r>
            <a:r>
              <a:rPr lang="en-US" b="1" dirty="0" smtClean="0"/>
              <a:t>               </a:t>
            </a:r>
            <a:endParaRPr lang="en-US" u="sng" dirty="0"/>
          </a:p>
          <a:p>
            <a:pPr marL="0" indent="0">
              <a:buNone/>
            </a:pPr>
            <a:endParaRPr lang="en-IN" dirty="0"/>
          </a:p>
        </p:txBody>
      </p:sp>
      <p:sp>
        <p:nvSpPr>
          <p:cNvPr id="4" name="Text Placeholder 3"/>
          <p:cNvSpPr>
            <a:spLocks noGrp="1"/>
          </p:cNvSpPr>
          <p:nvPr>
            <p:ph type="body" sz="half" idx="2"/>
          </p:nvPr>
        </p:nvSpPr>
        <p:spPr>
          <a:xfrm>
            <a:off x="839789" y="2057400"/>
            <a:ext cx="2943542" cy="3811588"/>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en-US" sz="2400" dirty="0"/>
              <a:t>……shall, on or before the due date, furnish a return of his income or the income of such other person during the previous year, in the </a:t>
            </a:r>
            <a:r>
              <a:rPr lang="en-US" sz="2400" dirty="0" smtClean="0"/>
              <a:t>prescribed </a:t>
            </a:r>
            <a:r>
              <a:rPr lang="en-US" sz="2400" dirty="0"/>
              <a:t>form and verified in the prescribed manner and setting forth such other particulars as may be prescribed </a:t>
            </a:r>
            <a:endParaRPr lang="en-IN" sz="2400" dirty="0"/>
          </a:p>
        </p:txBody>
      </p:sp>
      <p:sp>
        <p:nvSpPr>
          <p:cNvPr id="5" name="TextBox 4"/>
          <p:cNvSpPr txBox="1"/>
          <p:nvPr/>
        </p:nvSpPr>
        <p:spPr>
          <a:xfrm>
            <a:off x="4217670" y="640080"/>
            <a:ext cx="2000250" cy="1015663"/>
          </a:xfrm>
          <a:prstGeom prst="rect">
            <a:avLst/>
          </a:prstGeom>
          <a:noFill/>
        </p:spPr>
        <p:txBody>
          <a:bodyPr wrap="square" rtlCol="0">
            <a:spAutoFit/>
          </a:bodyPr>
          <a:lstStyle/>
          <a:p>
            <a:pPr algn="ctr"/>
            <a:r>
              <a:rPr lang="en-US" sz="2000" dirty="0" smtClean="0">
                <a:solidFill>
                  <a:prstClr val="black"/>
                </a:solidFill>
              </a:rPr>
              <a:t>Section 139</a:t>
            </a:r>
          </a:p>
          <a:p>
            <a:pPr algn="ctr"/>
            <a:r>
              <a:rPr lang="en-US" sz="2000" dirty="0" smtClean="0">
                <a:solidFill>
                  <a:prstClr val="black"/>
                </a:solidFill>
              </a:rPr>
              <a:t>Rule 12, </a:t>
            </a:r>
          </a:p>
          <a:p>
            <a:pPr algn="ctr"/>
            <a:r>
              <a:rPr lang="en-US" sz="2000" dirty="0" smtClean="0">
                <a:solidFill>
                  <a:prstClr val="black"/>
                </a:solidFill>
              </a:rPr>
              <a:t>ITR form</a:t>
            </a:r>
            <a:endParaRPr lang="en-IN" sz="2000" dirty="0">
              <a:solidFill>
                <a:prstClr val="black"/>
              </a:solidFill>
            </a:endParaRPr>
          </a:p>
        </p:txBody>
      </p:sp>
    </p:spTree>
    <p:extLst>
      <p:ext uri="{BB962C8B-B14F-4D97-AF65-F5344CB8AC3E}">
        <p14:creationId xmlns:p14="http://schemas.microsoft.com/office/powerpoint/2010/main" val="401368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3932237" cy="1600200"/>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smtClean="0"/>
              <a:t>Consequences of wrong details in ITR</a:t>
            </a:r>
            <a:endParaRPr lang="en-IN" dirty="0"/>
          </a:p>
        </p:txBody>
      </p:sp>
      <p:sp>
        <p:nvSpPr>
          <p:cNvPr id="3" name="Content Placeholder 2"/>
          <p:cNvSpPr>
            <a:spLocks noGrp="1"/>
          </p:cNvSpPr>
          <p:nvPr>
            <p:ph idx="1"/>
          </p:nvPr>
        </p:nvSpPr>
        <p:spPr>
          <a:xfrm>
            <a:off x="4080510" y="137160"/>
            <a:ext cx="7955280" cy="6446519"/>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just"/>
            <a:r>
              <a:rPr lang="en-US" dirty="0"/>
              <a:t>Where the AO considers that the return of income furnished by the assessee is defective, he may intimate the defect to the assessee and give him an opportunity to rectify the defect within a period of 15 days from the date of such intimation or within such further  extended period which, as may be allowed  in his discretion of AO, ; </a:t>
            </a:r>
            <a:r>
              <a:rPr lang="en-US" dirty="0" smtClean="0"/>
              <a:t>note: CPC is intimating the defects.</a:t>
            </a:r>
            <a:endParaRPr lang="en-US" dirty="0"/>
          </a:p>
          <a:p>
            <a:pPr algn="just"/>
            <a:r>
              <a:rPr lang="en-US" dirty="0"/>
              <a:t>if the defect is not rectified within the said period of 15days or, further  extended period so allowed, then, notwithstanding anything contained in any other provision of this Act, the </a:t>
            </a:r>
            <a:r>
              <a:rPr lang="en-US" dirty="0">
                <a:solidFill>
                  <a:srgbClr val="FF0000"/>
                </a:solidFill>
              </a:rPr>
              <a:t>return shall be treated as an invalid return </a:t>
            </a:r>
            <a:r>
              <a:rPr lang="en-US" dirty="0"/>
              <a:t>and the provisions of this Act shall apply as if the assessee had failed to furnish the </a:t>
            </a:r>
            <a:r>
              <a:rPr lang="en-US" dirty="0" smtClean="0"/>
              <a:t>return. </a:t>
            </a:r>
          </a:p>
          <a:p>
            <a:pPr marL="263525" indent="0" algn="just">
              <a:buNone/>
            </a:pPr>
            <a:r>
              <a:rPr lang="en-US" dirty="0" smtClean="0"/>
              <a:t>Note: late fee, interest , penalty for non filing of ITR etc.</a:t>
            </a:r>
            <a:endParaRPr lang="en-US" dirty="0"/>
          </a:p>
          <a:p>
            <a:pPr marL="0" indent="0" algn="just">
              <a:buNone/>
            </a:pPr>
            <a:r>
              <a:rPr lang="en-US" dirty="0" smtClean="0"/>
              <a:t>Solution: rectify the mistake and request for condonation of delay .</a:t>
            </a:r>
          </a:p>
          <a:p>
            <a:pPr algn="just"/>
            <a:r>
              <a:rPr lang="en-US" dirty="0" smtClean="0"/>
              <a:t>Provided </a:t>
            </a:r>
            <a:r>
              <a:rPr lang="en-US" dirty="0"/>
              <a:t>that where the assessee rectifies the defect after the expiry of the said period of 15 days or the further period allowed, but before the assessment is made, the AO may condone the delay and treat the return as a valid return.</a:t>
            </a:r>
          </a:p>
          <a:p>
            <a:pPr marL="0" indent="0">
              <a:buNone/>
            </a:pPr>
            <a:endParaRPr lang="en-IN" dirty="0"/>
          </a:p>
        </p:txBody>
      </p:sp>
      <p:sp>
        <p:nvSpPr>
          <p:cNvPr id="4" name="Text Placeholder 3"/>
          <p:cNvSpPr>
            <a:spLocks noGrp="1"/>
          </p:cNvSpPr>
          <p:nvPr>
            <p:ph type="body" sz="half" idx="2"/>
          </p:nvPr>
        </p:nvSpPr>
        <p:spPr>
          <a:xfrm>
            <a:off x="108268" y="2103120"/>
            <a:ext cx="3932237" cy="4572000"/>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r>
              <a:rPr lang="en-IN" sz="2400" dirty="0" smtClean="0"/>
              <a:t>Defective ITR/Invalid ITR- notice for defects removal-section 139(9).</a:t>
            </a:r>
          </a:p>
          <a:p>
            <a:r>
              <a:rPr lang="en-IN" sz="2400" dirty="0" smtClean="0"/>
              <a:t>Interest U/S 234A</a:t>
            </a:r>
          </a:p>
          <a:p>
            <a:r>
              <a:rPr lang="en-IN" sz="2400" dirty="0" smtClean="0"/>
              <a:t>Penalty </a:t>
            </a:r>
          </a:p>
          <a:p>
            <a:r>
              <a:rPr lang="en-IN" sz="2400" dirty="0" smtClean="0"/>
              <a:t>Late fee u/s 234F</a:t>
            </a:r>
            <a:endParaRPr lang="en-IN" sz="2400" dirty="0"/>
          </a:p>
        </p:txBody>
      </p:sp>
    </p:spTree>
    <p:extLst>
      <p:ext uri="{BB962C8B-B14F-4D97-AF65-F5344CB8AC3E}">
        <p14:creationId xmlns:p14="http://schemas.microsoft.com/office/powerpoint/2010/main" val="366419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125095"/>
            <a:ext cx="10515600" cy="64071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n-IN" dirty="0" smtClean="0"/>
              <a:t>Changes in ITR-V</a:t>
            </a:r>
            <a:endParaRPr lang="en-IN" dirty="0"/>
          </a:p>
        </p:txBody>
      </p:sp>
      <p:sp>
        <p:nvSpPr>
          <p:cNvPr id="6" name="Text Placeholder 5"/>
          <p:cNvSpPr>
            <a:spLocks noGrp="1"/>
          </p:cNvSpPr>
          <p:nvPr>
            <p:ph type="body" idx="1"/>
          </p:nvPr>
        </p:nvSpPr>
        <p:spPr>
          <a:xfrm>
            <a:off x="862648" y="1109663"/>
            <a:ext cx="5157787" cy="823912"/>
          </a:xfr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IN" dirty="0" smtClean="0"/>
              <a:t>UPTO AY 2019-20</a:t>
            </a:r>
            <a:endParaRPr lang="en-IN" dirty="0"/>
          </a:p>
        </p:txBody>
      </p:sp>
      <p:sp>
        <p:nvSpPr>
          <p:cNvPr id="7" name="Content Placeholder 6"/>
          <p:cNvSpPr>
            <a:spLocks noGrp="1"/>
          </p:cNvSpPr>
          <p:nvPr>
            <p:ph sz="half" idx="2"/>
          </p:nvPr>
        </p:nvSpPr>
        <p:spPr>
          <a:xfrm>
            <a:off x="839788" y="2505074"/>
            <a:ext cx="5157787" cy="4192905"/>
          </a:xfrm>
        </p:spPr>
        <p:style>
          <a:lnRef idx="2">
            <a:schemeClr val="dk1"/>
          </a:lnRef>
          <a:fillRef idx="1">
            <a:schemeClr val="lt1"/>
          </a:fillRef>
          <a:effectRef idx="0">
            <a:schemeClr val="dk1"/>
          </a:effectRef>
          <a:fontRef idx="minor">
            <a:schemeClr val="dk1"/>
          </a:fontRef>
        </p:style>
        <p:txBody>
          <a:bodyPr>
            <a:normAutofit/>
          </a:bodyPr>
          <a:lstStyle/>
          <a:p>
            <a:pPr>
              <a:lnSpc>
                <a:spcPct val="150000"/>
              </a:lnSpc>
            </a:pPr>
            <a:r>
              <a:rPr lang="en-US" sz="2000" dirty="0"/>
              <a:t>submitted ITR forms displayed the ITR-V with a </a:t>
            </a:r>
            <a:r>
              <a:rPr lang="en-US" sz="2000" b="1" dirty="0"/>
              <a:t>watermark ‘Not Verified’ </a:t>
            </a:r>
            <a:r>
              <a:rPr lang="en-US" sz="2000" dirty="0"/>
              <a:t>until the same is </a:t>
            </a:r>
            <a:r>
              <a:rPr lang="en-US" sz="2000" dirty="0" smtClean="0"/>
              <a:t>verified.</a:t>
            </a:r>
          </a:p>
          <a:p>
            <a:pPr>
              <a:lnSpc>
                <a:spcPct val="150000"/>
              </a:lnSpc>
            </a:pPr>
            <a:r>
              <a:rPr lang="en-US" sz="2000" dirty="0"/>
              <a:t>case the ITR was filed with DSC, the final ITR-V without any </a:t>
            </a:r>
            <a:r>
              <a:rPr lang="en-US" sz="2000" dirty="0" smtClean="0"/>
              <a:t>watermark</a:t>
            </a:r>
          </a:p>
          <a:p>
            <a:endParaRPr lang="en-US" sz="2000" dirty="0" smtClean="0"/>
          </a:p>
          <a:p>
            <a:pPr marL="0" indent="0">
              <a:buNone/>
            </a:pPr>
            <a:endParaRPr lang="en-IN" sz="2000" dirty="0"/>
          </a:p>
        </p:txBody>
      </p:sp>
      <p:sp>
        <p:nvSpPr>
          <p:cNvPr id="8" name="Text Placeholder 7"/>
          <p:cNvSpPr>
            <a:spLocks noGrp="1"/>
          </p:cNvSpPr>
          <p:nvPr>
            <p:ph type="body" sz="quarter" idx="3"/>
          </p:nvPr>
        </p:nvSpPr>
        <p:spPr>
          <a:xfrm>
            <a:off x="6229350" y="1121093"/>
            <a:ext cx="5183188" cy="823912"/>
          </a:xfrm>
          <a:solidFill>
            <a:schemeClr val="accent2"/>
          </a:solidFill>
        </p:spPr>
        <p:txBody>
          <a:bodyPr anchor="ctr"/>
          <a:lstStyle/>
          <a:p>
            <a:r>
              <a:rPr lang="en-IN" dirty="0" smtClean="0"/>
              <a:t>FROM AY 2020-21</a:t>
            </a:r>
            <a:endParaRPr lang="en-IN" dirty="0"/>
          </a:p>
        </p:txBody>
      </p:sp>
      <p:sp>
        <p:nvSpPr>
          <p:cNvPr id="9" name="Content Placeholder 8"/>
          <p:cNvSpPr>
            <a:spLocks noGrp="1"/>
          </p:cNvSpPr>
          <p:nvPr>
            <p:ph sz="quarter" idx="4"/>
          </p:nvPr>
        </p:nvSpPr>
        <p:spPr>
          <a:xfrm>
            <a:off x="6172200" y="2505074"/>
            <a:ext cx="5863590" cy="4250055"/>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
              <a:lnSpc>
                <a:spcPct val="170000"/>
              </a:lnSpc>
            </a:pPr>
            <a:r>
              <a:rPr lang="en-US" dirty="0">
                <a:latin typeface="Bookman Old Style" panose="02050604050505020204" pitchFamily="18" charset="0"/>
              </a:rPr>
              <a:t>unverified form ITR-V will not contain any income, deduction and tax details. </a:t>
            </a:r>
            <a:r>
              <a:rPr lang="en-US" b="1" dirty="0" smtClean="0">
                <a:latin typeface="Bookman Old Style" panose="02050604050505020204" pitchFamily="18" charset="0"/>
              </a:rPr>
              <a:t> such </a:t>
            </a:r>
            <a:r>
              <a:rPr lang="en-US" b="1" dirty="0">
                <a:latin typeface="Bookman Old Style" panose="02050604050505020204" pitchFamily="18" charset="0"/>
              </a:rPr>
              <a:t>ITR-V</a:t>
            </a:r>
            <a:r>
              <a:rPr lang="en-US" dirty="0">
                <a:latin typeface="Bookman Old Style" panose="02050604050505020204" pitchFamily="18" charset="0"/>
              </a:rPr>
              <a:t> will only contain the basic information of the taxpayer Name and PAN and e-filing data like ITR Form No., e-Filing Acknowledgement Number, Filing section</a:t>
            </a:r>
            <a:r>
              <a:rPr lang="en-US" dirty="0" smtClean="0">
                <a:latin typeface="Bookman Old Style" panose="02050604050505020204" pitchFamily="18" charset="0"/>
              </a:rPr>
              <a:t>.</a:t>
            </a:r>
            <a:r>
              <a:rPr lang="en-US" dirty="0">
                <a:latin typeface="Bookman Old Style" panose="02050604050505020204" pitchFamily="18" charset="0"/>
              </a:rPr>
              <a:t> The unverified acknowledgement is titled as</a:t>
            </a:r>
            <a:r>
              <a:rPr lang="en-US" dirty="0" smtClean="0">
                <a:latin typeface="Bookman Old Style" panose="02050604050505020204" pitchFamily="18" charset="0"/>
              </a:rPr>
              <a:t>’ “</a:t>
            </a:r>
            <a:r>
              <a:rPr lang="en-US" b="1" dirty="0" smtClean="0">
                <a:latin typeface="Bookman Old Style" panose="02050604050505020204" pitchFamily="18" charset="0"/>
              </a:rPr>
              <a:t>INDIAN </a:t>
            </a:r>
            <a:r>
              <a:rPr lang="en-US" b="1" dirty="0">
                <a:latin typeface="Bookman Old Style" panose="02050604050505020204" pitchFamily="18" charset="0"/>
              </a:rPr>
              <a:t>INCOME TAX RETURN VERIFICATION </a:t>
            </a:r>
            <a:r>
              <a:rPr lang="en-US" b="1" dirty="0" smtClean="0">
                <a:latin typeface="Bookman Old Style" panose="02050604050505020204" pitchFamily="18" charset="0"/>
              </a:rPr>
              <a:t>FORM</a:t>
            </a:r>
            <a:r>
              <a:rPr lang="en-US" dirty="0" smtClean="0">
                <a:latin typeface="Bookman Old Style" panose="02050604050505020204" pitchFamily="18" charset="0"/>
              </a:rPr>
              <a:t>” </a:t>
            </a:r>
          </a:p>
          <a:p>
            <a:pPr algn="just">
              <a:lnSpc>
                <a:spcPct val="170000"/>
              </a:lnSpc>
            </a:pPr>
            <a:r>
              <a:rPr lang="en-US" dirty="0">
                <a:latin typeface="Bookman Old Style" panose="02050604050505020204" pitchFamily="18" charset="0"/>
              </a:rPr>
              <a:t>After verifying the ITR </a:t>
            </a:r>
            <a:r>
              <a:rPr lang="en-US" dirty="0" smtClean="0">
                <a:latin typeface="Bookman Old Style" panose="02050604050505020204" pitchFamily="18" charset="0"/>
              </a:rPr>
              <a:t>form.</a:t>
            </a:r>
            <a:r>
              <a:rPr lang="en-US" dirty="0">
                <a:latin typeface="Bookman Old Style" panose="02050604050505020204" pitchFamily="18" charset="0"/>
              </a:rPr>
              <a:t> final ITR-V is titled as </a:t>
            </a:r>
            <a:r>
              <a:rPr lang="en-US" dirty="0" smtClean="0">
                <a:latin typeface="Bookman Old Style" panose="02050604050505020204" pitchFamily="18" charset="0"/>
              </a:rPr>
              <a:t>“</a:t>
            </a:r>
            <a:r>
              <a:rPr lang="en-US" b="1" dirty="0" smtClean="0">
                <a:latin typeface="Bookman Old Style" panose="02050604050505020204" pitchFamily="18" charset="0"/>
              </a:rPr>
              <a:t>INDIAN </a:t>
            </a:r>
            <a:r>
              <a:rPr lang="en-US" b="1" dirty="0">
                <a:latin typeface="Bookman Old Style" panose="02050604050505020204" pitchFamily="18" charset="0"/>
              </a:rPr>
              <a:t>INCOME TAX RETURN </a:t>
            </a:r>
            <a:r>
              <a:rPr lang="en-US" b="1" dirty="0" smtClean="0">
                <a:latin typeface="Bookman Old Style" panose="02050604050505020204" pitchFamily="18" charset="0"/>
              </a:rPr>
              <a:t>ACKNOWLEDGEMENT</a:t>
            </a:r>
            <a:r>
              <a:rPr lang="en-US" dirty="0" smtClean="0">
                <a:latin typeface="Bookman Old Style" panose="02050604050505020204" pitchFamily="18" charset="0"/>
              </a:rPr>
              <a:t>”. </a:t>
            </a:r>
            <a:endParaRPr lang="en-IN" dirty="0">
              <a:latin typeface="Bookman Old Style" panose="02050604050505020204" pitchFamily="18" charset="0"/>
            </a:endParaRPr>
          </a:p>
        </p:txBody>
      </p:sp>
    </p:spTree>
    <p:extLst>
      <p:ext uri="{BB962C8B-B14F-4D97-AF65-F5344CB8AC3E}">
        <p14:creationId xmlns:p14="http://schemas.microsoft.com/office/powerpoint/2010/main" val="2573393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dirty="0" smtClean="0"/>
              <a:t> NEW  ITR FORMS </a:t>
            </a:r>
            <a:endParaRPr lang="en-IN"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7854777"/>
              </p:ext>
            </p:extLst>
          </p:nvPr>
        </p:nvGraphicFramePr>
        <p:xfrm>
          <a:off x="4879558" y="0"/>
          <a:ext cx="7312442" cy="6946696"/>
        </p:xfrm>
        <a:graphic>
          <a:graphicData uri="http://schemas.openxmlformats.org/drawingml/2006/table">
            <a:tbl>
              <a:tblPr firstRow="1" bandRow="1">
                <a:tableStyleId>{5C22544A-7EE6-4342-B048-85BDC9FD1C3A}</a:tableStyleId>
              </a:tblPr>
              <a:tblGrid>
                <a:gridCol w="1753853"/>
                <a:gridCol w="5558589"/>
              </a:tblGrid>
              <a:tr h="823119">
                <a:tc>
                  <a:txBody>
                    <a:bodyPr/>
                    <a:lstStyle/>
                    <a:p>
                      <a:r>
                        <a:rPr lang="en-IN" sz="2000" dirty="0" smtClean="0"/>
                        <a:t>ITR  FORMS </a:t>
                      </a:r>
                      <a:endParaRPr lang="en-IN" sz="2000" dirty="0"/>
                    </a:p>
                  </a:txBody>
                  <a:tcPr/>
                </a:tc>
                <a:tc>
                  <a:txBody>
                    <a:bodyPr/>
                    <a:lstStyle/>
                    <a:p>
                      <a:endParaRPr lang="en-IN" sz="2000" dirty="0"/>
                    </a:p>
                  </a:txBody>
                  <a:tcPr/>
                </a:tc>
              </a:tr>
              <a:tr h="823119">
                <a:tc>
                  <a:txBody>
                    <a:bodyPr/>
                    <a:lstStyle/>
                    <a:p>
                      <a:r>
                        <a:rPr lang="en-IN" sz="2000" dirty="0" smtClean="0"/>
                        <a:t>ITR-1</a:t>
                      </a:r>
                      <a:r>
                        <a:rPr lang="en-IN" sz="2000" baseline="0" dirty="0" smtClean="0"/>
                        <a:t> (</a:t>
                      </a:r>
                      <a:r>
                        <a:rPr lang="en-IN" sz="2000" b="0" i="0" kern="1200" dirty="0" smtClean="0">
                          <a:solidFill>
                            <a:schemeClr val="dk1"/>
                          </a:solidFill>
                          <a:effectLst/>
                          <a:latin typeface="+mn-lt"/>
                          <a:ea typeface="+mn-ea"/>
                          <a:cs typeface="+mn-cs"/>
                        </a:rPr>
                        <a:t>SAHAJ)</a:t>
                      </a:r>
                      <a:endParaRPr lang="en-IN" sz="2000" dirty="0"/>
                    </a:p>
                  </a:txBody>
                  <a:tcPr/>
                </a:tc>
                <a:tc>
                  <a:txBody>
                    <a:bodyPr/>
                    <a:lstStyle/>
                    <a:p>
                      <a:r>
                        <a:rPr lang="en-US" sz="2000" b="0" i="1" kern="1200" dirty="0" smtClean="0">
                          <a:solidFill>
                            <a:schemeClr val="dk1"/>
                          </a:solidFill>
                          <a:effectLst/>
                          <a:latin typeface="+mn-lt"/>
                          <a:ea typeface="+mn-ea"/>
                          <a:cs typeface="+mn-cs"/>
                        </a:rPr>
                        <a:t>an individual who is a resident other than not ordinarily resident and</a:t>
                      </a:r>
                      <a:r>
                        <a:rPr lang="en-US" sz="2000" b="1" i="0" kern="1200" baseline="0" dirty="0" smtClean="0">
                          <a:solidFill>
                            <a:schemeClr val="dk1"/>
                          </a:solidFill>
                          <a:effectLst/>
                          <a:latin typeface="+mn-lt"/>
                          <a:ea typeface="+mn-ea"/>
                          <a:cs typeface="+mn-cs"/>
                        </a:rPr>
                        <a:t> having certain income </a:t>
                      </a:r>
                      <a:endParaRPr lang="en-IN" sz="4400" dirty="0"/>
                    </a:p>
                  </a:txBody>
                  <a:tcPr/>
                </a:tc>
              </a:tr>
              <a:tr h="823119">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dirty="0" smtClean="0"/>
                        <a:t>ITR-2</a:t>
                      </a:r>
                      <a:r>
                        <a:rPr lang="en-IN" sz="2000" baseline="0" dirty="0" smtClean="0"/>
                        <a:t> </a:t>
                      </a:r>
                      <a:endParaRPr lang="en-IN" sz="2000" dirty="0" smtClean="0"/>
                    </a:p>
                    <a:p>
                      <a:endParaRPr lang="en-IN" sz="2000" dirty="0"/>
                    </a:p>
                  </a:txBody>
                  <a:tcPr/>
                </a:tc>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b="1" kern="1200" dirty="0" smtClean="0">
                          <a:solidFill>
                            <a:schemeClr val="dk1"/>
                          </a:solidFill>
                          <a:effectLst/>
                          <a:latin typeface="+mn-lt"/>
                          <a:ea typeface="+mn-ea"/>
                          <a:cs typeface="+mn-cs"/>
                        </a:rPr>
                        <a:t>for both </a:t>
                      </a:r>
                      <a:r>
                        <a:rPr lang="en-IN" sz="2000" kern="1200" dirty="0" smtClean="0">
                          <a:solidFill>
                            <a:schemeClr val="dk1"/>
                          </a:solidFill>
                          <a:effectLst/>
                          <a:latin typeface="+mn-lt"/>
                          <a:ea typeface="+mn-ea"/>
                          <a:cs typeface="+mn-cs"/>
                        </a:rPr>
                        <a:t>Individuals and HUFs not having income from profits and gains of business or profession</a:t>
                      </a:r>
                    </a:p>
                  </a:txBody>
                  <a:tcPr/>
                </a:tc>
              </a:tr>
              <a:tr h="1184863">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dirty="0" smtClean="0"/>
                        <a:t>ITR-3</a:t>
                      </a:r>
                      <a:r>
                        <a:rPr lang="en-IN" sz="2000" baseline="0" dirty="0" smtClean="0"/>
                        <a:t> </a:t>
                      </a:r>
                      <a:endParaRPr lang="en-IN" sz="2000" dirty="0" smtClean="0"/>
                    </a:p>
                    <a:p>
                      <a:endParaRPr lang="en-IN" sz="2000" dirty="0"/>
                    </a:p>
                  </a:txBody>
                  <a:tcPr/>
                </a:tc>
                <a:tc>
                  <a:txBody>
                    <a:bodyPr/>
                    <a:lstStyle/>
                    <a:p>
                      <a:pPr marL="0" marR="0" lvl="0" indent="0" algn="just" defTabSz="54804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dk1"/>
                          </a:solidFill>
                          <a:effectLst/>
                          <a:latin typeface="+mn-lt"/>
                          <a:ea typeface="+mn-ea"/>
                          <a:cs typeface="+mn-cs"/>
                        </a:rPr>
                        <a:t>individual or a Hindu undivided family  having </a:t>
                      </a:r>
                      <a:r>
                        <a:rPr lang="en-IN" sz="2000" kern="1200" dirty="0" smtClean="0">
                          <a:solidFill>
                            <a:schemeClr val="dk1"/>
                          </a:solidFill>
                          <a:effectLst/>
                          <a:latin typeface="+mn-lt"/>
                          <a:ea typeface="+mn-ea"/>
                          <a:cs typeface="+mn-cs"/>
                        </a:rPr>
                        <a:t>income from profits and gains of business or profession</a:t>
                      </a:r>
                    </a:p>
                  </a:txBody>
                  <a:tcPr/>
                </a:tc>
              </a:tr>
              <a:tr h="823119">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dirty="0" smtClean="0"/>
                        <a:t>ITR-4</a:t>
                      </a:r>
                      <a:r>
                        <a:rPr lang="en-IN" sz="2000" baseline="0" dirty="0" smtClean="0"/>
                        <a:t> (</a:t>
                      </a:r>
                      <a:r>
                        <a:rPr lang="en-IN" sz="2000" b="0" i="1" kern="1200" dirty="0" smtClean="0">
                          <a:solidFill>
                            <a:schemeClr val="dk1"/>
                          </a:solidFill>
                          <a:effectLst/>
                          <a:latin typeface="+mn-lt"/>
                          <a:ea typeface="+mn-ea"/>
                          <a:cs typeface="+mn-cs"/>
                        </a:rPr>
                        <a:t>SUGAM)</a:t>
                      </a:r>
                      <a:endParaRPr lang="en-IN" sz="4400" dirty="0" smtClean="0"/>
                    </a:p>
                    <a:p>
                      <a:endParaRPr lang="en-IN" sz="2000" dirty="0"/>
                    </a:p>
                  </a:txBody>
                  <a:tcPr/>
                </a:tc>
                <a:tc>
                  <a:txBody>
                    <a:bodyPr/>
                    <a:lstStyle/>
                    <a:p>
                      <a:r>
                        <a:rPr lang="en-IN" sz="2000" dirty="0" smtClean="0"/>
                        <a:t> presumptive taxation  income opting</a:t>
                      </a:r>
                      <a:r>
                        <a:rPr lang="en-IN" sz="2000" baseline="0" dirty="0" smtClean="0"/>
                        <a:t> </a:t>
                      </a:r>
                      <a:r>
                        <a:rPr lang="en-US" sz="2000" b="0" i="1" kern="1200" dirty="0" smtClean="0">
                          <a:solidFill>
                            <a:schemeClr val="dk1"/>
                          </a:solidFill>
                          <a:effectLst/>
                          <a:latin typeface="+mn-lt"/>
                          <a:ea typeface="+mn-ea"/>
                          <a:cs typeface="+mn-cs"/>
                        </a:rPr>
                        <a:t>44AD, section 44ADA and section 44AE </a:t>
                      </a:r>
                      <a:endParaRPr lang="en-IN" sz="2000" dirty="0"/>
                    </a:p>
                  </a:txBody>
                  <a:tcPr/>
                </a:tc>
              </a:tr>
              <a:tr h="823119">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dirty="0" smtClean="0"/>
                        <a:t>ITR-5</a:t>
                      </a:r>
                      <a:r>
                        <a:rPr lang="en-IN" sz="2000" baseline="0" dirty="0" smtClean="0"/>
                        <a:t> </a:t>
                      </a:r>
                      <a:endParaRPr lang="en-IN" sz="2000" dirty="0" smtClean="0"/>
                    </a:p>
                    <a:p>
                      <a:endParaRPr lang="en-IN" sz="2000" dirty="0"/>
                    </a:p>
                  </a:txBody>
                  <a:tcPr/>
                </a:tc>
                <a:tc>
                  <a:txBody>
                    <a:bodyPr/>
                    <a:lstStyle/>
                    <a:p>
                      <a:r>
                        <a:rPr lang="en-IN" sz="2000" dirty="0" smtClean="0"/>
                        <a:t>Firm/AOP/BOI</a:t>
                      </a:r>
                      <a:endParaRPr lang="en-IN" sz="2000" dirty="0"/>
                    </a:p>
                  </a:txBody>
                  <a:tcPr/>
                </a:tc>
              </a:tr>
              <a:tr h="823119">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dirty="0" smtClean="0"/>
                        <a:t>ITR-6</a:t>
                      </a:r>
                      <a:r>
                        <a:rPr lang="en-IN" sz="2000" baseline="0" dirty="0" smtClean="0"/>
                        <a:t> </a:t>
                      </a:r>
                      <a:endParaRPr lang="en-IN" sz="2000" dirty="0" smtClean="0"/>
                    </a:p>
                    <a:p>
                      <a:endParaRPr lang="en-IN" sz="2000" dirty="0"/>
                    </a:p>
                  </a:txBody>
                  <a:tcPr/>
                </a:tc>
                <a:tc>
                  <a:txBody>
                    <a:bodyPr/>
                    <a:lstStyle/>
                    <a:p>
                      <a:r>
                        <a:rPr lang="en-IN" sz="1800" b="0" i="0" kern="1200" dirty="0" smtClean="0">
                          <a:solidFill>
                            <a:schemeClr val="dk1"/>
                          </a:solidFill>
                          <a:effectLst/>
                          <a:latin typeface="+mn-lt"/>
                          <a:ea typeface="+mn-ea"/>
                          <a:cs typeface="+mn-cs"/>
                        </a:rPr>
                        <a:t>company  other than section 8/25 company</a:t>
                      </a:r>
                      <a:endParaRPr lang="en-IN" sz="4000" dirty="0"/>
                    </a:p>
                  </a:txBody>
                  <a:tcPr/>
                </a:tc>
              </a:tr>
              <a:tr h="823119">
                <a:tc>
                  <a:txBody>
                    <a:bodyPr/>
                    <a:lstStyle/>
                    <a:p>
                      <a:pPr marL="0" marR="0" lvl="0" indent="0" algn="l" defTabSz="548040" rtl="0" eaLnBrk="1" fontAlgn="auto" latinLnBrk="0" hangingPunct="1">
                        <a:lnSpc>
                          <a:spcPct val="100000"/>
                        </a:lnSpc>
                        <a:spcBef>
                          <a:spcPts val="0"/>
                        </a:spcBef>
                        <a:spcAft>
                          <a:spcPts val="0"/>
                        </a:spcAft>
                        <a:buClrTx/>
                        <a:buSzTx/>
                        <a:buFontTx/>
                        <a:buNone/>
                        <a:tabLst/>
                        <a:defRPr/>
                      </a:pPr>
                      <a:r>
                        <a:rPr lang="en-IN" sz="2000" dirty="0" smtClean="0"/>
                        <a:t>ITR-7</a:t>
                      </a:r>
                      <a:r>
                        <a:rPr lang="en-IN" sz="2000" baseline="0" dirty="0" smtClean="0"/>
                        <a:t> </a:t>
                      </a:r>
                      <a:endParaRPr lang="en-IN" sz="2000" dirty="0" smtClean="0"/>
                    </a:p>
                    <a:p>
                      <a:endParaRPr lang="en-IN" sz="2000" dirty="0"/>
                    </a:p>
                  </a:txBody>
                  <a:tcPr/>
                </a:tc>
                <a:tc>
                  <a:txBody>
                    <a:bodyPr/>
                    <a:lstStyle/>
                    <a:p>
                      <a:r>
                        <a:rPr lang="en-IN" sz="2000" dirty="0" smtClean="0"/>
                        <a:t>NGO registered under income tax </a:t>
                      </a:r>
                      <a:r>
                        <a:rPr lang="en-IN" sz="2000" baseline="0" dirty="0" smtClean="0"/>
                        <a:t> </a:t>
                      </a:r>
                      <a:endParaRPr lang="en-IN" sz="2000" dirty="0"/>
                    </a:p>
                  </a:txBody>
                  <a:tcPr/>
                </a:tc>
              </a:tr>
            </a:tbl>
          </a:graphicData>
        </a:graphic>
      </p:graphicFrame>
      <p:sp>
        <p:nvSpPr>
          <p:cNvPr id="4" name="Text Placeholder 3"/>
          <p:cNvSpPr>
            <a:spLocks noGrp="1"/>
          </p:cNvSpPr>
          <p:nvPr>
            <p:ph type="body" sz="half" idx="2"/>
          </p:nvPr>
        </p:nvSpPr>
        <p:spPr/>
        <p:txBody>
          <a:bodyPr>
            <a:normAutofit/>
          </a:bodyPr>
          <a:lstStyle/>
          <a:p>
            <a:r>
              <a:rPr lang="en-IN" sz="2000" dirty="0" smtClean="0"/>
              <a:t>Section 139/ 142/148/153</a:t>
            </a:r>
          </a:p>
          <a:p>
            <a:r>
              <a:rPr lang="en-IN" sz="2000" dirty="0"/>
              <a:t>RULE 12</a:t>
            </a:r>
          </a:p>
          <a:p>
            <a:endParaRPr lang="en-IN" sz="2000" dirty="0"/>
          </a:p>
        </p:txBody>
      </p:sp>
    </p:spTree>
    <p:extLst>
      <p:ext uri="{BB962C8B-B14F-4D97-AF65-F5344CB8AC3E}">
        <p14:creationId xmlns:p14="http://schemas.microsoft.com/office/powerpoint/2010/main" val="8392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26330" cy="1143000"/>
          </a:xfrm>
        </p:spPr>
        <p:style>
          <a:lnRef idx="2">
            <a:schemeClr val="dk1"/>
          </a:lnRef>
          <a:fillRef idx="1">
            <a:schemeClr val="lt1"/>
          </a:fillRef>
          <a:effectRef idx="0">
            <a:schemeClr val="dk1"/>
          </a:effectRef>
          <a:fontRef idx="minor">
            <a:schemeClr val="dk1"/>
          </a:fontRef>
        </p:style>
        <p:txBody>
          <a:bodyPr anchor="ctr">
            <a:noAutofit/>
          </a:bodyPr>
          <a:lstStyle/>
          <a:p>
            <a:pPr algn="just"/>
            <a:r>
              <a:rPr lang="en-IN" sz="2000" b="1" dirty="0" smtClean="0"/>
              <a:t>Changes in the Schedule of Deductions under Chapter VI-A</a:t>
            </a:r>
            <a:r>
              <a:rPr lang="en-IN" sz="2000" dirty="0" smtClean="0"/>
              <a:t> , due to new deductions- in ITR-1 to 6</a:t>
            </a:r>
            <a:endParaRPr lang="en-IN" sz="2000" dirty="0"/>
          </a:p>
        </p:txBody>
      </p:sp>
      <p:sp>
        <p:nvSpPr>
          <p:cNvPr id="4" name="Text Placeholder 3"/>
          <p:cNvSpPr>
            <a:spLocks noGrp="1"/>
          </p:cNvSpPr>
          <p:nvPr>
            <p:ph type="body" sz="half" idx="2"/>
          </p:nvPr>
        </p:nvSpPr>
        <p:spPr>
          <a:xfrm>
            <a:off x="0" y="1223010"/>
            <a:ext cx="4914900" cy="5634990"/>
          </a:xfrm>
          <a:solidFill>
            <a:schemeClr val="accent1"/>
          </a:solidFill>
        </p:spPr>
        <p:txBody>
          <a:bodyPr>
            <a:normAutofit/>
          </a:bodyPr>
          <a:lstStyle/>
          <a:p>
            <a:pPr algn="just"/>
            <a:r>
              <a:rPr lang="en-IN" sz="2000" b="1" dirty="0" smtClean="0"/>
              <a:t>Important New deductions for individual :  </a:t>
            </a:r>
          </a:p>
          <a:p>
            <a:pPr algn="just"/>
            <a:r>
              <a:rPr lang="en-IN" sz="2000" b="1" dirty="0" smtClean="0"/>
              <a:t>80EE:</a:t>
            </a:r>
            <a:r>
              <a:rPr lang="en-IN" sz="2000" dirty="0" smtClean="0"/>
              <a:t>interest </a:t>
            </a:r>
            <a:r>
              <a:rPr lang="en-IN" sz="2000" dirty="0"/>
              <a:t>on housing loan   upto Rs. </a:t>
            </a:r>
            <a:r>
              <a:rPr lang="en-IN" sz="2000" dirty="0" smtClean="0"/>
              <a:t>50,000/-</a:t>
            </a:r>
            <a:endParaRPr lang="en-IN" sz="2000" b="1" dirty="0"/>
          </a:p>
          <a:p>
            <a:pPr algn="just"/>
            <a:r>
              <a:rPr lang="en-IN" sz="2000" b="1" dirty="0" smtClean="0"/>
              <a:t>80EEA:</a:t>
            </a:r>
            <a:r>
              <a:rPr lang="en-IN" sz="2000" dirty="0" smtClean="0"/>
              <a:t>interest </a:t>
            </a:r>
            <a:r>
              <a:rPr lang="en-IN" sz="2000" dirty="0"/>
              <a:t>on housing loan </a:t>
            </a:r>
            <a:r>
              <a:rPr lang="en-IN" sz="2000" dirty="0" smtClean="0"/>
              <a:t>  upto Rs. 1.50 lakh</a:t>
            </a:r>
          </a:p>
          <a:p>
            <a:pPr algn="just"/>
            <a:r>
              <a:rPr lang="en-IN" sz="2000" b="1" dirty="0" smtClean="0"/>
              <a:t>80EEB:</a:t>
            </a:r>
            <a:r>
              <a:rPr lang="en-IN" sz="2000" dirty="0" smtClean="0"/>
              <a:t>interest </a:t>
            </a:r>
            <a:r>
              <a:rPr lang="en-IN" sz="2000" dirty="0"/>
              <a:t>on loan taken for electric </a:t>
            </a:r>
            <a:r>
              <a:rPr lang="en-IN" sz="2000" dirty="0" smtClean="0"/>
              <a:t>vehicles during</a:t>
            </a:r>
            <a:r>
              <a:rPr lang="en-US" sz="2000" i="1" dirty="0">
                <a:solidFill>
                  <a:prstClr val="black"/>
                </a:solidFill>
              </a:rPr>
              <a:t>1st day of April, 2019 and ending on the 31st day of March, 2023.</a:t>
            </a:r>
            <a:r>
              <a:rPr lang="en-US" sz="2000" dirty="0">
                <a:solidFill>
                  <a:prstClr val="black"/>
                </a:solidFill>
              </a:rPr>
              <a:t> </a:t>
            </a:r>
            <a:endParaRPr lang="en-US" sz="2000" dirty="0" smtClean="0">
              <a:solidFill>
                <a:prstClr val="black"/>
              </a:solidFill>
            </a:endParaRPr>
          </a:p>
          <a:p>
            <a:pPr algn="just"/>
            <a:r>
              <a:rPr lang="en-IN" sz="2000" dirty="0"/>
              <a:t>Other deduction for interest on housing loan </a:t>
            </a:r>
            <a:r>
              <a:rPr lang="en-IN" sz="2000" dirty="0" smtClean="0"/>
              <a:t>:</a:t>
            </a:r>
            <a:r>
              <a:rPr lang="en-IN" sz="2000" b="1" dirty="0"/>
              <a:t>u/s 24(b)   for </a:t>
            </a:r>
            <a:r>
              <a:rPr lang="en-US" sz="2000" dirty="0"/>
              <a:t>property has been acquired, constructed, repaired, renewed or reconstructed with borrowed capital, the amount of any interest payable on such capital.  </a:t>
            </a:r>
            <a:r>
              <a:rPr lang="en-IN" sz="2000" b="1" dirty="0"/>
              <a:t>upto Rs.30,000/2 lakh</a:t>
            </a:r>
          </a:p>
          <a:p>
            <a:pPr algn="just"/>
            <a:r>
              <a:rPr lang="en-IN" sz="2000" dirty="0"/>
              <a:t>Available to all type of assessee individual , HUF, firm , company etc.  </a:t>
            </a:r>
          </a:p>
          <a:p>
            <a:pPr algn="just"/>
            <a:endParaRPr lang="en-US" sz="2000" dirty="0" smtClean="0">
              <a:solidFill>
                <a:prstClr val="black"/>
              </a:solidFill>
            </a:endParaRPr>
          </a:p>
          <a:p>
            <a:pPr algn="just"/>
            <a:endParaRPr lang="en-IN" sz="2000" dirty="0">
              <a:solidFill>
                <a:prstClr val="black"/>
              </a:solidFill>
            </a:endParaRPr>
          </a:p>
        </p:txBody>
      </p:sp>
      <p:sp>
        <p:nvSpPr>
          <p:cNvPr id="8" name="TextBox 7"/>
          <p:cNvSpPr txBox="1"/>
          <p:nvPr/>
        </p:nvSpPr>
        <p:spPr>
          <a:xfrm>
            <a:off x="4972050" y="0"/>
            <a:ext cx="7029450" cy="62324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IN" sz="2100" b="1" dirty="0" smtClean="0"/>
              <a:t>U/s </a:t>
            </a:r>
            <a:r>
              <a:rPr lang="en-IN" sz="2100" b="1" dirty="0"/>
              <a:t>80EE:</a:t>
            </a:r>
            <a:r>
              <a:rPr lang="en-US" sz="2100" dirty="0"/>
              <a:t> loan has been sanctioned by the financial institution during the </a:t>
            </a:r>
            <a:r>
              <a:rPr lang="en-IN" sz="2100" dirty="0"/>
              <a:t>FY 2016-17, </a:t>
            </a:r>
            <a:r>
              <a:rPr lang="en-US" sz="2100" dirty="0"/>
              <a:t>for acquisition of the residential house property. </a:t>
            </a:r>
            <a:r>
              <a:rPr lang="en-IN" sz="2100" dirty="0"/>
              <a:t>deduction available to individual  upto ₹ 50,000/-, loan amount less than ₹35 lakh, value of property  upto ₹50 lakh  only </a:t>
            </a:r>
            <a:r>
              <a:rPr lang="en-IN" sz="2100" b="1" dirty="0">
                <a:solidFill>
                  <a:srgbClr val="FF0000"/>
                </a:solidFill>
              </a:rPr>
              <a:t>first residential property</a:t>
            </a:r>
            <a:r>
              <a:rPr lang="en-IN" sz="2100" dirty="0">
                <a:solidFill>
                  <a:srgbClr val="FF0000"/>
                </a:solidFill>
              </a:rPr>
              <a:t>. </a:t>
            </a:r>
            <a:r>
              <a:rPr lang="en-IN" sz="2100" dirty="0"/>
              <a:t>Deduction in addition to section 24(b).  </a:t>
            </a:r>
            <a:endParaRPr lang="en-IN" sz="2100" b="1" dirty="0"/>
          </a:p>
          <a:p>
            <a:pPr algn="just"/>
            <a:r>
              <a:rPr lang="en-IN" sz="2100" b="1" dirty="0"/>
              <a:t>U</a:t>
            </a:r>
            <a:r>
              <a:rPr lang="en-IN" sz="2100" b="1" dirty="0" smtClean="0"/>
              <a:t>/s </a:t>
            </a:r>
            <a:r>
              <a:rPr lang="en-IN" sz="2100" b="1" dirty="0"/>
              <a:t>80EEA: deduction available to individual only   </a:t>
            </a:r>
          </a:p>
          <a:p>
            <a:pPr algn="just"/>
            <a:r>
              <a:rPr lang="en-IN" sz="2100" dirty="0"/>
              <a:t>Deduction upto Rs. 1.50 lakhs,</a:t>
            </a:r>
            <a:r>
              <a:rPr lang="en-US" sz="2100" i="1" dirty="0"/>
              <a:t> loan has been sanctioned by the financial institution  FY 2019-20 ;</a:t>
            </a:r>
            <a:r>
              <a:rPr lang="en-US" sz="2100" dirty="0"/>
              <a:t> </a:t>
            </a:r>
            <a:r>
              <a:rPr lang="en-US" sz="2100" i="1" dirty="0"/>
              <a:t>stamp duty value of residential house property does not exceed  Rs. 45lakh, assessee does not own any residential house property on the date of sanction of loan. </a:t>
            </a:r>
            <a:r>
              <a:rPr lang="en-US" sz="2100" b="1" i="1" dirty="0"/>
              <a:t>Note: </a:t>
            </a:r>
            <a:r>
              <a:rPr lang="en-US" sz="2100" i="1" dirty="0"/>
              <a:t>no deduction under other provisions.</a:t>
            </a:r>
            <a:r>
              <a:rPr lang="en-IN" sz="2100" dirty="0"/>
              <a:t> Deduction in addition to section 24(b).  </a:t>
            </a:r>
            <a:endParaRPr lang="en-IN" sz="2100" b="1" dirty="0"/>
          </a:p>
          <a:p>
            <a:pPr algn="just"/>
            <a:r>
              <a:rPr lang="en-IN" sz="2100" b="1" dirty="0">
                <a:solidFill>
                  <a:prstClr val="black"/>
                </a:solidFill>
              </a:rPr>
              <a:t>U</a:t>
            </a:r>
            <a:r>
              <a:rPr lang="en-IN" sz="2100" b="1" dirty="0" smtClean="0">
                <a:solidFill>
                  <a:prstClr val="black"/>
                </a:solidFill>
              </a:rPr>
              <a:t>/s 80EEB: </a:t>
            </a:r>
          </a:p>
          <a:p>
            <a:pPr algn="just"/>
            <a:r>
              <a:rPr lang="en-IN" sz="2100" dirty="0" smtClean="0">
                <a:solidFill>
                  <a:prstClr val="black"/>
                </a:solidFill>
              </a:rPr>
              <a:t>Deduction  for interest on loan upto </a:t>
            </a:r>
            <a:r>
              <a:rPr lang="en-IN" sz="2100" dirty="0">
                <a:solidFill>
                  <a:prstClr val="black"/>
                </a:solidFill>
              </a:rPr>
              <a:t>Rs. 1.50 lakhs</a:t>
            </a:r>
            <a:r>
              <a:rPr lang="en-IN" sz="2100" dirty="0" smtClean="0">
                <a:solidFill>
                  <a:prstClr val="black"/>
                </a:solidFill>
              </a:rPr>
              <a:t>,</a:t>
            </a:r>
          </a:p>
          <a:p>
            <a:pPr algn="just"/>
            <a:r>
              <a:rPr lang="en-IN" sz="2100" dirty="0" smtClean="0">
                <a:solidFill>
                  <a:prstClr val="black"/>
                </a:solidFill>
              </a:rPr>
              <a:t>Deduction available to individual only,</a:t>
            </a:r>
            <a:r>
              <a:rPr lang="en-US" sz="2100" i="1" dirty="0">
                <a:solidFill>
                  <a:prstClr val="black"/>
                </a:solidFill>
              </a:rPr>
              <a:t> </a:t>
            </a:r>
            <a:r>
              <a:rPr lang="en-US" sz="2100" i="1" dirty="0" smtClean="0">
                <a:solidFill>
                  <a:prstClr val="black"/>
                </a:solidFill>
              </a:rPr>
              <a:t>loan </a:t>
            </a:r>
            <a:r>
              <a:rPr lang="en-US" sz="2100" i="1" dirty="0">
                <a:solidFill>
                  <a:prstClr val="black"/>
                </a:solidFill>
              </a:rPr>
              <a:t>has been sanctioned by the financial institution </a:t>
            </a:r>
            <a:r>
              <a:rPr lang="en-IN" sz="2100" dirty="0">
                <a:solidFill>
                  <a:prstClr val="black"/>
                </a:solidFill>
              </a:rPr>
              <a:t>for </a:t>
            </a:r>
            <a:r>
              <a:rPr lang="en-IN" sz="2100" b="1" dirty="0">
                <a:solidFill>
                  <a:prstClr val="black"/>
                </a:solidFill>
              </a:rPr>
              <a:t>electric vehicles </a:t>
            </a:r>
            <a:r>
              <a:rPr lang="en-US" sz="2100" i="1" dirty="0" smtClean="0">
                <a:solidFill>
                  <a:prstClr val="black"/>
                </a:solidFill>
              </a:rPr>
              <a:t>during </a:t>
            </a:r>
            <a:r>
              <a:rPr lang="en-US" sz="2100" i="1" dirty="0">
                <a:solidFill>
                  <a:prstClr val="black"/>
                </a:solidFill>
              </a:rPr>
              <a:t>the period beginning on the 1st day of April, 2019 and ending on the 31st day of March, 2023.</a:t>
            </a:r>
            <a:r>
              <a:rPr lang="en-US" sz="2100" dirty="0">
                <a:solidFill>
                  <a:prstClr val="black"/>
                </a:solidFill>
              </a:rPr>
              <a:t> </a:t>
            </a:r>
            <a:endParaRPr lang="en-IN" sz="2100" dirty="0">
              <a:solidFill>
                <a:prstClr val="black"/>
              </a:solidFill>
            </a:endParaRPr>
          </a:p>
        </p:txBody>
      </p:sp>
    </p:spTree>
    <p:extLst>
      <p:ext uri="{BB962C8B-B14F-4D97-AF65-F5344CB8AC3E}">
        <p14:creationId xmlns:p14="http://schemas.microsoft.com/office/powerpoint/2010/main" val="1973065725"/>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79" y="91440"/>
            <a:ext cx="3492182" cy="6263640"/>
          </a:xfrm>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en-IN" b="1" dirty="0"/>
              <a:t>multiple bank accounts for </a:t>
            </a:r>
            <a:r>
              <a:rPr lang="en-IN" b="1" dirty="0" smtClean="0"/>
              <a:t>getting income tax refund</a:t>
            </a:r>
            <a:br>
              <a:rPr lang="en-IN" b="1" dirty="0" smtClean="0"/>
            </a:br>
            <a:endParaRPr lang="en-IN" dirty="0"/>
          </a:p>
        </p:txBody>
      </p:sp>
      <p:sp>
        <p:nvSpPr>
          <p:cNvPr id="3" name="Content Placeholder 2"/>
          <p:cNvSpPr>
            <a:spLocks noGrp="1"/>
          </p:cNvSpPr>
          <p:nvPr>
            <p:ph idx="1"/>
          </p:nvPr>
        </p:nvSpPr>
        <p:spPr>
          <a:xfrm>
            <a:off x="4423410" y="148590"/>
            <a:ext cx="7768590" cy="6423659"/>
          </a:xfrm>
          <a:solidFill>
            <a:schemeClr val="accent1"/>
          </a:solidFill>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IN" dirty="0"/>
              <a:t>At the time of filing of Income-tax return, assessee is required to furnish the details of all bank accounts held in India during the previous year (excluding dormant accounts). Out of the mentioned account assessee is required to indicate minimum one account in which he prefers to get the Income-tax refund. In the new ITR forms, the assessee has been given an option to choose multiple bank accounts for the payment of refund. However, the refund will be credited to one of the account decided by CPC after processing of the Income-tax return.</a:t>
            </a:r>
          </a:p>
          <a:p>
            <a:pPr marL="0" indent="0" algn="just">
              <a:buNone/>
            </a:pPr>
            <a:endParaRPr lang="en-IN" dirty="0"/>
          </a:p>
        </p:txBody>
      </p:sp>
    </p:spTree>
    <p:extLst>
      <p:ext uri="{BB962C8B-B14F-4D97-AF65-F5344CB8AC3E}">
        <p14:creationId xmlns:p14="http://schemas.microsoft.com/office/powerpoint/2010/main" val="416321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89020" y="2967335"/>
            <a:ext cx="446913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n-US" sz="5400" b="1" dirty="0" smtClean="0">
                <a:ln w="13462">
                  <a:solidFill>
                    <a:prstClr val="white"/>
                  </a:solidFill>
                  <a:prstDash val="solid"/>
                </a:ln>
                <a:solidFill>
                  <a:prstClr val="black">
                    <a:lumMod val="85000"/>
                    <a:lumOff val="15000"/>
                  </a:prstClr>
                </a:solidFill>
                <a:effectLst>
                  <a:outerShdw dist="38100" dir="2700000" algn="bl" rotWithShape="0">
                    <a:srgbClr val="4472C4"/>
                  </a:outerShdw>
                </a:effectLst>
              </a:rPr>
              <a:t>ITR-1</a:t>
            </a:r>
            <a:endParaRPr lang="en-US" sz="54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spTree>
    <p:extLst>
      <p:ext uri="{BB962C8B-B14F-4D97-AF65-F5344CB8AC3E}">
        <p14:creationId xmlns:p14="http://schemas.microsoft.com/office/powerpoint/2010/main" val="269626801"/>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41032" cy="1162050"/>
          </a:xfrm>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IN" sz="2400" dirty="0"/>
              <a:t>Applicable forms of ITR-1: </a:t>
            </a:r>
            <a:r>
              <a:rPr lang="en-IN" dirty="0"/>
              <a:t/>
            </a:r>
            <a:br>
              <a:rPr lang="en-IN" dirty="0"/>
            </a:br>
            <a:endParaRPr lang="en-IN" dirty="0"/>
          </a:p>
        </p:txBody>
      </p:sp>
      <p:sp>
        <p:nvSpPr>
          <p:cNvPr id="3" name="Content Placeholder 2"/>
          <p:cNvSpPr>
            <a:spLocks noGrp="1"/>
          </p:cNvSpPr>
          <p:nvPr>
            <p:ph idx="1"/>
          </p:nvPr>
        </p:nvSpPr>
        <p:spPr>
          <a:xfrm>
            <a:off x="3563333" y="0"/>
            <a:ext cx="8528404" cy="6858000"/>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just"/>
            <a:r>
              <a:rPr lang="en-IN" sz="3600" b="1" dirty="0" smtClean="0"/>
              <a:t>ITR-1 </a:t>
            </a:r>
            <a:r>
              <a:rPr lang="en-IN" sz="3600" b="1" dirty="0"/>
              <a:t>SAHAJ :</a:t>
            </a:r>
            <a:r>
              <a:rPr lang="en-IN" sz="3600" dirty="0"/>
              <a:t> For individuals being a </a:t>
            </a:r>
            <a:r>
              <a:rPr lang="en-IN" sz="3600" b="1" dirty="0">
                <a:solidFill>
                  <a:schemeClr val="tx1"/>
                </a:solidFill>
              </a:rPr>
              <a:t>resident</a:t>
            </a:r>
            <a:r>
              <a:rPr lang="en-IN" sz="3600" dirty="0"/>
              <a:t> (other than not ordinarily resident) having </a:t>
            </a:r>
            <a:r>
              <a:rPr lang="en-IN" sz="3600" b="1" dirty="0"/>
              <a:t>total income upto Rs.50 lakh</a:t>
            </a:r>
            <a:r>
              <a:rPr lang="en-IN" sz="3600" dirty="0"/>
              <a:t>, having Income from Salaries, </a:t>
            </a:r>
            <a:r>
              <a:rPr lang="en-IN" sz="3600" b="1" dirty="0"/>
              <a:t>one house property</a:t>
            </a:r>
            <a:r>
              <a:rPr lang="en-IN" sz="3600" dirty="0"/>
              <a:t>, other sources (Interest etc.), and </a:t>
            </a:r>
            <a:r>
              <a:rPr lang="en-IN" sz="3600" b="1" dirty="0"/>
              <a:t>agricultural income upto Rs.5000/- </a:t>
            </a:r>
            <a:r>
              <a:rPr lang="en-IN" sz="3600" dirty="0"/>
              <a:t>[Not for an individual who is either Director in a company or has invested in unlisted equity shares</a:t>
            </a:r>
            <a:r>
              <a:rPr lang="en-IN" sz="3600" dirty="0" smtClean="0"/>
              <a:t>]</a:t>
            </a:r>
          </a:p>
          <a:p>
            <a:r>
              <a:rPr lang="en-IN" b="1" dirty="0" smtClean="0"/>
              <a:t>Individuals </a:t>
            </a:r>
            <a:r>
              <a:rPr lang="en-IN" b="1" dirty="0"/>
              <a:t>excluded from filing ITR-1</a:t>
            </a:r>
            <a:r>
              <a:rPr lang="en-IN" b="1" dirty="0" smtClean="0"/>
              <a:t>:</a:t>
            </a:r>
          </a:p>
          <a:p>
            <a:r>
              <a:rPr lang="en-IN" dirty="0"/>
              <a:t>Individual who is </a:t>
            </a:r>
            <a:r>
              <a:rPr lang="en-IN" b="1" dirty="0"/>
              <a:t>not ordinarily resident </a:t>
            </a:r>
            <a:r>
              <a:rPr lang="en-IN" dirty="0"/>
              <a:t>or </a:t>
            </a:r>
            <a:r>
              <a:rPr lang="en-IN" b="1" dirty="0"/>
              <a:t>non-resident</a:t>
            </a:r>
          </a:p>
          <a:p>
            <a:r>
              <a:rPr lang="en-US" i="1" dirty="0" smtClean="0"/>
              <a:t>having </a:t>
            </a:r>
            <a:r>
              <a:rPr lang="en-US" b="1" i="1" dirty="0"/>
              <a:t>assets (including financial interest in any entity) located outside India</a:t>
            </a:r>
            <a:r>
              <a:rPr lang="en-US" b="1" i="1" dirty="0" smtClean="0"/>
              <a:t>;</a:t>
            </a:r>
          </a:p>
          <a:p>
            <a:r>
              <a:rPr lang="en-US" b="1" i="1" dirty="0"/>
              <a:t>signing authority in any account located outside India</a:t>
            </a:r>
            <a:r>
              <a:rPr lang="en-US" b="1" i="1" dirty="0" smtClean="0"/>
              <a:t>;</a:t>
            </a:r>
          </a:p>
          <a:p>
            <a:r>
              <a:rPr lang="en-US" i="1" dirty="0"/>
              <a:t>has income from </a:t>
            </a:r>
            <a:r>
              <a:rPr lang="en-US" b="1" i="1" dirty="0"/>
              <a:t>any source outside India</a:t>
            </a:r>
            <a:r>
              <a:rPr lang="en-US" b="1" i="1" dirty="0" smtClean="0"/>
              <a:t>;</a:t>
            </a:r>
          </a:p>
          <a:p>
            <a:r>
              <a:rPr lang="en-US" i="1" dirty="0"/>
              <a:t>has income to be apportioned in accordance with provisions of section </a:t>
            </a:r>
            <a:r>
              <a:rPr lang="en-US" i="1" dirty="0" smtClean="0"/>
              <a:t>5A</a:t>
            </a:r>
          </a:p>
          <a:p>
            <a:r>
              <a:rPr lang="en-US" i="1" dirty="0"/>
              <a:t>has claimed deduction under section 57, other than deduction claimed under clause </a:t>
            </a:r>
            <a:r>
              <a:rPr lang="en-US" i="1" dirty="0" smtClean="0"/>
              <a:t> 57 (</a:t>
            </a:r>
            <a:r>
              <a:rPr lang="en-US" dirty="0" err="1" smtClean="0"/>
              <a:t>iia</a:t>
            </a:r>
            <a:r>
              <a:rPr lang="en-US" i="1" dirty="0"/>
              <a:t>) </a:t>
            </a:r>
            <a:r>
              <a:rPr lang="en-US" sz="2000" dirty="0"/>
              <a:t> </a:t>
            </a:r>
            <a:r>
              <a:rPr lang="en-US" sz="3300" dirty="0"/>
              <a:t>relating to   deduction from </a:t>
            </a:r>
            <a:r>
              <a:rPr lang="en-US" sz="3300" b="1" dirty="0"/>
              <a:t>family pension income</a:t>
            </a:r>
          </a:p>
          <a:p>
            <a:pPr lvl="0"/>
            <a:r>
              <a:rPr lang="en-IN" b="1" dirty="0" smtClean="0"/>
              <a:t>Director </a:t>
            </a:r>
            <a:r>
              <a:rPr lang="en-IN" b="1" dirty="0"/>
              <a:t>in a company </a:t>
            </a:r>
            <a:r>
              <a:rPr lang="en-IN" dirty="0"/>
              <a:t>whether having any income from company or not</a:t>
            </a:r>
          </a:p>
          <a:p>
            <a:pPr lvl="0"/>
            <a:r>
              <a:rPr lang="en-IN" b="1" dirty="0"/>
              <a:t>Invested in unlisted equity shares </a:t>
            </a:r>
            <a:r>
              <a:rPr lang="en-IN" dirty="0"/>
              <a:t>whether any income from such shares or </a:t>
            </a:r>
            <a:r>
              <a:rPr lang="en-IN" dirty="0" smtClean="0"/>
              <a:t>not</a:t>
            </a:r>
          </a:p>
          <a:p>
            <a:pPr lvl="0"/>
            <a:r>
              <a:rPr lang="en-US" i="1" dirty="0"/>
              <a:t>is assessable for the whole or any part of the income on which tax has been deducted at source in the hands of a person other than the assessee</a:t>
            </a:r>
            <a:r>
              <a:rPr lang="en-US" i="1" dirty="0" smtClean="0"/>
              <a:t>;</a:t>
            </a:r>
          </a:p>
          <a:p>
            <a:pPr lvl="0"/>
            <a:r>
              <a:rPr lang="en-US" dirty="0"/>
              <a:t>claimed any </a:t>
            </a:r>
            <a:r>
              <a:rPr lang="en-US" b="1" dirty="0"/>
              <a:t>relief of tax under section 90 or 90A </a:t>
            </a:r>
            <a:r>
              <a:rPr lang="en-US" dirty="0"/>
              <a:t>or deduction of tax under section 91</a:t>
            </a:r>
            <a:r>
              <a:rPr lang="en-US" dirty="0" smtClean="0"/>
              <a:t>;</a:t>
            </a:r>
          </a:p>
          <a:p>
            <a:pPr lvl="0"/>
            <a:r>
              <a:rPr lang="en-US" i="1" dirty="0"/>
              <a:t>has income taxable under section </a:t>
            </a:r>
            <a:r>
              <a:rPr lang="en-US" i="1" dirty="0" smtClean="0"/>
              <a:t>115BBDA( Dividend upto ₹ 10 lakh </a:t>
            </a:r>
            <a:r>
              <a:rPr lang="en-US" i="1" dirty="0" smtClean="0">
                <a:solidFill>
                  <a:srgbClr val="FF0000"/>
                </a:solidFill>
              </a:rPr>
              <a:t>not applicable if dividend after 31-03-2020)</a:t>
            </a:r>
            <a:r>
              <a:rPr lang="en-US" i="1" dirty="0" smtClean="0"/>
              <a:t>; or </a:t>
            </a:r>
            <a:r>
              <a:rPr lang="en-US" i="1" dirty="0"/>
              <a:t>income of the nature referred to in section 115BBE</a:t>
            </a:r>
            <a:r>
              <a:rPr lang="en-US" dirty="0" smtClean="0"/>
              <a:t>;</a:t>
            </a:r>
            <a:endParaRPr lang="en-US" b="1" dirty="0"/>
          </a:p>
          <a:p>
            <a:pPr lvl="0"/>
            <a:r>
              <a:rPr lang="en-US" i="1" dirty="0"/>
              <a:t>is a person in whose case tax has been deducted under section 194N; </a:t>
            </a:r>
            <a:endParaRPr lang="en-US" i="1" dirty="0" smtClean="0"/>
          </a:p>
          <a:p>
            <a:pPr lvl="0"/>
            <a:r>
              <a:rPr lang="en-US" i="1" dirty="0"/>
              <a:t>person in whose case payment or deduction of tax has been deferred under sub-section (2) of section 191 or sub-section (1C) of section 192;</a:t>
            </a:r>
            <a:r>
              <a:rPr lang="en-US" dirty="0"/>
              <a:t> </a:t>
            </a:r>
            <a:endParaRPr lang="en-IN" dirty="0"/>
          </a:p>
        </p:txBody>
      </p:sp>
      <p:sp>
        <p:nvSpPr>
          <p:cNvPr id="4" name="Text Placeholder 3"/>
          <p:cNvSpPr>
            <a:spLocks noGrp="1"/>
          </p:cNvSpPr>
          <p:nvPr>
            <p:ph type="body" sz="half" idx="2"/>
          </p:nvPr>
        </p:nvSpPr>
        <p:spPr>
          <a:xfrm>
            <a:off x="19039" y="1265421"/>
            <a:ext cx="3421993" cy="5254455"/>
          </a:xfrm>
        </p:spPr>
        <p:txBody>
          <a:bodyPr>
            <a:normAutofit fontScale="92500" lnSpcReduction="10000"/>
          </a:bodyPr>
          <a:lstStyle/>
          <a:p>
            <a:pPr algn="just"/>
            <a:r>
              <a:rPr lang="en-IN" sz="2000" b="1" dirty="0"/>
              <a:t>Note:</a:t>
            </a:r>
            <a:r>
              <a:rPr lang="en-IN" sz="2000" dirty="0"/>
              <a:t> those filing return due to economic activity, who has entered into specified transactions mentioned in the 7</a:t>
            </a:r>
            <a:r>
              <a:rPr lang="en-IN" sz="2000" baseline="30000" dirty="0"/>
              <a:t>th </a:t>
            </a:r>
            <a:r>
              <a:rPr lang="en-IN" sz="2000" dirty="0"/>
              <a:t> proviso to section 139(1), that is, </a:t>
            </a:r>
            <a:r>
              <a:rPr lang="en-IN" sz="2000" dirty="0" smtClean="0"/>
              <a:t>electricity </a:t>
            </a:r>
            <a:r>
              <a:rPr lang="en-IN" sz="2000" dirty="0"/>
              <a:t>bill ₹1 lakhs, cash deposit in bank exceeding ₹ 1 crore in one or more current accounts, etc., foreign travel expenses exceeding ₹2 lakhs may also file this </a:t>
            </a:r>
            <a:r>
              <a:rPr lang="en-IN" sz="2000" dirty="0" smtClean="0"/>
              <a:t>ITR-1. </a:t>
            </a:r>
            <a:r>
              <a:rPr lang="en-IN" sz="2000" dirty="0"/>
              <a:t>In earlier notification they were prohibited to file ITR-1.</a:t>
            </a:r>
          </a:p>
          <a:p>
            <a:pPr algn="just"/>
            <a:r>
              <a:rPr lang="en-IN" sz="2000" dirty="0"/>
              <a:t>Note: a person owning a property in joint-ownership  </a:t>
            </a:r>
            <a:r>
              <a:rPr lang="en-IN" sz="2000" dirty="0" smtClean="0"/>
              <a:t>was  </a:t>
            </a:r>
            <a:r>
              <a:rPr lang="en-IN" sz="2000" dirty="0"/>
              <a:t>excluded to file ITR -1 in earlier notification but now permissible to file ITR-1 even if a property in joint ownership but person having more than one property are excluded to file ITR-1.   </a:t>
            </a:r>
          </a:p>
          <a:p>
            <a:endParaRPr lang="en-IN" sz="2000" dirty="0"/>
          </a:p>
        </p:txBody>
      </p:sp>
    </p:spTree>
    <p:extLst>
      <p:ext uri="{BB962C8B-B14F-4D97-AF65-F5344CB8AC3E}">
        <p14:creationId xmlns:p14="http://schemas.microsoft.com/office/powerpoint/2010/main" val="197959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69" y="0"/>
            <a:ext cx="966152" cy="6606540"/>
          </a:xfrm>
          <a:solidFill>
            <a:schemeClr val="accent1"/>
          </a:solidFill>
        </p:spPr>
        <p:txBody>
          <a:bodyPr vert="vert270"/>
          <a:lstStyle/>
          <a:p>
            <a:pPr algn="ctr"/>
            <a:r>
              <a:rPr lang="en-IN" dirty="0" smtClean="0"/>
              <a:t>Exclusion from filing ITR-1</a:t>
            </a:r>
            <a:endParaRPr lang="en-IN" dirty="0"/>
          </a:p>
        </p:txBody>
      </p:sp>
      <p:graphicFrame>
        <p:nvGraphicFramePr>
          <p:cNvPr id="5" name="Content Placeholder 4"/>
          <p:cNvGraphicFramePr>
            <a:graphicFrameLocks noGrp="1"/>
          </p:cNvGraphicFramePr>
          <p:nvPr>
            <p:ph idx="1"/>
            <p:extLst/>
          </p:nvPr>
        </p:nvGraphicFramePr>
        <p:xfrm>
          <a:off x="1577975" y="103188"/>
          <a:ext cx="9777413"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587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 y="26670"/>
            <a:ext cx="10363201" cy="231648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1034" dirty="0">
                <a:latin typeface="Garamond" pitchFamily="18" charset="0"/>
              </a:rPr>
              <a:t/>
            </a:r>
            <a:br>
              <a:rPr lang="en-US" sz="1034" dirty="0">
                <a:latin typeface="Garamond" pitchFamily="18" charset="0"/>
              </a:rPr>
            </a:br>
            <a:r>
              <a:rPr lang="en-US" sz="1034" dirty="0">
                <a:latin typeface="Garamond" pitchFamily="18" charset="0"/>
              </a:rPr>
              <a:t/>
            </a:r>
            <a:br>
              <a:rPr lang="en-US" sz="1034" dirty="0">
                <a:latin typeface="Garamond" pitchFamily="18" charset="0"/>
              </a:rPr>
            </a:br>
            <a:r>
              <a:rPr lang="en-US" sz="2800" dirty="0">
                <a:solidFill>
                  <a:schemeClr val="tx1"/>
                </a:solidFill>
                <a:latin typeface="Garamond" pitchFamily="18" charset="0"/>
              </a:rPr>
              <a:t>CA PP SINGH. B.SC(H), FCA, CS</a:t>
            </a:r>
            <a:br>
              <a:rPr lang="en-US" sz="2800" dirty="0">
                <a:solidFill>
                  <a:schemeClr val="tx1"/>
                </a:solidFill>
                <a:latin typeface="Garamond" pitchFamily="18" charset="0"/>
              </a:rPr>
            </a:br>
            <a:r>
              <a:rPr lang="en-US" sz="2800" dirty="0">
                <a:solidFill>
                  <a:schemeClr val="tx1"/>
                </a:solidFill>
                <a:latin typeface="Garamond" pitchFamily="18" charset="0"/>
              </a:rPr>
              <a:t>Contact No. +91-9711521060, 9871229590</a:t>
            </a:r>
            <a:br>
              <a:rPr lang="en-US" sz="2800" dirty="0">
                <a:solidFill>
                  <a:schemeClr val="tx1"/>
                </a:solidFill>
                <a:latin typeface="Garamond" pitchFamily="18" charset="0"/>
              </a:rPr>
            </a:br>
            <a:r>
              <a:rPr lang="en-US" sz="2800" b="1" dirty="0">
                <a:solidFill>
                  <a:schemeClr val="tx1"/>
                </a:solidFill>
                <a:latin typeface="Garamond" pitchFamily="18" charset="0"/>
                <a:hlinkClick r:id="rId2"/>
              </a:rPr>
              <a:t>cappsingh@gmail.com</a:t>
            </a:r>
            <a:r>
              <a:rPr lang="en-US" sz="2800" dirty="0">
                <a:solidFill>
                  <a:schemeClr val="tx1"/>
                </a:solidFill>
              </a:rPr>
              <a:t/>
            </a:r>
            <a:br>
              <a:rPr lang="en-US" sz="2800" dirty="0">
                <a:solidFill>
                  <a:schemeClr val="tx1"/>
                </a:solidFill>
              </a:rPr>
            </a:br>
            <a:r>
              <a:rPr lang="en-US" dirty="0">
                <a:solidFill>
                  <a:schemeClr val="tx1"/>
                </a:solidFill>
                <a:latin typeface="Garamond" pitchFamily="18" charset="0"/>
              </a:rPr>
              <a:t/>
            </a:r>
            <a:br>
              <a:rPr lang="en-US" dirty="0">
                <a:solidFill>
                  <a:schemeClr val="tx1"/>
                </a:solidFill>
                <a:latin typeface="Garamond" pitchFamily="18" charset="0"/>
              </a:rPr>
            </a:br>
            <a:endParaRPr lang="en-IN" sz="1744" dirty="0">
              <a:solidFill>
                <a:schemeClr val="tx1"/>
              </a:solidFill>
            </a:endParaRPr>
          </a:p>
        </p:txBody>
      </p:sp>
      <p:sp>
        <p:nvSpPr>
          <p:cNvPr id="11" name="Text Placeholder 10"/>
          <p:cNvSpPr>
            <a:spLocks noGrp="1"/>
          </p:cNvSpPr>
          <p:nvPr>
            <p:ph type="body" sz="half" idx="2"/>
          </p:nvPr>
        </p:nvSpPr>
        <p:spPr>
          <a:xfrm>
            <a:off x="0" y="2343150"/>
            <a:ext cx="12192000" cy="451485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294571" indent="-257168" algn="just">
              <a:buFont typeface="Wingdings" panose="05000000000000000000" pitchFamily="2" charset="2"/>
              <a:buChar char="§"/>
            </a:pPr>
            <a:r>
              <a:rPr lang="en-IN" sz="2200" dirty="0">
                <a:solidFill>
                  <a:schemeClr val="bg1"/>
                </a:solidFill>
                <a:latin typeface="+mj-lt"/>
                <a:cs typeface="Arial" pitchFamily="34" charset="0"/>
              </a:rPr>
              <a:t>Post-qualification experience of around 20 years in the field of direct &amp; indirect tax particularly  income tax, service tax and VAT ,sales tax and GST. </a:t>
            </a:r>
          </a:p>
          <a:p>
            <a:pPr marL="294571" indent="-257168" algn="just">
              <a:buFont typeface="Wingdings" panose="05000000000000000000" pitchFamily="2" charset="2"/>
              <a:buChar char="§"/>
            </a:pPr>
            <a:r>
              <a:rPr lang="en-IN" sz="2200" dirty="0">
                <a:solidFill>
                  <a:schemeClr val="bg1"/>
                </a:solidFill>
                <a:latin typeface="+mj-lt"/>
                <a:cs typeface="Arial" pitchFamily="34" charset="0"/>
              </a:rPr>
              <a:t>Experience of handling the  litigation matters and advisory matters  of Direct taxes particularly  income tax  and indirect tax  like GST, service tax, DVAT, CST, Central Excise and other related matters.</a:t>
            </a:r>
            <a:endParaRPr lang="en-US" sz="2200" dirty="0">
              <a:solidFill>
                <a:schemeClr val="bg1"/>
              </a:solidFill>
              <a:latin typeface="+mj-lt"/>
              <a:cs typeface="Arial" pitchFamily="34" charset="0"/>
            </a:endParaRPr>
          </a:p>
          <a:p>
            <a:pPr marL="294571" indent="-257168" algn="just">
              <a:buFont typeface="Wingdings" panose="05000000000000000000" pitchFamily="2" charset="2"/>
              <a:buChar char="§"/>
            </a:pPr>
            <a:r>
              <a:rPr lang="en-IN" sz="2200" dirty="0">
                <a:solidFill>
                  <a:schemeClr val="bg1"/>
                </a:solidFill>
                <a:latin typeface="+mj-lt"/>
                <a:cs typeface="Arial" pitchFamily="34" charset="0"/>
              </a:rPr>
              <a:t>Authored the book  </a:t>
            </a:r>
            <a:r>
              <a:rPr lang="en-IN" sz="2200" b="1" dirty="0">
                <a:solidFill>
                  <a:schemeClr val="bg1"/>
                </a:solidFill>
                <a:latin typeface="+mj-lt"/>
                <a:cs typeface="Arial" pitchFamily="34" charset="0"/>
              </a:rPr>
              <a:t>DNA of GST Audit and Annual return,</a:t>
            </a:r>
            <a:r>
              <a:rPr lang="en-IN" sz="2200" dirty="0">
                <a:solidFill>
                  <a:schemeClr val="bg1"/>
                </a:solidFill>
                <a:latin typeface="+mj-lt"/>
                <a:cs typeface="Arial" pitchFamily="34" charset="0"/>
              </a:rPr>
              <a:t> </a:t>
            </a:r>
            <a:r>
              <a:rPr lang="en-IN" sz="2200" b="1" dirty="0">
                <a:solidFill>
                  <a:schemeClr val="bg1"/>
                </a:solidFill>
                <a:latin typeface="+mj-lt"/>
                <a:cs typeface="Arial" pitchFamily="34" charset="0"/>
              </a:rPr>
              <a:t>The </a:t>
            </a:r>
            <a:r>
              <a:rPr lang="en-IN" sz="2200" b="1" i="1" dirty="0">
                <a:solidFill>
                  <a:schemeClr val="bg1"/>
                </a:solidFill>
                <a:latin typeface="+mj-lt"/>
                <a:cs typeface="Arial" pitchFamily="34" charset="0"/>
              </a:rPr>
              <a:t>DNA of TDS&amp;TCS</a:t>
            </a:r>
            <a:r>
              <a:rPr lang="en-IN" sz="2200" b="1" dirty="0">
                <a:solidFill>
                  <a:schemeClr val="bg1"/>
                </a:solidFill>
                <a:latin typeface="+mj-lt"/>
                <a:cs typeface="Arial" pitchFamily="34" charset="0"/>
              </a:rPr>
              <a:t> (including withholding tax, advance tax and equalisation levy) ,</a:t>
            </a:r>
            <a:r>
              <a:rPr lang="en-IN" sz="2200" dirty="0">
                <a:solidFill>
                  <a:schemeClr val="bg1"/>
                </a:solidFill>
                <a:latin typeface="+mj-lt"/>
                <a:cs typeface="Arial" pitchFamily="34" charset="0"/>
              </a:rPr>
              <a:t>Background material on GST for  empowerment of girl students ICAI, New Delhi   </a:t>
            </a:r>
            <a:endParaRPr lang="en-US" sz="2200" dirty="0">
              <a:solidFill>
                <a:schemeClr val="bg1"/>
              </a:solidFill>
              <a:latin typeface="+mj-lt"/>
              <a:cs typeface="Arial" pitchFamily="34" charset="0"/>
            </a:endParaRPr>
          </a:p>
          <a:p>
            <a:pPr marL="294571" indent="-257168" algn="just">
              <a:buFont typeface="Wingdings" panose="05000000000000000000" pitchFamily="2" charset="2"/>
              <a:buChar char="§"/>
            </a:pPr>
            <a:r>
              <a:rPr lang="en-US" sz="2200" dirty="0">
                <a:solidFill>
                  <a:schemeClr val="bg1"/>
                </a:solidFill>
                <a:latin typeface="+mj-lt"/>
                <a:cs typeface="Arial" pitchFamily="34" charset="0"/>
              </a:rPr>
              <a:t> Guest faculty for certification course  on </a:t>
            </a:r>
            <a:r>
              <a:rPr lang="en-US" sz="2200" b="1" dirty="0">
                <a:solidFill>
                  <a:schemeClr val="bg1"/>
                </a:solidFill>
                <a:latin typeface="+mj-lt"/>
                <a:cs typeface="Arial" pitchFamily="34" charset="0"/>
              </a:rPr>
              <a:t>GST &amp; Certification course on appeal and representation ICAI </a:t>
            </a:r>
            <a:r>
              <a:rPr lang="en-US" sz="2200" dirty="0">
                <a:solidFill>
                  <a:schemeClr val="bg1"/>
                </a:solidFill>
                <a:latin typeface="+mj-lt"/>
                <a:cs typeface="Arial" pitchFamily="34" charset="0"/>
              </a:rPr>
              <a:t>, New Delhi;</a:t>
            </a:r>
          </a:p>
          <a:p>
            <a:pPr marL="294571" indent="-257168" algn="just">
              <a:buFont typeface="Wingdings" panose="05000000000000000000" pitchFamily="2" charset="2"/>
              <a:buChar char="§"/>
            </a:pPr>
            <a:r>
              <a:rPr lang="en-US" sz="2200" dirty="0">
                <a:solidFill>
                  <a:schemeClr val="bg1"/>
                </a:solidFill>
              </a:rPr>
              <a:t>Visiting faculty in the </a:t>
            </a:r>
            <a:r>
              <a:rPr lang="en-US" sz="2200" b="1" dirty="0">
                <a:solidFill>
                  <a:schemeClr val="bg1"/>
                </a:solidFill>
              </a:rPr>
              <a:t>National Academy Of Custom, Indirect Tax And Narcotics</a:t>
            </a:r>
            <a:r>
              <a:rPr lang="en-US" sz="2200" dirty="0">
                <a:solidFill>
                  <a:schemeClr val="bg1"/>
                </a:solidFill>
              </a:rPr>
              <a:t> (known as NACIN) Saket, new Delhi. </a:t>
            </a:r>
            <a:endParaRPr lang="en-IN" sz="2200" dirty="0">
              <a:solidFill>
                <a:schemeClr val="bg1"/>
              </a:solidFill>
            </a:endParaRPr>
          </a:p>
          <a:p>
            <a:pPr marL="294571" indent="-257168" algn="just">
              <a:buFont typeface="Wingdings" panose="05000000000000000000" pitchFamily="2" charset="2"/>
              <a:buChar char="§"/>
            </a:pPr>
            <a:r>
              <a:rPr lang="en-US" sz="2200" dirty="0">
                <a:solidFill>
                  <a:schemeClr val="bg1"/>
                </a:solidFill>
                <a:latin typeface="+mj-lt"/>
                <a:cs typeface="Arial" pitchFamily="34" charset="0"/>
              </a:rPr>
              <a:t> </a:t>
            </a:r>
            <a:r>
              <a:rPr lang="en-IN" sz="2200" dirty="0">
                <a:solidFill>
                  <a:schemeClr val="bg1"/>
                </a:solidFill>
                <a:latin typeface="+mj-lt"/>
                <a:cs typeface="Arial" pitchFamily="34" charset="0"/>
              </a:rPr>
              <a:t>Corporate trainer and  </a:t>
            </a:r>
            <a:r>
              <a:rPr lang="en-IN" sz="2200" b="1" dirty="0">
                <a:solidFill>
                  <a:schemeClr val="bg1"/>
                </a:solidFill>
                <a:latin typeface="+mj-lt"/>
                <a:cs typeface="Arial" pitchFamily="34" charset="0"/>
              </a:rPr>
              <a:t>guest Faculty with Indian Institute of Management(IIM), </a:t>
            </a:r>
            <a:r>
              <a:rPr lang="en-IN" sz="2200" dirty="0">
                <a:solidFill>
                  <a:schemeClr val="bg1"/>
                </a:solidFill>
                <a:latin typeface="+mj-lt"/>
                <a:cs typeface="Arial" pitchFamily="34" charset="0"/>
              </a:rPr>
              <a:t>NIFMS, Faridabad(Institute of Minister Finance),ICAI New Delhi and ICSI, New Delhi and other trade association.</a:t>
            </a:r>
            <a:endParaRPr lang="en-US" sz="2200" dirty="0">
              <a:solidFill>
                <a:schemeClr val="bg1"/>
              </a:solidFill>
              <a:latin typeface="+mj-lt"/>
              <a:cs typeface="Arial" pitchFamily="34" charset="0"/>
            </a:endParaRPr>
          </a:p>
          <a:p>
            <a:pPr algn="just"/>
            <a:endParaRPr lang="en-US" sz="2200" dirty="0">
              <a:solidFill>
                <a:schemeClr val="tx1"/>
              </a:solidFill>
              <a:latin typeface="+mj-lt"/>
            </a:endParaRPr>
          </a:p>
          <a:p>
            <a:pPr marL="214307" indent="-214307">
              <a:buFont typeface="Wingdings" panose="05000000000000000000" pitchFamily="2" charset="2"/>
              <a:buChar char="§"/>
            </a:pPr>
            <a:endParaRPr lang="en-US" sz="2000" dirty="0">
              <a:solidFill>
                <a:schemeClr val="tx1"/>
              </a:solidFill>
              <a:latin typeface="+mj-lt"/>
            </a:endParaRPr>
          </a:p>
          <a:p>
            <a:endParaRPr lang="en-IN" sz="1294" dirty="0"/>
          </a:p>
        </p:txBody>
      </p:sp>
      <p:pic>
        <p:nvPicPr>
          <p:cNvPr id="12" name="Picture 2" descr="E:\AGM\OFFICE\AGM DOCUMENTS\Photos\P P SINGH.jpg"/>
          <p:cNvPicPr>
            <a:picLocks noGrp="1" noChangeAspect="1" noChangeArrowheads="1"/>
          </p:cNvPicPr>
          <p:nvPr>
            <p:ph idx="1"/>
          </p:nvPr>
        </p:nvPicPr>
        <p:blipFill>
          <a:blip r:embed="rId3" cstate="print"/>
          <a:srcRect/>
          <a:stretch>
            <a:fillRect/>
          </a:stretch>
        </p:blipFill>
        <p:spPr bwMode="auto">
          <a:xfrm>
            <a:off x="10363201" y="26670"/>
            <a:ext cx="1828799" cy="2316480"/>
          </a:xfrm>
          <a:prstGeom prst="rect">
            <a:avLst/>
          </a:prstGeom>
          <a:noFill/>
        </p:spPr>
      </p:pic>
    </p:spTree>
    <p:extLst>
      <p:ext uri="{BB962C8B-B14F-4D97-AF65-F5344CB8AC3E}">
        <p14:creationId xmlns:p14="http://schemas.microsoft.com/office/powerpoint/2010/main" val="9218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11568430" cy="61379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chor="ctr" anchorCtr="0">
            <a:normAutofit lnSpcReduction="10000"/>
          </a:bodyPr>
          <a:lstStyle/>
          <a:p>
            <a:r>
              <a:rPr lang="en-IN" sz="2800" b="1" dirty="0" smtClean="0">
                <a:solidFill>
                  <a:prstClr val="white"/>
                </a:solidFill>
              </a:rPr>
              <a:t>Exclusion based on nature of income/deduction claim : </a:t>
            </a:r>
          </a:p>
          <a:p>
            <a:pPr marL="457200" indent="-457200">
              <a:buFont typeface="Wingdings" panose="05000000000000000000" pitchFamily="2" charset="2"/>
              <a:buChar char="§"/>
            </a:pPr>
            <a:r>
              <a:rPr lang="en-IN" sz="2800" dirty="0" smtClean="0">
                <a:solidFill>
                  <a:prstClr val="white"/>
                </a:solidFill>
              </a:rPr>
              <a:t>Agricultural income more than  Rs.5000/- ( net income after reducing </a:t>
            </a:r>
            <a:r>
              <a:rPr lang="en-IN" sz="2800" dirty="0" err="1" smtClean="0">
                <a:solidFill>
                  <a:prstClr val="white"/>
                </a:solidFill>
              </a:rPr>
              <a:t>exp</a:t>
            </a:r>
            <a:r>
              <a:rPr lang="en-IN" sz="2800" dirty="0" smtClean="0">
                <a:solidFill>
                  <a:prstClr val="white"/>
                </a:solidFill>
              </a:rPr>
              <a:t>)</a:t>
            </a:r>
          </a:p>
          <a:p>
            <a:pPr marL="457200" indent="-457200">
              <a:buFont typeface="Wingdings" panose="05000000000000000000" pitchFamily="2" charset="2"/>
              <a:buChar char="§"/>
            </a:pPr>
            <a:r>
              <a:rPr lang="en-IN" sz="2800" dirty="0" smtClean="0">
                <a:solidFill>
                  <a:prstClr val="white"/>
                </a:solidFill>
              </a:rPr>
              <a:t>More than one house property, whether income from such house property or not;</a:t>
            </a:r>
          </a:p>
          <a:p>
            <a:pPr marL="342900" indent="-342900" algn="just">
              <a:buFont typeface="Wingdings" panose="05000000000000000000" pitchFamily="2" charset="2"/>
              <a:buChar char="§"/>
            </a:pPr>
            <a:r>
              <a:rPr lang="en-US" sz="2800" i="1" dirty="0" smtClean="0">
                <a:solidFill>
                  <a:prstClr val="white"/>
                </a:solidFill>
              </a:rPr>
              <a:t>has income from any source outside India;</a:t>
            </a:r>
          </a:p>
          <a:p>
            <a:pPr marL="342900" indent="-342900" algn="just">
              <a:buFont typeface="Wingdings" panose="05000000000000000000" pitchFamily="2" charset="2"/>
              <a:buChar char="§"/>
            </a:pPr>
            <a:r>
              <a:rPr lang="en-US" sz="2800" i="1" dirty="0" smtClean="0">
                <a:solidFill>
                  <a:prstClr val="white"/>
                </a:solidFill>
              </a:rPr>
              <a:t>has income to be apportioned in accordance with provisions of section 5A</a:t>
            </a:r>
          </a:p>
          <a:p>
            <a:pPr marL="342900" indent="-342900" algn="just">
              <a:buFont typeface="Wingdings" panose="05000000000000000000" pitchFamily="2" charset="2"/>
              <a:buChar char="§"/>
            </a:pPr>
            <a:r>
              <a:rPr lang="en-US" sz="2800" i="1" dirty="0">
                <a:solidFill>
                  <a:prstClr val="white"/>
                </a:solidFill>
              </a:rPr>
              <a:t>has income taxable under section 115BBDA; or income of the nature referred to in section 115BBE</a:t>
            </a:r>
            <a:r>
              <a:rPr lang="en-US" sz="2800" dirty="0" smtClean="0">
                <a:solidFill>
                  <a:prstClr val="white"/>
                </a:solidFill>
              </a:rPr>
              <a:t>;</a:t>
            </a:r>
            <a:endParaRPr lang="en-IN" sz="2800" dirty="0">
              <a:solidFill>
                <a:prstClr val="white"/>
              </a:solidFill>
            </a:endParaRPr>
          </a:p>
          <a:p>
            <a:pPr marL="342900" indent="-342900" algn="just">
              <a:buFont typeface="Wingdings" panose="05000000000000000000" pitchFamily="2" charset="2"/>
              <a:buChar char="§"/>
            </a:pPr>
            <a:r>
              <a:rPr lang="en-US" sz="2800" i="1" dirty="0" smtClean="0">
                <a:solidFill>
                  <a:prstClr val="white"/>
                </a:solidFill>
              </a:rPr>
              <a:t>has claimed deduction under section 57, other than deduction claimed under clause  57 (</a:t>
            </a:r>
            <a:r>
              <a:rPr lang="en-US" sz="2800" dirty="0" err="1" smtClean="0">
                <a:solidFill>
                  <a:prstClr val="white"/>
                </a:solidFill>
              </a:rPr>
              <a:t>iia</a:t>
            </a:r>
            <a:r>
              <a:rPr lang="en-US" sz="2800" i="1" dirty="0" smtClean="0">
                <a:solidFill>
                  <a:prstClr val="white"/>
                </a:solidFill>
              </a:rPr>
              <a:t>) </a:t>
            </a:r>
            <a:r>
              <a:rPr lang="en-US" sz="2800" dirty="0" smtClean="0">
                <a:solidFill>
                  <a:prstClr val="white"/>
                </a:solidFill>
              </a:rPr>
              <a:t> relating to   deduction from family pension income</a:t>
            </a:r>
            <a:endParaRPr lang="en-US" sz="2800" i="1" dirty="0" smtClean="0">
              <a:solidFill>
                <a:prstClr val="white"/>
              </a:solidFill>
            </a:endParaRPr>
          </a:p>
          <a:p>
            <a:pPr algn="just">
              <a:spcBef>
                <a:spcPct val="20000"/>
              </a:spcBef>
            </a:pPr>
            <a:r>
              <a:rPr lang="en-IN" sz="2800" b="1" dirty="0" smtClean="0">
                <a:solidFill>
                  <a:prstClr val="white"/>
                </a:solidFill>
              </a:rPr>
              <a:t>Exclusion based on B/F or C/F loss: </a:t>
            </a:r>
          </a:p>
          <a:p>
            <a:pPr algn="just">
              <a:spcBef>
                <a:spcPct val="20000"/>
              </a:spcBef>
            </a:pPr>
            <a:r>
              <a:rPr lang="en-US" sz="2800" dirty="0" smtClean="0">
                <a:solidFill>
                  <a:prstClr val="black"/>
                </a:solidFill>
              </a:rPr>
              <a:t>Further, this return form also cannot be used by an individual who has any claims of (a) any brought forward loss or loss to be carried forward under the head</a:t>
            </a:r>
          </a:p>
        </p:txBody>
      </p:sp>
    </p:spTree>
    <p:extLst>
      <p:ext uri="{BB962C8B-B14F-4D97-AF65-F5344CB8AC3E}">
        <p14:creationId xmlns:p14="http://schemas.microsoft.com/office/powerpoint/2010/main" val="341540706"/>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 y="457201"/>
            <a:ext cx="11579860" cy="569386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IN" sz="2800" b="1" dirty="0" smtClean="0">
                <a:solidFill>
                  <a:prstClr val="black"/>
                </a:solidFill>
              </a:rPr>
              <a:t>Exclusion based on amount of total  income: </a:t>
            </a:r>
          </a:p>
          <a:p>
            <a:pPr algn="just"/>
            <a:r>
              <a:rPr lang="en-IN" sz="2800" dirty="0" smtClean="0">
                <a:solidFill>
                  <a:prstClr val="black"/>
                </a:solidFill>
              </a:rPr>
              <a:t>Total income exceeding ₹50lakhs</a:t>
            </a:r>
          </a:p>
          <a:p>
            <a:pPr algn="just">
              <a:spcBef>
                <a:spcPct val="20000"/>
              </a:spcBef>
            </a:pPr>
            <a:r>
              <a:rPr lang="en-IN" sz="2800" b="1" dirty="0" smtClean="0">
                <a:solidFill>
                  <a:prstClr val="black"/>
                </a:solidFill>
              </a:rPr>
              <a:t>Exclusion based on residential status of assessee : </a:t>
            </a:r>
          </a:p>
          <a:p>
            <a:pPr marL="514350" indent="-514350" algn="just">
              <a:spcBef>
                <a:spcPct val="20000"/>
              </a:spcBef>
            </a:pPr>
            <a:r>
              <a:rPr lang="en-US" sz="2800" dirty="0" smtClean="0">
                <a:solidFill>
                  <a:prstClr val="black"/>
                </a:solidFill>
              </a:rPr>
              <a:t>Not applicable to non resident  or resident but non ordinary resident</a:t>
            </a:r>
          </a:p>
          <a:p>
            <a:pPr marL="514350" indent="-514350" algn="just">
              <a:spcBef>
                <a:spcPct val="20000"/>
              </a:spcBef>
            </a:pPr>
            <a:r>
              <a:rPr lang="en-US" sz="2800" b="1" dirty="0" smtClean="0">
                <a:solidFill>
                  <a:prstClr val="black"/>
                </a:solidFill>
              </a:rPr>
              <a:t>Exclusion based on type of assessee:</a:t>
            </a:r>
          </a:p>
          <a:p>
            <a:pPr marL="514350" indent="-514350" algn="just">
              <a:spcBef>
                <a:spcPct val="20000"/>
              </a:spcBef>
            </a:pPr>
            <a:r>
              <a:rPr lang="en-US" sz="2800" dirty="0" smtClean="0">
                <a:solidFill>
                  <a:prstClr val="black"/>
                </a:solidFill>
              </a:rPr>
              <a:t>Not applicable any assessee except individual </a:t>
            </a:r>
          </a:p>
          <a:p>
            <a:pPr marL="514350" indent="-514350" algn="just">
              <a:spcBef>
                <a:spcPct val="20000"/>
              </a:spcBef>
            </a:pPr>
            <a:r>
              <a:rPr lang="en-US" sz="2800" b="1" dirty="0" smtClean="0">
                <a:solidFill>
                  <a:prstClr val="black"/>
                </a:solidFill>
              </a:rPr>
              <a:t>Exclusions based on nature of investment or association :</a:t>
            </a:r>
          </a:p>
          <a:p>
            <a:pPr marL="342900" indent="-342900" algn="just">
              <a:buFont typeface="Wingdings" panose="05000000000000000000" pitchFamily="2" charset="2"/>
              <a:buChar char="§"/>
            </a:pPr>
            <a:r>
              <a:rPr lang="en-US" sz="2800" i="1" dirty="0" smtClean="0">
                <a:solidFill>
                  <a:prstClr val="black"/>
                </a:solidFill>
              </a:rPr>
              <a:t>having assets (including financial interest in any entity) located outside India;</a:t>
            </a:r>
          </a:p>
          <a:p>
            <a:pPr marL="342900" indent="-342900" algn="just">
              <a:buFont typeface="Wingdings" panose="05000000000000000000" pitchFamily="2" charset="2"/>
              <a:buChar char="§"/>
            </a:pPr>
            <a:r>
              <a:rPr lang="en-US" sz="2800" i="1" dirty="0" smtClean="0">
                <a:solidFill>
                  <a:prstClr val="black"/>
                </a:solidFill>
              </a:rPr>
              <a:t>signing authority in any account located outside India;</a:t>
            </a:r>
          </a:p>
          <a:p>
            <a:pPr marL="342900" indent="-342900" algn="just">
              <a:buFont typeface="Wingdings" panose="05000000000000000000" pitchFamily="2" charset="2"/>
              <a:buChar char="§"/>
            </a:pPr>
            <a:r>
              <a:rPr lang="en-IN" sz="2800" dirty="0" smtClean="0">
                <a:solidFill>
                  <a:prstClr val="black"/>
                </a:solidFill>
              </a:rPr>
              <a:t>Director in a company whether having any income from company or not</a:t>
            </a:r>
          </a:p>
          <a:p>
            <a:pPr marL="342900" indent="-342900" algn="just">
              <a:buFont typeface="Wingdings" panose="05000000000000000000" pitchFamily="2" charset="2"/>
              <a:buChar char="§"/>
            </a:pPr>
            <a:r>
              <a:rPr lang="en-IN" sz="2800" dirty="0" smtClean="0">
                <a:solidFill>
                  <a:prstClr val="black"/>
                </a:solidFill>
              </a:rPr>
              <a:t>Invested in unlisted equity shares whether any income from such shares or not</a:t>
            </a:r>
          </a:p>
        </p:txBody>
      </p:sp>
    </p:spTree>
    <p:extLst>
      <p:ext uri="{BB962C8B-B14F-4D97-AF65-F5344CB8AC3E}">
        <p14:creationId xmlns:p14="http://schemas.microsoft.com/office/powerpoint/2010/main" val="4262062146"/>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488" y="114300"/>
            <a:ext cx="492443" cy="657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pPr algn="ctr"/>
            <a:r>
              <a:rPr lang="en-IN" sz="2000" dirty="0" smtClean="0"/>
              <a:t>Can’t file ITR-1 if any of the question has affirmative answer</a:t>
            </a:r>
            <a:r>
              <a:rPr lang="en-IN" dirty="0" smtClean="0"/>
              <a:t>.</a:t>
            </a:r>
            <a:endParaRPr lang="en-IN" dirty="0"/>
          </a:p>
        </p:txBody>
      </p:sp>
      <p:pic>
        <p:nvPicPr>
          <p:cNvPr id="5" name="Picture 4"/>
          <p:cNvPicPr>
            <a:picLocks noChangeAspect="1"/>
          </p:cNvPicPr>
          <p:nvPr/>
        </p:nvPicPr>
        <p:blipFill>
          <a:blip r:embed="rId3"/>
          <a:stretch>
            <a:fillRect/>
          </a:stretch>
        </p:blipFill>
        <p:spPr>
          <a:xfrm>
            <a:off x="1005840" y="114299"/>
            <a:ext cx="11186160" cy="6659480"/>
          </a:xfrm>
          <a:prstGeom prst="rect">
            <a:avLst/>
          </a:prstGeom>
        </p:spPr>
      </p:pic>
    </p:spTree>
    <p:extLst>
      <p:ext uri="{BB962C8B-B14F-4D97-AF65-F5344CB8AC3E}">
        <p14:creationId xmlns:p14="http://schemas.microsoft.com/office/powerpoint/2010/main" val="3651521450"/>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0120" y="1325881"/>
            <a:ext cx="1037971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514350" indent="-514350" algn="just">
              <a:spcBef>
                <a:spcPct val="20000"/>
              </a:spcBef>
            </a:pPr>
            <a:r>
              <a:rPr lang="en-US" sz="2800" b="1" dirty="0" smtClean="0">
                <a:solidFill>
                  <a:prstClr val="black"/>
                </a:solidFill>
              </a:rPr>
              <a:t>Other exclusions:</a:t>
            </a:r>
          </a:p>
          <a:p>
            <a:pPr marL="342900" indent="-342900" algn="just">
              <a:buFont typeface="Wingdings" panose="05000000000000000000" pitchFamily="2" charset="2"/>
              <a:buChar char="§"/>
            </a:pPr>
            <a:r>
              <a:rPr lang="en-US" sz="2800" i="1" dirty="0" smtClean="0">
                <a:solidFill>
                  <a:prstClr val="black"/>
                </a:solidFill>
              </a:rPr>
              <a:t>He is assessable for the whole or any part of the income on which tax has been deducted at source in the hands of a person other than the assessee; clubbing provision where claim of TDS also.</a:t>
            </a:r>
          </a:p>
          <a:p>
            <a:pPr marL="342900" indent="-342900" algn="just">
              <a:buFont typeface="Wingdings" panose="05000000000000000000" pitchFamily="2" charset="2"/>
              <a:buChar char="§"/>
            </a:pPr>
            <a:r>
              <a:rPr lang="en-US" sz="2800" dirty="0" smtClean="0">
                <a:solidFill>
                  <a:prstClr val="black"/>
                </a:solidFill>
              </a:rPr>
              <a:t>claimed any relief of tax under section 90 or 90A or deduction of tax under section 91;</a:t>
            </a:r>
          </a:p>
        </p:txBody>
      </p:sp>
    </p:spTree>
    <p:extLst>
      <p:ext uri="{BB962C8B-B14F-4D97-AF65-F5344CB8AC3E}">
        <p14:creationId xmlns:p14="http://schemas.microsoft.com/office/powerpoint/2010/main" val="3171420727"/>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647362" cy="1600200"/>
          </a:xfrm>
          <a:solidFill>
            <a:schemeClr val="accent1"/>
          </a:solidFill>
        </p:spPr>
        <p:txBody>
          <a:bodyPr anchor="ctr">
            <a:normAutofit/>
          </a:bodyPr>
          <a:lstStyle/>
          <a:p>
            <a:r>
              <a:rPr lang="en-US" b="1" dirty="0"/>
              <a:t>Additional details to be furnished by a person who is filing return under the Seventh proviso to section 139(1</a:t>
            </a:r>
            <a:r>
              <a:rPr lang="en-US" b="1" dirty="0" smtClean="0"/>
              <a:t>) in ITR 1,2,3,4</a:t>
            </a:r>
            <a:endParaRPr lang="en-IN" dirty="0"/>
          </a:p>
        </p:txBody>
      </p:sp>
      <p:sp>
        <p:nvSpPr>
          <p:cNvPr id="5" name="Text Placeholder 4"/>
          <p:cNvSpPr>
            <a:spLocks noGrp="1"/>
          </p:cNvSpPr>
          <p:nvPr>
            <p:ph type="body" sz="half" idx="2"/>
          </p:nvPr>
        </p:nvSpPr>
        <p:spPr>
          <a:xfrm>
            <a:off x="839788" y="2057400"/>
            <a:ext cx="10704512" cy="3811588"/>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just"/>
            <a:r>
              <a:rPr lang="en-US" sz="2400" dirty="0"/>
              <a:t>If an assessee is required to file the return of income in the circumstances covered under the seventh proviso to Section 139(1), he is required to furnish the relevant details in ITR form, that is, amount deposited in the current account, the amount incurred on the foreign travel or amount paid toward electricity bill.</a:t>
            </a:r>
            <a:endParaRPr lang="en-IN" sz="2400" dirty="0"/>
          </a:p>
        </p:txBody>
      </p:sp>
    </p:spTree>
    <p:extLst>
      <p:ext uri="{BB962C8B-B14F-4D97-AF65-F5344CB8AC3E}">
        <p14:creationId xmlns:p14="http://schemas.microsoft.com/office/powerpoint/2010/main" val="352513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432632" cy="7688179"/>
          </a:xfrm>
          <a:prstGeom prst="rect">
            <a:avLst/>
          </a:prstGeom>
        </p:spPr>
      </p:pic>
    </p:spTree>
    <p:extLst>
      <p:ext uri="{BB962C8B-B14F-4D97-AF65-F5344CB8AC3E}">
        <p14:creationId xmlns:p14="http://schemas.microsoft.com/office/powerpoint/2010/main" val="798893634"/>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69" y="0"/>
            <a:ext cx="2052002" cy="6858000"/>
          </a:xfr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vert="vert270" anchor="ctr"/>
          <a:lstStyle/>
          <a:p>
            <a:pPr algn="ctr"/>
            <a:r>
              <a:rPr lang="en-IN" dirty="0" smtClean="0"/>
              <a:t>MAJOUR CHANGES IN ITR -1</a:t>
            </a:r>
            <a:endParaRPr lang="en-IN" dirty="0"/>
          </a:p>
        </p:txBody>
      </p:sp>
      <p:sp>
        <p:nvSpPr>
          <p:cNvPr id="3" name="Content Placeholder 2"/>
          <p:cNvSpPr>
            <a:spLocks noGrp="1"/>
          </p:cNvSpPr>
          <p:nvPr>
            <p:ph idx="1"/>
          </p:nvPr>
        </p:nvSpPr>
        <p:spPr>
          <a:xfrm>
            <a:off x="2320290" y="0"/>
            <a:ext cx="9738360" cy="6766559"/>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lgn="just">
              <a:lnSpc>
                <a:spcPct val="170000"/>
              </a:lnSpc>
            </a:pPr>
            <a:r>
              <a:rPr lang="en-US" b="1" u="sng" dirty="0" smtClean="0"/>
              <a:t>Extra </a:t>
            </a:r>
            <a:r>
              <a:rPr lang="en-US" b="1" u="sng" dirty="0"/>
              <a:t>information to be provided in Basic Information for select </a:t>
            </a:r>
            <a:r>
              <a:rPr lang="en-US" b="1" u="sng" dirty="0" smtClean="0"/>
              <a:t>assesses-</a:t>
            </a:r>
            <a:r>
              <a:rPr lang="en-US" dirty="0"/>
              <a:t>7</a:t>
            </a:r>
            <a:r>
              <a:rPr lang="en-US" baseline="30000" dirty="0"/>
              <a:t>th</a:t>
            </a:r>
            <a:r>
              <a:rPr lang="en-US" dirty="0"/>
              <a:t> Proviso to Section 139 (1) </a:t>
            </a:r>
            <a:endParaRPr lang="en-US" dirty="0" smtClean="0"/>
          </a:p>
          <a:p>
            <a:pPr algn="just">
              <a:lnSpc>
                <a:spcPct val="170000"/>
              </a:lnSpc>
            </a:pPr>
            <a:r>
              <a:rPr lang="en-US" b="1" u="sng" dirty="0"/>
              <a:t>Insertion of Schedule 80D for claiming mediclaim </a:t>
            </a:r>
            <a:r>
              <a:rPr lang="en-US" b="1" u="sng" dirty="0" smtClean="0"/>
              <a:t>premium(</a:t>
            </a:r>
            <a:r>
              <a:rPr lang="en-US" dirty="0"/>
              <a:t>Earlier 80D deduction was part of the Schedule “Part C-Deduction &amp; Taxable Income</a:t>
            </a:r>
            <a:r>
              <a:rPr lang="en-US" dirty="0" smtClean="0"/>
              <a:t>”)</a:t>
            </a:r>
            <a:r>
              <a:rPr lang="en-US" dirty="0"/>
              <a:t> </a:t>
            </a:r>
            <a:endParaRPr lang="en-US" dirty="0" smtClean="0"/>
          </a:p>
          <a:p>
            <a:pPr marL="354013" indent="-354013" algn="just">
              <a:lnSpc>
                <a:spcPct val="170000"/>
              </a:lnSpc>
              <a:buFont typeface="Wingdings" panose="05000000000000000000" pitchFamily="2" charset="2"/>
              <a:buChar char="q"/>
            </a:pPr>
            <a:r>
              <a:rPr lang="en-US" dirty="0"/>
              <a:t>Whether you or any of your family members(excluding parents) is a senior citizen</a:t>
            </a:r>
            <a:r>
              <a:rPr lang="en-US" dirty="0" smtClean="0"/>
              <a:t>?</a:t>
            </a:r>
          </a:p>
          <a:p>
            <a:pPr marL="354013" indent="-354013" algn="just">
              <a:lnSpc>
                <a:spcPct val="170000"/>
              </a:lnSpc>
              <a:buFont typeface="Wingdings" panose="05000000000000000000" pitchFamily="2" charset="2"/>
              <a:buChar char="q"/>
            </a:pPr>
            <a:r>
              <a:rPr lang="en-US" dirty="0"/>
              <a:t>Whether any of your parents is a senior citizen</a:t>
            </a:r>
            <a:r>
              <a:rPr lang="en-US" dirty="0" smtClean="0"/>
              <a:t>?</a:t>
            </a:r>
          </a:p>
          <a:p>
            <a:pPr marL="354013" indent="-354013" algn="just">
              <a:lnSpc>
                <a:spcPct val="170000"/>
              </a:lnSpc>
              <a:buNone/>
            </a:pPr>
            <a:r>
              <a:rPr lang="en-US" dirty="0" smtClean="0"/>
              <a:t>    Details of health insurance,  </a:t>
            </a:r>
            <a:r>
              <a:rPr lang="en-US" dirty="0"/>
              <a:t>preventive health check </a:t>
            </a:r>
            <a:r>
              <a:rPr lang="en-US" dirty="0" smtClean="0"/>
              <a:t>up, medical expenditure.</a:t>
            </a:r>
          </a:p>
          <a:p>
            <a:pPr algn="just">
              <a:lnSpc>
                <a:spcPct val="170000"/>
              </a:lnSpc>
            </a:pPr>
            <a:r>
              <a:rPr lang="en-IN" b="1" dirty="0"/>
              <a:t>Details of Employer </a:t>
            </a:r>
            <a:r>
              <a:rPr lang="en-IN" b="1" dirty="0" smtClean="0"/>
              <a:t>removed</a:t>
            </a:r>
          </a:p>
          <a:p>
            <a:pPr algn="just">
              <a:lnSpc>
                <a:spcPct val="170000"/>
              </a:lnSpc>
            </a:pPr>
            <a:r>
              <a:rPr lang="en-IN" b="1" dirty="0"/>
              <a:t>No Passport details </a:t>
            </a:r>
            <a:r>
              <a:rPr lang="en-IN" b="1" dirty="0" smtClean="0"/>
              <a:t>required( earlier as per notification no 1/2020 it was required but now removed)</a:t>
            </a:r>
            <a:endParaRPr lang="en-US" dirty="0"/>
          </a:p>
          <a:p>
            <a:endParaRPr lang="en-US" dirty="0"/>
          </a:p>
          <a:p>
            <a:endParaRPr lang="en-IN" dirty="0"/>
          </a:p>
        </p:txBody>
      </p:sp>
    </p:spTree>
    <p:extLst>
      <p:ext uri="{BB962C8B-B14F-4D97-AF65-F5344CB8AC3E}">
        <p14:creationId xmlns:p14="http://schemas.microsoft.com/office/powerpoint/2010/main" val="1807968797"/>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1450" y="0"/>
            <a:ext cx="11830050" cy="6858000"/>
          </a:xfrm>
          <a:prstGeom prst="rect">
            <a:avLst/>
          </a:prstGeom>
        </p:spPr>
      </p:pic>
    </p:spTree>
    <p:extLst>
      <p:ext uri="{BB962C8B-B14F-4D97-AF65-F5344CB8AC3E}">
        <p14:creationId xmlns:p14="http://schemas.microsoft.com/office/powerpoint/2010/main" val="2425686142"/>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291047" cy="1662446"/>
          </a:xfrm>
        </p:spPr>
        <p:style>
          <a:lnRef idx="2">
            <a:schemeClr val="dk1"/>
          </a:lnRef>
          <a:fillRef idx="1">
            <a:schemeClr val="lt1"/>
          </a:fillRef>
          <a:effectRef idx="0">
            <a:schemeClr val="dk1"/>
          </a:effectRef>
          <a:fontRef idx="minor">
            <a:schemeClr val="dk1"/>
          </a:fontRef>
        </p:style>
        <p:txBody>
          <a:bodyPr>
            <a:normAutofit fontScale="90000"/>
          </a:bodyPr>
          <a:lstStyle/>
          <a:p>
            <a:r>
              <a:rPr lang="en-IN" sz="2200" dirty="0" smtClean="0"/>
              <a:t/>
            </a:r>
            <a:br>
              <a:rPr lang="en-IN" sz="2200" dirty="0" smtClean="0"/>
            </a:br>
            <a:r>
              <a:rPr lang="en-IN" sz="2200" dirty="0" smtClean="0"/>
              <a:t/>
            </a:r>
            <a:br>
              <a:rPr lang="en-IN" sz="2200" dirty="0" smtClean="0"/>
            </a:br>
            <a:r>
              <a:rPr lang="en-IN" sz="3600" dirty="0"/>
              <a:t>S</a:t>
            </a:r>
            <a:r>
              <a:rPr lang="en-IN" sz="3600" dirty="0" smtClean="0"/>
              <a:t>pecial</a:t>
            </a:r>
            <a:r>
              <a:rPr lang="en-IN" sz="2200" dirty="0" smtClean="0"/>
              <a:t> </a:t>
            </a:r>
            <a:r>
              <a:rPr lang="en-IN" sz="3600" dirty="0" smtClean="0"/>
              <a:t>Tax rate  on income referred to in </a:t>
            </a:r>
            <a:r>
              <a:rPr lang="en-IN" sz="3600" u="sng" dirty="0" smtClean="0">
                <a:hlinkClick r:id="rId2" action="ppaction://hlinkfile"/>
              </a:rPr>
              <a:t>section 68</a:t>
            </a:r>
            <a:r>
              <a:rPr lang="en-IN" sz="3600" dirty="0" smtClean="0"/>
              <a:t> or section 69 or </a:t>
            </a:r>
            <a:r>
              <a:rPr lang="en-IN" sz="3600" u="sng" dirty="0" smtClean="0">
                <a:hlinkClick r:id="rId3" action="ppaction://hlinkfile"/>
              </a:rPr>
              <a:t>section 69A</a:t>
            </a:r>
            <a:r>
              <a:rPr lang="en-IN" sz="3600" dirty="0" smtClean="0"/>
              <a:t> or </a:t>
            </a:r>
            <a:r>
              <a:rPr lang="en-IN" sz="3600" u="sng" dirty="0" smtClean="0">
                <a:hlinkClick r:id="rId4" action="ppaction://hlinkfile"/>
              </a:rPr>
              <a:t>section 69B</a:t>
            </a:r>
            <a:r>
              <a:rPr lang="en-IN" sz="3600" dirty="0" smtClean="0"/>
              <a:t> or </a:t>
            </a:r>
            <a:r>
              <a:rPr lang="en-IN" sz="3600" u="sng" dirty="0" smtClean="0">
                <a:hlinkClick r:id="rId5" action="ppaction://hlinkfile"/>
              </a:rPr>
              <a:t>section 69C</a:t>
            </a:r>
            <a:r>
              <a:rPr lang="en-IN" sz="3600" dirty="0" smtClean="0"/>
              <a:t> or </a:t>
            </a:r>
            <a:r>
              <a:rPr lang="en-IN" sz="3600" u="sng" dirty="0" smtClean="0">
                <a:hlinkClick r:id="rId6" action="ppaction://hlinkfile"/>
              </a:rPr>
              <a:t>section 69D</a:t>
            </a:r>
            <a:r>
              <a:rPr lang="en-IN" sz="6000" dirty="0" smtClean="0"/>
              <a:t>.</a:t>
            </a:r>
            <a:r>
              <a:rPr lang="en-US" sz="6000" dirty="0" smtClean="0"/>
              <a:t/>
            </a:r>
            <a:br>
              <a:rPr lang="en-US" sz="6000" dirty="0" smtClean="0"/>
            </a:br>
            <a:endParaRPr lang="en-US" dirty="0"/>
          </a:p>
        </p:txBody>
      </p:sp>
      <p:sp>
        <p:nvSpPr>
          <p:cNvPr id="3" name="Content Placeholder 2"/>
          <p:cNvSpPr>
            <a:spLocks noGrp="1"/>
          </p:cNvSpPr>
          <p:nvPr>
            <p:ph idx="1"/>
          </p:nvPr>
        </p:nvSpPr>
        <p:spPr>
          <a:xfrm>
            <a:off x="609599" y="2129588"/>
            <a:ext cx="11317941" cy="4620835"/>
          </a:xfr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buNone/>
            </a:pPr>
            <a:r>
              <a:rPr lang="en-IN" sz="2000" b="1" dirty="0" smtClean="0">
                <a:solidFill>
                  <a:schemeClr val="tx1"/>
                </a:solidFill>
              </a:rPr>
              <a:t>115BBE.</a:t>
            </a:r>
            <a:r>
              <a:rPr lang="en-IN" sz="2000" dirty="0" smtClean="0">
                <a:solidFill>
                  <a:schemeClr val="tx1"/>
                </a:solidFill>
              </a:rPr>
              <a:t> [(1) Where the total income of an assessee,—</a:t>
            </a:r>
            <a:endParaRPr lang="en-US" sz="2000" dirty="0" smtClean="0">
              <a:solidFill>
                <a:schemeClr val="tx1"/>
              </a:solidFill>
            </a:endParaRPr>
          </a:p>
          <a:p>
            <a:pPr algn="just">
              <a:buNone/>
            </a:pPr>
            <a:r>
              <a:rPr lang="en-IN" sz="2000" dirty="0" smtClean="0">
                <a:solidFill>
                  <a:schemeClr val="tx1"/>
                </a:solidFill>
              </a:rPr>
              <a:t>(</a:t>
            </a:r>
            <a:r>
              <a:rPr lang="en-IN" sz="2000" i="1" dirty="0" smtClean="0">
                <a:solidFill>
                  <a:schemeClr val="tx1"/>
                </a:solidFill>
              </a:rPr>
              <a:t>a</a:t>
            </a:r>
            <a:r>
              <a:rPr lang="en-IN" sz="2000" dirty="0" smtClean="0">
                <a:solidFill>
                  <a:schemeClr val="tx1"/>
                </a:solidFill>
              </a:rPr>
              <a:t>) includes any income referred to in </a:t>
            </a:r>
            <a:r>
              <a:rPr lang="en-IN" sz="2000" u="sng" dirty="0" smtClean="0">
                <a:solidFill>
                  <a:schemeClr val="tx1"/>
                </a:solidFill>
                <a:hlinkClick r:id="rId2" action="ppaction://hlinkfile"/>
              </a:rPr>
              <a:t>section 68</a:t>
            </a:r>
            <a:r>
              <a:rPr lang="en-IN" sz="2000" dirty="0" smtClean="0">
                <a:solidFill>
                  <a:schemeClr val="tx1"/>
                </a:solidFill>
              </a:rPr>
              <a:t> , section 69, </a:t>
            </a:r>
            <a:r>
              <a:rPr lang="en-IN" sz="2000" u="sng" dirty="0" smtClean="0">
                <a:solidFill>
                  <a:schemeClr val="tx1"/>
                </a:solidFill>
                <a:hlinkClick r:id="rId3" action="ppaction://hlinkfile"/>
              </a:rPr>
              <a:t>section 69A</a:t>
            </a:r>
            <a:r>
              <a:rPr lang="en-IN" sz="2000" dirty="0" smtClean="0">
                <a:solidFill>
                  <a:schemeClr val="tx1"/>
                </a:solidFill>
              </a:rPr>
              <a:t> , </a:t>
            </a:r>
            <a:r>
              <a:rPr lang="en-IN" sz="2000" u="sng" dirty="0" smtClean="0">
                <a:solidFill>
                  <a:schemeClr val="tx1"/>
                </a:solidFill>
                <a:hlinkClick r:id="rId4" action="ppaction://hlinkfile"/>
              </a:rPr>
              <a:t>section 69B</a:t>
            </a:r>
            <a:r>
              <a:rPr lang="en-IN" sz="2000" dirty="0" smtClean="0">
                <a:solidFill>
                  <a:schemeClr val="tx1"/>
                </a:solidFill>
              </a:rPr>
              <a:t> , </a:t>
            </a:r>
            <a:r>
              <a:rPr lang="en-IN" sz="2000" u="sng" dirty="0" smtClean="0">
                <a:solidFill>
                  <a:schemeClr val="tx1"/>
                </a:solidFill>
                <a:hlinkClick r:id="rId5" action="ppaction://hlinkfile"/>
              </a:rPr>
              <a:t>section 69C</a:t>
            </a:r>
            <a:r>
              <a:rPr lang="en-IN" sz="2000" dirty="0" smtClean="0">
                <a:solidFill>
                  <a:schemeClr val="tx1"/>
                </a:solidFill>
              </a:rPr>
              <a:t> or </a:t>
            </a:r>
            <a:r>
              <a:rPr lang="en-IN" sz="2000" u="sng" dirty="0" smtClean="0">
                <a:solidFill>
                  <a:schemeClr val="tx1"/>
                </a:solidFill>
                <a:hlinkClick r:id="rId6" action="ppaction://hlinkfile"/>
              </a:rPr>
              <a:t>section 69D</a:t>
            </a:r>
            <a:r>
              <a:rPr lang="en-IN" sz="2000" dirty="0" smtClean="0">
                <a:solidFill>
                  <a:schemeClr val="tx1"/>
                </a:solidFill>
              </a:rPr>
              <a:t> and reflected in the return of income furnished under </a:t>
            </a:r>
            <a:r>
              <a:rPr lang="en-IN" sz="2000" u="sng" dirty="0" smtClean="0">
                <a:solidFill>
                  <a:schemeClr val="tx1"/>
                </a:solidFill>
                <a:hlinkClick r:id="rId7" action="ppaction://hlinkfile"/>
              </a:rPr>
              <a:t>section 139</a:t>
            </a:r>
            <a:r>
              <a:rPr lang="en-IN" sz="2000" dirty="0" smtClean="0">
                <a:solidFill>
                  <a:schemeClr val="tx1"/>
                </a:solidFill>
              </a:rPr>
              <a:t> ; or</a:t>
            </a:r>
            <a:endParaRPr lang="en-US" sz="2000" dirty="0" smtClean="0">
              <a:solidFill>
                <a:schemeClr val="tx1"/>
              </a:solidFill>
            </a:endParaRPr>
          </a:p>
          <a:p>
            <a:pPr algn="just">
              <a:buNone/>
            </a:pPr>
            <a:r>
              <a:rPr lang="en-IN" sz="2000" dirty="0" smtClean="0">
                <a:solidFill>
                  <a:schemeClr val="tx1"/>
                </a:solidFill>
              </a:rPr>
              <a:t>(</a:t>
            </a:r>
            <a:r>
              <a:rPr lang="en-IN" sz="2000" i="1" dirty="0" smtClean="0">
                <a:solidFill>
                  <a:schemeClr val="tx1"/>
                </a:solidFill>
              </a:rPr>
              <a:t>b</a:t>
            </a:r>
            <a:r>
              <a:rPr lang="en-IN" sz="2000" dirty="0" smtClean="0">
                <a:solidFill>
                  <a:schemeClr val="tx1"/>
                </a:solidFill>
              </a:rPr>
              <a:t>) determined by the Assessing Officer includes any income referred to in </a:t>
            </a:r>
            <a:r>
              <a:rPr lang="en-IN" sz="2000" u="sng" dirty="0" smtClean="0">
                <a:solidFill>
                  <a:schemeClr val="tx1"/>
                </a:solidFill>
                <a:hlinkClick r:id="rId2" action="ppaction://hlinkfile"/>
              </a:rPr>
              <a:t>section 68</a:t>
            </a:r>
            <a:r>
              <a:rPr lang="en-IN" sz="2000" dirty="0" smtClean="0">
                <a:solidFill>
                  <a:schemeClr val="tx1"/>
                </a:solidFill>
              </a:rPr>
              <a:t> , section 69, </a:t>
            </a:r>
            <a:r>
              <a:rPr lang="en-IN" sz="2000" u="sng" dirty="0" smtClean="0">
                <a:solidFill>
                  <a:schemeClr val="tx1"/>
                </a:solidFill>
                <a:hlinkClick r:id="rId3" action="ppaction://hlinkfile"/>
              </a:rPr>
              <a:t>section 69A</a:t>
            </a:r>
            <a:r>
              <a:rPr lang="en-IN" sz="2000" dirty="0" smtClean="0">
                <a:solidFill>
                  <a:schemeClr val="tx1"/>
                </a:solidFill>
              </a:rPr>
              <a:t> , </a:t>
            </a:r>
            <a:r>
              <a:rPr lang="en-IN" sz="2000" u="sng" dirty="0" smtClean="0">
                <a:solidFill>
                  <a:schemeClr val="tx1"/>
                </a:solidFill>
                <a:hlinkClick r:id="rId4" action="ppaction://hlinkfile"/>
              </a:rPr>
              <a:t>section 69B</a:t>
            </a:r>
            <a:r>
              <a:rPr lang="en-IN" sz="2000" dirty="0" smtClean="0">
                <a:solidFill>
                  <a:schemeClr val="tx1"/>
                </a:solidFill>
              </a:rPr>
              <a:t> , </a:t>
            </a:r>
            <a:r>
              <a:rPr lang="en-IN" sz="2000" u="sng" dirty="0" smtClean="0">
                <a:solidFill>
                  <a:schemeClr val="tx1"/>
                </a:solidFill>
                <a:hlinkClick r:id="rId5" action="ppaction://hlinkfile"/>
              </a:rPr>
              <a:t>section 69C</a:t>
            </a:r>
            <a:r>
              <a:rPr lang="en-IN" sz="2000" dirty="0" smtClean="0">
                <a:solidFill>
                  <a:schemeClr val="tx1"/>
                </a:solidFill>
              </a:rPr>
              <a:t> or </a:t>
            </a:r>
            <a:r>
              <a:rPr lang="en-IN" sz="2000" u="sng" dirty="0" smtClean="0">
                <a:solidFill>
                  <a:schemeClr val="tx1"/>
                </a:solidFill>
                <a:hlinkClick r:id="rId6" action="ppaction://hlinkfile"/>
              </a:rPr>
              <a:t>section 69D</a:t>
            </a:r>
            <a:r>
              <a:rPr lang="en-IN" sz="2000" dirty="0" smtClean="0">
                <a:solidFill>
                  <a:schemeClr val="tx1"/>
                </a:solidFill>
              </a:rPr>
              <a:t> , if such income is not covered under clause (</a:t>
            </a:r>
            <a:r>
              <a:rPr lang="en-IN" sz="2000" i="1" dirty="0" smtClean="0">
                <a:solidFill>
                  <a:schemeClr val="tx1"/>
                </a:solidFill>
              </a:rPr>
              <a:t>a</a:t>
            </a:r>
            <a:r>
              <a:rPr lang="en-IN" sz="2000" dirty="0" smtClean="0">
                <a:solidFill>
                  <a:schemeClr val="tx1"/>
                </a:solidFill>
              </a:rPr>
              <a:t>),</a:t>
            </a:r>
            <a:endParaRPr lang="en-US" sz="2000" dirty="0" smtClean="0">
              <a:solidFill>
                <a:schemeClr val="tx1"/>
              </a:solidFill>
            </a:endParaRPr>
          </a:p>
          <a:p>
            <a:pPr algn="just">
              <a:buNone/>
            </a:pPr>
            <a:r>
              <a:rPr lang="en-IN" sz="2000" dirty="0" smtClean="0">
                <a:solidFill>
                  <a:schemeClr val="tx1"/>
                </a:solidFill>
              </a:rPr>
              <a:t>the income-tax payable shall be the aggregate of—</a:t>
            </a:r>
            <a:endParaRPr lang="en-US" sz="2000" dirty="0" smtClean="0">
              <a:solidFill>
                <a:schemeClr val="tx1"/>
              </a:solidFill>
            </a:endParaRPr>
          </a:p>
          <a:p>
            <a:pPr algn="just">
              <a:buNone/>
            </a:pPr>
            <a:r>
              <a:rPr lang="en-IN" sz="2000" dirty="0" smtClean="0">
                <a:solidFill>
                  <a:schemeClr val="tx1"/>
                </a:solidFill>
              </a:rPr>
              <a:t>(</a:t>
            </a:r>
            <a:r>
              <a:rPr lang="en-IN" sz="2000" i="1" dirty="0" err="1" smtClean="0">
                <a:solidFill>
                  <a:schemeClr val="tx1"/>
                </a:solidFill>
              </a:rPr>
              <a:t>i</a:t>
            </a:r>
            <a:r>
              <a:rPr lang="en-IN" sz="2000" dirty="0" smtClean="0">
                <a:solidFill>
                  <a:schemeClr val="tx1"/>
                </a:solidFill>
              </a:rPr>
              <a:t>) the amount of income-tax calculated on the income referred to in clause (</a:t>
            </a:r>
            <a:r>
              <a:rPr lang="en-IN" sz="2000" i="1" dirty="0" smtClean="0">
                <a:solidFill>
                  <a:schemeClr val="tx1"/>
                </a:solidFill>
              </a:rPr>
              <a:t>a</a:t>
            </a:r>
            <a:r>
              <a:rPr lang="en-IN" sz="2000" dirty="0" smtClean="0">
                <a:solidFill>
                  <a:schemeClr val="tx1"/>
                </a:solidFill>
              </a:rPr>
              <a:t>) and clause (</a:t>
            </a:r>
            <a:r>
              <a:rPr lang="en-IN" sz="2000" i="1" dirty="0" smtClean="0">
                <a:solidFill>
                  <a:schemeClr val="tx1"/>
                </a:solidFill>
              </a:rPr>
              <a:t>b</a:t>
            </a:r>
            <a:r>
              <a:rPr lang="en-IN" sz="2000" dirty="0" smtClean="0">
                <a:solidFill>
                  <a:schemeClr val="tx1"/>
                </a:solidFill>
              </a:rPr>
              <a:t>), at the rate of 60%; and</a:t>
            </a:r>
            <a:endParaRPr lang="en-US" sz="2000" dirty="0" smtClean="0">
              <a:solidFill>
                <a:schemeClr val="tx1"/>
              </a:solidFill>
            </a:endParaRPr>
          </a:p>
          <a:p>
            <a:pPr algn="just">
              <a:buNone/>
            </a:pPr>
            <a:r>
              <a:rPr lang="en-IN" sz="2000" dirty="0" smtClean="0">
                <a:solidFill>
                  <a:schemeClr val="tx1"/>
                </a:solidFill>
              </a:rPr>
              <a:t>(</a:t>
            </a:r>
            <a:r>
              <a:rPr lang="en-IN" sz="2000" i="1" dirty="0" smtClean="0">
                <a:solidFill>
                  <a:schemeClr val="tx1"/>
                </a:solidFill>
              </a:rPr>
              <a:t>ii</a:t>
            </a:r>
            <a:r>
              <a:rPr lang="en-IN" sz="2000" dirty="0" smtClean="0">
                <a:solidFill>
                  <a:schemeClr val="tx1"/>
                </a:solidFill>
              </a:rPr>
              <a:t>) the amount of income-tax with which the assessee would have been chargeable had his total income been reduced by the amount of income referred to in clause (</a:t>
            </a:r>
            <a:r>
              <a:rPr lang="en-IN" sz="2000" i="1" dirty="0" err="1" smtClean="0">
                <a:solidFill>
                  <a:schemeClr val="tx1"/>
                </a:solidFill>
              </a:rPr>
              <a:t>i</a:t>
            </a:r>
            <a:r>
              <a:rPr lang="en-IN" sz="2000" dirty="0" smtClean="0">
                <a:solidFill>
                  <a:schemeClr val="tx1"/>
                </a:solidFill>
              </a:rPr>
              <a:t>).</a:t>
            </a:r>
            <a:endParaRPr lang="en-US" sz="2000" dirty="0" smtClean="0">
              <a:solidFill>
                <a:schemeClr val="tx1"/>
              </a:solidFill>
            </a:endParaRPr>
          </a:p>
          <a:p>
            <a:pPr algn="just">
              <a:buNone/>
            </a:pPr>
            <a:r>
              <a:rPr lang="en-IN" sz="2000" dirty="0" smtClean="0">
                <a:solidFill>
                  <a:schemeClr val="tx1"/>
                </a:solidFill>
              </a:rPr>
              <a:t>(2) Notwithstanding anything contained in this Act, </a:t>
            </a:r>
            <a:r>
              <a:rPr lang="en-IN" sz="2000" b="1" dirty="0" smtClean="0">
                <a:solidFill>
                  <a:schemeClr val="tx1"/>
                </a:solidFill>
              </a:rPr>
              <a:t>no deduction </a:t>
            </a:r>
            <a:r>
              <a:rPr lang="en-IN" sz="2000" dirty="0" smtClean="0">
                <a:solidFill>
                  <a:schemeClr val="tx1"/>
                </a:solidFill>
              </a:rPr>
              <a:t>in respect of </a:t>
            </a:r>
            <a:r>
              <a:rPr lang="en-IN" sz="2000" b="1" dirty="0" smtClean="0">
                <a:solidFill>
                  <a:schemeClr val="tx1"/>
                </a:solidFill>
              </a:rPr>
              <a:t>any expenditure or allowance </a:t>
            </a:r>
            <a:r>
              <a:rPr lang="en-IN" sz="2000" dirty="0" smtClean="0">
                <a:solidFill>
                  <a:schemeClr val="tx1"/>
                </a:solidFill>
              </a:rPr>
              <a:t>or set off of any loss] shall be allowed to the assessee under any provision of this Act in computing his income referred to in clause (</a:t>
            </a:r>
            <a:r>
              <a:rPr lang="en-IN" sz="2000" i="1" dirty="0" smtClean="0">
                <a:solidFill>
                  <a:schemeClr val="tx1"/>
                </a:solidFill>
              </a:rPr>
              <a:t>a</a:t>
            </a:r>
            <a:r>
              <a:rPr lang="en-IN" sz="2000" dirty="0" smtClean="0">
                <a:solidFill>
                  <a:schemeClr val="tx1"/>
                </a:solidFill>
              </a:rPr>
              <a:t>) [and clause (</a:t>
            </a:r>
            <a:r>
              <a:rPr lang="en-IN" sz="2000" i="1" dirty="0" smtClean="0">
                <a:solidFill>
                  <a:schemeClr val="tx1"/>
                </a:solidFill>
              </a:rPr>
              <a:t>b</a:t>
            </a:r>
            <a:r>
              <a:rPr lang="en-IN" sz="2000" dirty="0" smtClean="0">
                <a:solidFill>
                  <a:schemeClr val="tx1"/>
                </a:solidFill>
              </a:rPr>
              <a:t>)] of sub-section (1).</a:t>
            </a:r>
            <a:endParaRPr lang="en-US" sz="2000" dirty="0" smtClean="0">
              <a:solidFill>
                <a:schemeClr val="tx1"/>
              </a:solidFill>
            </a:endParaRPr>
          </a:p>
          <a:p>
            <a:pPr algn="just">
              <a:buNone/>
            </a:pPr>
            <a:endParaRPr lang="en-US" sz="1600" dirty="0">
              <a:solidFill>
                <a:schemeClr val="tx1"/>
              </a:solidFill>
              <a:latin typeface="Calibri" pitchFamily="34" charset="0"/>
            </a:endParaRPr>
          </a:p>
        </p:txBody>
      </p:sp>
    </p:spTree>
    <p:extLst>
      <p:ext uri="{BB962C8B-B14F-4D97-AF65-F5344CB8AC3E}">
        <p14:creationId xmlns:p14="http://schemas.microsoft.com/office/powerpoint/2010/main" val="386409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deductions under chapter VIA</a:t>
            </a:r>
            <a:endParaRPr lang="en-IN" dirty="0"/>
          </a:p>
        </p:txBody>
      </p:sp>
      <p:sp>
        <p:nvSpPr>
          <p:cNvPr id="6" name="Rectangle 5"/>
          <p:cNvSpPr/>
          <p:nvPr/>
        </p:nvSpPr>
        <p:spPr>
          <a:xfrm>
            <a:off x="337351" y="1582341"/>
            <a:ext cx="11443317"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80C </a:t>
            </a:r>
            <a:r>
              <a:rPr lang="en-US" dirty="0" smtClean="0"/>
              <a:t>80CCC </a:t>
            </a:r>
            <a:r>
              <a:rPr lang="en-US" dirty="0"/>
              <a:t>80CCD(1) 80CCD(1B) 80CCD(2) </a:t>
            </a:r>
            <a:r>
              <a:rPr lang="en-US" dirty="0" smtClean="0"/>
              <a:t>– LIC, school fee, pension fund etc.</a:t>
            </a:r>
          </a:p>
          <a:p>
            <a:r>
              <a:rPr lang="en-US" dirty="0" smtClean="0"/>
              <a:t>80D -</a:t>
            </a:r>
            <a:r>
              <a:rPr lang="en-US" b="1" i="1" dirty="0"/>
              <a:t>Deduction in respect of health insurance premia</a:t>
            </a:r>
            <a:r>
              <a:rPr lang="en-US" b="1" i="1" dirty="0" smtClean="0"/>
              <a:t>.</a:t>
            </a:r>
          </a:p>
          <a:p>
            <a:r>
              <a:rPr lang="en-US" b="1" i="1" dirty="0" smtClean="0"/>
              <a:t>80DD-</a:t>
            </a:r>
            <a:r>
              <a:rPr lang="en-US" b="1" dirty="0"/>
              <a:t>Deduction in respect of maintenance including medical treatment of a </a:t>
            </a:r>
            <a:r>
              <a:rPr lang="en-US" b="1" dirty="0" smtClean="0"/>
              <a:t>dependent </a:t>
            </a:r>
            <a:r>
              <a:rPr lang="en-US" b="1" dirty="0"/>
              <a:t>who is a person with disability</a:t>
            </a:r>
            <a:endParaRPr lang="en-US" dirty="0" smtClean="0"/>
          </a:p>
          <a:p>
            <a:r>
              <a:rPr lang="en-US" dirty="0" smtClean="0"/>
              <a:t>80DDB -</a:t>
            </a:r>
            <a:r>
              <a:rPr lang="en-US" b="1" dirty="0"/>
              <a:t>Deduction in respect of medical treatment, etc.</a:t>
            </a:r>
            <a:endParaRPr lang="en-US" dirty="0" smtClean="0"/>
          </a:p>
          <a:p>
            <a:r>
              <a:rPr lang="en-US" dirty="0" smtClean="0"/>
              <a:t>80E -</a:t>
            </a:r>
            <a:r>
              <a:rPr lang="en-US" i="1" dirty="0"/>
              <a:t>Deduction for Interest on loan taken </a:t>
            </a:r>
            <a:r>
              <a:rPr lang="en-US" i="1" dirty="0" smtClean="0"/>
              <a:t>for higher education.</a:t>
            </a:r>
            <a:endParaRPr lang="en-US" dirty="0" smtClean="0"/>
          </a:p>
          <a:p>
            <a:r>
              <a:rPr lang="en-US" dirty="0" smtClean="0"/>
              <a:t>80EE -</a:t>
            </a:r>
            <a:r>
              <a:rPr lang="en-US" b="1" i="1" dirty="0"/>
              <a:t>Deduction in respect of interest on loan taken for residential house property.</a:t>
            </a:r>
            <a:endParaRPr lang="en-US" dirty="0" smtClean="0"/>
          </a:p>
          <a:p>
            <a:r>
              <a:rPr lang="en-US" dirty="0" smtClean="0"/>
              <a:t>80EEA -</a:t>
            </a:r>
            <a:r>
              <a:rPr lang="en-US" b="1" i="1" dirty="0"/>
              <a:t>Deduction in respect of interest on loan taken for certain house property </a:t>
            </a:r>
            <a:r>
              <a:rPr lang="en-US" b="1" i="1" dirty="0" smtClean="0"/>
              <a:t>( loan sanction during FY 2020-21&amp; 2019-20)</a:t>
            </a:r>
            <a:endParaRPr lang="en-US" dirty="0" smtClean="0"/>
          </a:p>
          <a:p>
            <a:r>
              <a:rPr lang="en-US" dirty="0" smtClean="0"/>
              <a:t>80EEB -</a:t>
            </a:r>
            <a:r>
              <a:rPr lang="en-US" b="1" i="1" dirty="0"/>
              <a:t>Deduction for </a:t>
            </a:r>
            <a:r>
              <a:rPr lang="en-US" i="1" dirty="0"/>
              <a:t>interest payable on loan </a:t>
            </a:r>
            <a:r>
              <a:rPr lang="en-US" i="1" dirty="0" smtClean="0"/>
              <a:t>taken for </a:t>
            </a:r>
            <a:r>
              <a:rPr lang="en-IN" i="1" dirty="0"/>
              <a:t>electric vehicle.</a:t>
            </a:r>
            <a:endParaRPr lang="en-US" dirty="0" smtClean="0"/>
          </a:p>
          <a:p>
            <a:r>
              <a:rPr lang="en-US" dirty="0" smtClean="0"/>
              <a:t>80G - donation</a:t>
            </a:r>
          </a:p>
          <a:p>
            <a:r>
              <a:rPr lang="en-US" dirty="0" smtClean="0"/>
              <a:t>80GG – rent </a:t>
            </a:r>
          </a:p>
          <a:p>
            <a:r>
              <a:rPr lang="en-US" dirty="0" smtClean="0"/>
              <a:t>80GGA -</a:t>
            </a:r>
            <a:r>
              <a:rPr lang="en-US" i="1" dirty="0"/>
              <a:t>donations made for scientific research or rural development </a:t>
            </a:r>
            <a:endParaRPr lang="en-US" dirty="0" smtClean="0"/>
          </a:p>
          <a:p>
            <a:r>
              <a:rPr lang="en-US" dirty="0" smtClean="0"/>
              <a:t>80GGC -</a:t>
            </a:r>
            <a:r>
              <a:rPr lang="en-US" b="1" i="1" dirty="0"/>
              <a:t>contributions given by any person to political parties.</a:t>
            </a:r>
            <a:endParaRPr lang="en-US" dirty="0" smtClean="0"/>
          </a:p>
          <a:p>
            <a:r>
              <a:rPr lang="en-US" dirty="0" smtClean="0"/>
              <a:t>80TTA -</a:t>
            </a:r>
            <a:r>
              <a:rPr lang="en-US" b="1" i="1" dirty="0"/>
              <a:t>interest on deposits in savings account with bank/post office/</a:t>
            </a:r>
            <a:r>
              <a:rPr lang="en-US" i="1" dirty="0"/>
              <a:t> co-operative </a:t>
            </a:r>
            <a:r>
              <a:rPr lang="en-US" i="1" dirty="0" smtClean="0"/>
              <a:t>society- other than senior citizen</a:t>
            </a:r>
            <a:endParaRPr lang="en-US" dirty="0" smtClean="0"/>
          </a:p>
          <a:p>
            <a:r>
              <a:rPr lang="en-US" dirty="0" smtClean="0"/>
              <a:t>80TTB -</a:t>
            </a:r>
            <a:r>
              <a:rPr lang="en-US" b="1" i="1" dirty="0"/>
              <a:t>interest on deposits of senior citizens from bank/post office/</a:t>
            </a:r>
            <a:r>
              <a:rPr lang="en-US" i="1" dirty="0"/>
              <a:t> co-operative society</a:t>
            </a:r>
            <a:endParaRPr lang="en-US" dirty="0" smtClean="0"/>
          </a:p>
          <a:p>
            <a:r>
              <a:rPr lang="en-US" dirty="0" smtClean="0"/>
              <a:t>80U-</a:t>
            </a:r>
            <a:r>
              <a:rPr lang="en-US" b="1" i="1" dirty="0"/>
              <a:t>Deduction in case of a individual assessee  with disability/ severe </a:t>
            </a:r>
            <a:r>
              <a:rPr lang="en-US" b="1" i="1" dirty="0" smtClean="0"/>
              <a:t>disability</a:t>
            </a:r>
            <a:r>
              <a:rPr lang="en-US" b="1" i="1" dirty="0" smtClean="0"/>
              <a:t>.</a:t>
            </a:r>
          </a:p>
          <a:p>
            <a:endParaRPr lang="en-US" b="1" i="1" dirty="0" smtClean="0"/>
          </a:p>
          <a:p>
            <a:r>
              <a:rPr lang="en-US" b="1" i="1" dirty="0" smtClean="0"/>
              <a:t>Note: for detail refer to www.ppsingh.org</a:t>
            </a:r>
            <a:endParaRPr lang="en-US" dirty="0" smtClean="0"/>
          </a:p>
          <a:p>
            <a:r>
              <a:rPr lang="en-US" dirty="0" smtClean="0"/>
              <a:t> </a:t>
            </a:r>
            <a:endParaRPr lang="en-IN" dirty="0"/>
          </a:p>
        </p:txBody>
      </p:sp>
    </p:spTree>
    <p:extLst>
      <p:ext uri="{BB962C8B-B14F-4D97-AF65-F5344CB8AC3E}">
        <p14:creationId xmlns:p14="http://schemas.microsoft.com/office/powerpoint/2010/main" val="423170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rmAutofit/>
          </a:bodyPr>
          <a:lstStyle/>
          <a:p>
            <a:pPr algn="ctr"/>
            <a:r>
              <a:rPr lang="en-US" sz="2800" dirty="0" smtClean="0"/>
              <a:t>Course contents</a:t>
            </a:r>
            <a:endParaRPr lang="en-US" sz="2800" dirty="0"/>
          </a:p>
        </p:txBody>
      </p:sp>
      <p:sp>
        <p:nvSpPr>
          <p:cNvPr id="4" name="Content Placeholder 3"/>
          <p:cNvSpPr>
            <a:spLocks noGrp="1"/>
          </p:cNvSpPr>
          <p:nvPr>
            <p:ph idx="1"/>
          </p:nvPr>
        </p:nvSpPr>
        <p:spPr/>
        <p:style>
          <a:lnRef idx="2">
            <a:schemeClr val="accent5">
              <a:shade val="50000"/>
            </a:schemeClr>
          </a:lnRef>
          <a:fillRef idx="1">
            <a:schemeClr val="accent5"/>
          </a:fillRef>
          <a:effectRef idx="0">
            <a:schemeClr val="accent5"/>
          </a:effectRef>
          <a:fontRef idx="minor">
            <a:schemeClr val="lt1"/>
          </a:fontRef>
        </p:style>
        <p:txBody>
          <a:bodyPr/>
          <a:lstStyle/>
          <a:p>
            <a:endParaRPr lang="en-US" sz="1800" dirty="0"/>
          </a:p>
          <a:p>
            <a:pPr marL="0" indent="0">
              <a:buNone/>
            </a:pPr>
            <a:endParaRPr lang="en-US" dirty="0"/>
          </a:p>
          <a:p>
            <a:r>
              <a:rPr lang="en-US" dirty="0" smtClean="0"/>
              <a:t>Filling </a:t>
            </a:r>
            <a:r>
              <a:rPr lang="en-US" dirty="0"/>
              <a:t>of Income Tax </a:t>
            </a:r>
            <a:r>
              <a:rPr lang="en-US" dirty="0" smtClean="0"/>
              <a:t>Return-1</a:t>
            </a:r>
            <a:r>
              <a:rPr lang="en-US" dirty="0" smtClean="0"/>
              <a:t>.</a:t>
            </a:r>
          </a:p>
          <a:p>
            <a:r>
              <a:rPr lang="en-US" dirty="0"/>
              <a:t>Income tax Calculation and TDS</a:t>
            </a:r>
          </a:p>
          <a:p>
            <a:endParaRPr lang="en-US" dirty="0"/>
          </a:p>
          <a:p>
            <a:pPr marL="0" indent="0">
              <a:buNone/>
            </a:pPr>
            <a:endParaRPr lang="en-US" dirty="0"/>
          </a:p>
          <a:p>
            <a:pPr marL="0" indent="0">
              <a:lnSpc>
                <a:spcPct val="150000"/>
              </a:lnSpc>
              <a:buNone/>
            </a:pPr>
            <a:endParaRPr lang="en-IN" dirty="0"/>
          </a:p>
        </p:txBody>
      </p:sp>
      <p:sp>
        <p:nvSpPr>
          <p:cNvPr id="6" name="Text Placeholder 5"/>
          <p:cNvSpPr>
            <a:spLocks noGrp="1"/>
          </p:cNvSpPr>
          <p:nvPr>
            <p:ph type="body" sz="half" idx="2"/>
          </p:nvPr>
        </p:nvSpPr>
        <p:spPr/>
        <p:style>
          <a:lnRef idx="1">
            <a:schemeClr val="dk1"/>
          </a:lnRef>
          <a:fillRef idx="2">
            <a:schemeClr val="dk1"/>
          </a:fillRef>
          <a:effectRef idx="1">
            <a:schemeClr val="dk1"/>
          </a:effectRef>
          <a:fontRef idx="minor">
            <a:schemeClr val="dk1"/>
          </a:fontRef>
        </p:style>
        <p:txBody>
          <a:bodyPr anchor="ctr">
            <a:normAutofit/>
          </a:bodyPr>
          <a:lstStyle/>
          <a:p>
            <a:pPr algn="ctr"/>
            <a:r>
              <a:rPr lang="en-IN" sz="2400" dirty="0" smtClean="0"/>
              <a:t>Topics to be discussed:</a:t>
            </a:r>
            <a:endParaRPr lang="en-IN" sz="2400" dirty="0"/>
          </a:p>
        </p:txBody>
      </p:sp>
      <p:sp>
        <p:nvSpPr>
          <p:cNvPr id="18435"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F2CA3018-812B-4931-BDD6-80A8FEE66041}" type="slidenum">
              <a:rPr lang="en-IN" altLang="en-US">
                <a:solidFill>
                  <a:prstClr val="white"/>
                </a:solidFill>
              </a:rPr>
              <a:pPr>
                <a:spcBef>
                  <a:spcPct val="0"/>
                </a:spcBef>
                <a:buClrTx/>
                <a:buSzTx/>
                <a:buFontTx/>
                <a:buNone/>
              </a:pPr>
              <a:t>3</a:t>
            </a:fld>
            <a:endParaRPr lang="en-IN" altLang="en-US">
              <a:solidFill>
                <a:prstClr val="white"/>
              </a:solidFill>
            </a:endParaRPr>
          </a:p>
        </p:txBody>
      </p:sp>
    </p:spTree>
    <p:extLst>
      <p:ext uri="{BB962C8B-B14F-4D97-AF65-F5344CB8AC3E}">
        <p14:creationId xmlns:p14="http://schemas.microsoft.com/office/powerpoint/2010/main" val="21158394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2168525"/>
            <a:ext cx="10515600" cy="1631950"/>
          </a:xfrm>
        </p:spPr>
        <p:style>
          <a:lnRef idx="2">
            <a:schemeClr val="dk1"/>
          </a:lnRef>
          <a:fillRef idx="1">
            <a:schemeClr val="lt1"/>
          </a:fillRef>
          <a:effectRef idx="0">
            <a:schemeClr val="dk1"/>
          </a:effectRef>
          <a:fontRef idx="minor">
            <a:schemeClr val="dk1"/>
          </a:fontRef>
        </p:style>
        <p:txBody>
          <a:bodyPr/>
          <a:lstStyle/>
          <a:p>
            <a:pPr marL="0" indent="0" algn="just">
              <a:buNone/>
            </a:pPr>
            <a:r>
              <a:rPr lang="en-US" dirty="0"/>
              <a:t>Please note that the deduction in respect of the investment/ deposit/ payments for the period 01-04-2020 to 31-07-2020 cannot be claimed again, if already claimed in the AY 20-21) </a:t>
            </a:r>
            <a:endParaRPr lang="en-IN" dirty="0"/>
          </a:p>
        </p:txBody>
      </p:sp>
    </p:spTree>
    <p:extLst>
      <p:ext uri="{BB962C8B-B14F-4D97-AF65-F5344CB8AC3E}">
        <p14:creationId xmlns:p14="http://schemas.microsoft.com/office/powerpoint/2010/main" val="2908370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9417" y="2967335"/>
            <a:ext cx="6413166"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en-US" sz="5400" dirty="0"/>
              <a:t>TDS on Salary Income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2480" y="136525"/>
            <a:ext cx="10515600" cy="926465"/>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dirty="0" smtClean="0"/>
              <a:t>Contents for discussion</a:t>
            </a:r>
            <a:endParaRPr lang="en-US" dirty="0"/>
          </a:p>
        </p:txBody>
      </p:sp>
      <p:sp>
        <p:nvSpPr>
          <p:cNvPr id="4" name="Content Placeholder 3"/>
          <p:cNvSpPr>
            <a:spLocks noGrp="1"/>
          </p:cNvSpPr>
          <p:nvPr>
            <p:ph idx="1"/>
          </p:nvPr>
        </p:nvSpPr>
        <p:spPr>
          <a:xfrm>
            <a:off x="849630" y="2049780"/>
            <a:ext cx="10515600" cy="4698683"/>
          </a:xfrm>
        </p:spPr>
        <p:txBody>
          <a:bodyPr/>
          <a:lstStyle/>
          <a:p>
            <a:r>
              <a:rPr lang="en-US" sz="2500" dirty="0" smtClean="0"/>
              <a:t>Section 192,15,16 and 17.</a:t>
            </a:r>
          </a:p>
          <a:p>
            <a:r>
              <a:rPr lang="en-US" sz="2500" dirty="0" smtClean="0"/>
              <a:t>Rule 9(1), 10, 11(2) of - part A, 6 - part B (Forth Schedule), 2A, 2B, 2BB, 2BBA, 3, 3A, 6AAA, 11A, 11B, 11DD, 26, 26A, 28AA, 30, 31, 115, 125, 126B.</a:t>
            </a:r>
          </a:p>
          <a:p>
            <a:r>
              <a:rPr lang="en-US" sz="2500" dirty="0" smtClean="0"/>
              <a:t>Circular no. 20/2020 dated 03-12-2020</a:t>
            </a:r>
          </a:p>
          <a:p>
            <a:r>
              <a:rPr lang="en-IN" sz="2500" dirty="0" smtClean="0"/>
              <a:t>CIRCULAR NO. 04/2020 [F.NO. 275/192/2019-IT(B)], DATED 16-1-2020</a:t>
            </a:r>
          </a:p>
          <a:p>
            <a:r>
              <a:rPr lang="en-IN" sz="2500" u="sng" dirty="0" smtClean="0">
                <a:hlinkClick r:id="rId2" action="ppaction://hlinkfile"/>
              </a:rPr>
              <a:t>Circular No. 1/2019 dated 1-1-2019</a:t>
            </a:r>
            <a:endParaRPr lang="en-IN" sz="2500" u="sng" dirty="0" smtClean="0"/>
          </a:p>
          <a:p>
            <a:endParaRPr lang="en-US" sz="2000"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3506" y="2967335"/>
            <a:ext cx="918501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5400" b="1" dirty="0" smtClean="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rPr>
              <a:t>Rate of tax, surcharge and cess.</a:t>
            </a:r>
            <a:endParaRPr lang="en-US" sz="5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endParaRPr>
          </a:p>
        </p:txBody>
      </p:sp>
    </p:spTree>
    <p:extLst>
      <p:ext uri="{BB962C8B-B14F-4D97-AF65-F5344CB8AC3E}">
        <p14:creationId xmlns:p14="http://schemas.microsoft.com/office/powerpoint/2010/main" val="1583151965"/>
      </p:ext>
    </p:extLst>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b="1" dirty="0" smtClean="0"/>
              <a:t/>
            </a:r>
            <a:br>
              <a:rPr lang="en-IN" b="1" dirty="0" smtClean="0"/>
            </a:br>
            <a:r>
              <a:rPr lang="en-IN" b="1" dirty="0" smtClean="0"/>
              <a:t>Rates of tax</a:t>
            </a:r>
            <a:r>
              <a:rPr lang="en-IN" dirty="0" smtClean="0"/>
              <a:t>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838200" y="1825625"/>
          <a:ext cx="10515600" cy="4206240"/>
        </p:xfrm>
        <a:graphic>
          <a:graphicData uri="http://schemas.openxmlformats.org/drawingml/2006/table">
            <a:tbl>
              <a:tblPr firstRow="1" bandRow="1">
                <a:tableStyleId>{5C22544A-7EE6-4342-B048-85BDC9FD1C3A}</a:tableStyleId>
              </a:tblPr>
              <a:tblGrid>
                <a:gridCol w="762000"/>
                <a:gridCol w="4297680"/>
                <a:gridCol w="5455920"/>
              </a:tblGrid>
              <a:tr h="539866">
                <a:tc>
                  <a:txBody>
                    <a:bodyPr/>
                    <a:lstStyle/>
                    <a:p>
                      <a:pPr marL="0" marR="0" algn="ctr">
                        <a:lnSpc>
                          <a:spcPct val="115000"/>
                        </a:lnSpc>
                        <a:spcBef>
                          <a:spcPts val="0"/>
                        </a:spcBef>
                        <a:spcAft>
                          <a:spcPts val="0"/>
                        </a:spcAft>
                      </a:pPr>
                      <a:r>
                        <a:rPr lang="en-IN" sz="2000" i="1" dirty="0">
                          <a:latin typeface="Times New Roman"/>
                          <a:ea typeface="Times New Roman"/>
                        </a:rPr>
                        <a:t>Sl. No.</a:t>
                      </a:r>
                      <a:r>
                        <a:rPr lang="en-IN" sz="2000" dirty="0">
                          <a:latin typeface="Times New Roman"/>
                          <a:ea typeface="Times New Roman"/>
                        </a:rPr>
                        <a:t> </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i="1" dirty="0">
                          <a:latin typeface="Times New Roman"/>
                          <a:ea typeface="Times New Roman"/>
                        </a:rPr>
                        <a:t>Total Income</a:t>
                      </a:r>
                      <a:r>
                        <a:rPr lang="en-IN" sz="2000" dirty="0">
                          <a:latin typeface="Times New Roman"/>
                          <a:ea typeface="Times New Roman"/>
                        </a:rPr>
                        <a:t> </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i="1">
                          <a:latin typeface="Times New Roman"/>
                          <a:ea typeface="Times New Roman"/>
                        </a:rPr>
                        <a:t>Rate of tax</a:t>
                      </a:r>
                      <a:r>
                        <a:rPr lang="en-IN" sz="2000">
                          <a:latin typeface="Times New Roman"/>
                          <a:ea typeface="Times New Roman"/>
                        </a:rPr>
                        <a:t> </a:t>
                      </a:r>
                      <a:endParaRPr lang="en-US" sz="2000">
                        <a:latin typeface="Times New Roman"/>
                        <a:ea typeface="Times New Roman"/>
                      </a:endParaRPr>
                    </a:p>
                  </a:txBody>
                  <a:tcPr marL="38100" marR="38100" marT="0" marB="0"/>
                </a:tc>
              </a:tr>
              <a:tr h="539866">
                <a:tc>
                  <a:txBody>
                    <a:bodyPr/>
                    <a:lstStyle/>
                    <a:p>
                      <a:pPr marL="0" marR="0" algn="ctr">
                        <a:lnSpc>
                          <a:spcPct val="115000"/>
                        </a:lnSpc>
                        <a:spcBef>
                          <a:spcPts val="0"/>
                        </a:spcBef>
                        <a:spcAft>
                          <a:spcPts val="0"/>
                        </a:spcAft>
                      </a:pPr>
                      <a:r>
                        <a:rPr lang="en-IN" sz="2000">
                          <a:latin typeface="Times New Roman"/>
                          <a:ea typeface="Times New Roman"/>
                        </a:rPr>
                        <a:t>1</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Where the total income does not exceed Rs. 2,50,000/-.</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a:latin typeface="Times New Roman"/>
                          <a:ea typeface="Times New Roman"/>
                        </a:rPr>
                        <a:t>Nil</a:t>
                      </a:r>
                      <a:endParaRPr lang="en-US" sz="200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a:latin typeface="Times New Roman"/>
                          <a:ea typeface="Times New Roman"/>
                        </a:rPr>
                        <a:t>2</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a:latin typeface="Times New Roman"/>
                          <a:ea typeface="Times New Roman"/>
                        </a:rPr>
                        <a:t>Where the total income exceeds Rs. 2,50,000/- but does not exceed Rs. 5,00,000/-.</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5 </a:t>
                      </a:r>
                      <a:r>
                        <a:rPr lang="en-IN" sz="2000" dirty="0" smtClean="0">
                          <a:latin typeface="Times New Roman"/>
                          <a:ea typeface="Times New Roman"/>
                        </a:rPr>
                        <a:t>%</a:t>
                      </a:r>
                      <a:r>
                        <a:rPr lang="en-IN" sz="2000" baseline="0" dirty="0" smtClean="0">
                          <a:latin typeface="Times New Roman"/>
                          <a:ea typeface="Times New Roman"/>
                        </a:rPr>
                        <a:t>  </a:t>
                      </a:r>
                      <a:r>
                        <a:rPr lang="en-IN" sz="2000" dirty="0" smtClean="0">
                          <a:latin typeface="Times New Roman"/>
                          <a:ea typeface="Times New Roman"/>
                        </a:rPr>
                        <a:t>of </a:t>
                      </a:r>
                      <a:r>
                        <a:rPr lang="en-IN" sz="2000" dirty="0">
                          <a:latin typeface="Times New Roman"/>
                          <a:ea typeface="Times New Roman"/>
                        </a:rPr>
                        <a:t>the amount by which the total income exceeds Rs. 2,50,000/-</a:t>
                      </a:r>
                      <a:endParaRPr lang="en-US" sz="2000" dirty="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a:latin typeface="Times New Roman"/>
                          <a:ea typeface="Times New Roman"/>
                        </a:rPr>
                        <a:t>3</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a:latin typeface="Times New Roman"/>
                          <a:ea typeface="Times New Roman"/>
                        </a:rPr>
                        <a:t>Where the total income exceeds Rs. 5,00,000/- but does not exceed Rs. 10,00,000/-.</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Rs. 12,500/- plus 20 </a:t>
                      </a:r>
                      <a:r>
                        <a:rPr lang="en-IN" sz="2000" dirty="0" smtClean="0">
                          <a:latin typeface="Times New Roman"/>
                          <a:ea typeface="Times New Roman"/>
                        </a:rPr>
                        <a:t>%</a:t>
                      </a:r>
                      <a:r>
                        <a:rPr lang="en-IN" sz="2000" baseline="0" dirty="0" smtClean="0">
                          <a:latin typeface="Times New Roman"/>
                          <a:ea typeface="Times New Roman"/>
                        </a:rPr>
                        <a:t>  </a:t>
                      </a:r>
                      <a:r>
                        <a:rPr lang="en-IN" sz="2000" dirty="0" smtClean="0">
                          <a:latin typeface="Times New Roman"/>
                          <a:ea typeface="Times New Roman"/>
                        </a:rPr>
                        <a:t> </a:t>
                      </a:r>
                      <a:r>
                        <a:rPr lang="en-IN" sz="2000" dirty="0">
                          <a:latin typeface="Times New Roman"/>
                          <a:ea typeface="Times New Roman"/>
                        </a:rPr>
                        <a:t>of the amount by which the total income exceeds Rs. 5,00,000</a:t>
                      </a:r>
                      <a:r>
                        <a:rPr lang="en-IN" sz="2000" dirty="0" smtClean="0">
                          <a:latin typeface="Times New Roman"/>
                          <a:ea typeface="Times New Roman"/>
                        </a:rPr>
                        <a:t>/-.</a:t>
                      </a:r>
                    </a:p>
                  </a:txBody>
                  <a:tcPr marL="38100" marR="38100" marT="0" marB="0"/>
                </a:tc>
              </a:tr>
              <a:tr h="612341">
                <a:tc>
                  <a:txBody>
                    <a:bodyPr/>
                    <a:lstStyle/>
                    <a:p>
                      <a:pPr marL="0" marR="0" algn="ctr">
                        <a:lnSpc>
                          <a:spcPct val="115000"/>
                        </a:lnSpc>
                        <a:spcBef>
                          <a:spcPts val="0"/>
                        </a:spcBef>
                        <a:spcAft>
                          <a:spcPts val="0"/>
                        </a:spcAft>
                      </a:pPr>
                      <a:r>
                        <a:rPr lang="en-IN" sz="2000" dirty="0">
                          <a:latin typeface="Times New Roman"/>
                          <a:ea typeface="Times New Roman"/>
                        </a:rPr>
                        <a:t>4</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Where the total income exceeds Rs. 10,00,000/-.</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Rs. 1,12,500/- plus 30 </a:t>
                      </a:r>
                      <a:r>
                        <a:rPr lang="en-IN" sz="2000" dirty="0" smtClean="0">
                          <a:latin typeface="Times New Roman"/>
                          <a:ea typeface="Times New Roman"/>
                        </a:rPr>
                        <a:t>%</a:t>
                      </a:r>
                      <a:r>
                        <a:rPr lang="en-IN" sz="2000" baseline="0" dirty="0" smtClean="0">
                          <a:latin typeface="Times New Roman"/>
                          <a:ea typeface="Times New Roman"/>
                        </a:rPr>
                        <a:t>   </a:t>
                      </a:r>
                      <a:r>
                        <a:rPr lang="en-IN" sz="2000" dirty="0" smtClean="0">
                          <a:latin typeface="Times New Roman"/>
                          <a:ea typeface="Times New Roman"/>
                        </a:rPr>
                        <a:t>of </a:t>
                      </a:r>
                      <a:r>
                        <a:rPr lang="en-IN" sz="2000" dirty="0">
                          <a:latin typeface="Times New Roman"/>
                          <a:ea typeface="Times New Roman"/>
                        </a:rPr>
                        <a:t>the amount by which the total income exceeds Rs. 10,00,000/-</a:t>
                      </a:r>
                      <a:endParaRPr lang="en-US" sz="2000" dirty="0">
                        <a:latin typeface="Times New Roman"/>
                        <a:ea typeface="Times New Roman"/>
                      </a:endParaRPr>
                    </a:p>
                  </a:txBody>
                  <a:tcPr marL="38100" marR="38100" marT="0" marB="0"/>
                </a:tc>
              </a:tr>
            </a:tbl>
          </a:graphicData>
        </a:graphic>
      </p:graphicFrame>
      <p:sp>
        <p:nvSpPr>
          <p:cNvPr id="5" name="TextBox 4"/>
          <p:cNvSpPr txBox="1"/>
          <p:nvPr/>
        </p:nvSpPr>
        <p:spPr>
          <a:xfrm>
            <a:off x="762000" y="1371600"/>
            <a:ext cx="4434840" cy="400110"/>
          </a:xfrm>
          <a:prstGeom prst="rect">
            <a:avLst/>
          </a:prstGeom>
          <a:noFill/>
        </p:spPr>
        <p:txBody>
          <a:bodyPr wrap="square" rtlCol="0">
            <a:spAutoFit/>
          </a:bodyPr>
          <a:lstStyle/>
          <a:p>
            <a:r>
              <a:rPr lang="en-US" sz="2000" dirty="0" smtClean="0"/>
              <a:t>Individual other then senior citizen</a:t>
            </a:r>
            <a:endParaRPr lang="en-US"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b="1" dirty="0" smtClean="0"/>
              <a:t/>
            </a:r>
            <a:br>
              <a:rPr lang="en-IN" b="1" dirty="0" smtClean="0"/>
            </a:br>
            <a:r>
              <a:rPr lang="en-IN" b="1" dirty="0" smtClean="0"/>
              <a:t>Rates of tax</a:t>
            </a:r>
            <a:r>
              <a:rPr lang="en-IN" dirty="0" smtClean="0"/>
              <a:t>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838200" y="1825625"/>
          <a:ext cx="10515600" cy="4206240"/>
        </p:xfrm>
        <a:graphic>
          <a:graphicData uri="http://schemas.openxmlformats.org/drawingml/2006/table">
            <a:tbl>
              <a:tblPr firstRow="1" bandRow="1">
                <a:tableStyleId>{5C22544A-7EE6-4342-B048-85BDC9FD1C3A}</a:tableStyleId>
              </a:tblPr>
              <a:tblGrid>
                <a:gridCol w="762000"/>
                <a:gridCol w="4297680"/>
                <a:gridCol w="5455920"/>
              </a:tblGrid>
              <a:tr h="539866">
                <a:tc>
                  <a:txBody>
                    <a:bodyPr/>
                    <a:lstStyle/>
                    <a:p>
                      <a:pPr marL="0" marR="0" algn="ctr">
                        <a:lnSpc>
                          <a:spcPct val="115000"/>
                        </a:lnSpc>
                        <a:spcBef>
                          <a:spcPts val="0"/>
                        </a:spcBef>
                        <a:spcAft>
                          <a:spcPts val="0"/>
                        </a:spcAft>
                      </a:pPr>
                      <a:r>
                        <a:rPr lang="en-IN" sz="2000" i="1" dirty="0">
                          <a:latin typeface="Times New Roman"/>
                          <a:ea typeface="Times New Roman"/>
                        </a:rPr>
                        <a:t>Sl. No.</a:t>
                      </a:r>
                      <a:r>
                        <a:rPr lang="en-IN" sz="2000" dirty="0">
                          <a:latin typeface="Times New Roman"/>
                          <a:ea typeface="Times New Roman"/>
                        </a:rPr>
                        <a:t> </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i="1" dirty="0">
                          <a:latin typeface="Times New Roman"/>
                          <a:ea typeface="Times New Roman"/>
                        </a:rPr>
                        <a:t>Total Income</a:t>
                      </a:r>
                      <a:r>
                        <a:rPr lang="en-IN" sz="2000" dirty="0">
                          <a:latin typeface="Times New Roman"/>
                          <a:ea typeface="Times New Roman"/>
                        </a:rPr>
                        <a:t> </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i="1">
                          <a:latin typeface="Times New Roman"/>
                          <a:ea typeface="Times New Roman"/>
                        </a:rPr>
                        <a:t>Rate of tax</a:t>
                      </a:r>
                      <a:r>
                        <a:rPr lang="en-IN" sz="2000">
                          <a:latin typeface="Times New Roman"/>
                          <a:ea typeface="Times New Roman"/>
                        </a:rPr>
                        <a:t> </a:t>
                      </a:r>
                      <a:endParaRPr lang="en-US" sz="2000">
                        <a:latin typeface="Times New Roman"/>
                        <a:ea typeface="Times New Roman"/>
                      </a:endParaRPr>
                    </a:p>
                  </a:txBody>
                  <a:tcPr marL="38100" marR="38100" marT="0" marB="0"/>
                </a:tc>
              </a:tr>
              <a:tr h="539866">
                <a:tc>
                  <a:txBody>
                    <a:bodyPr/>
                    <a:lstStyle/>
                    <a:p>
                      <a:pPr marL="0" marR="0" algn="ctr">
                        <a:lnSpc>
                          <a:spcPct val="115000"/>
                        </a:lnSpc>
                        <a:spcBef>
                          <a:spcPts val="0"/>
                        </a:spcBef>
                        <a:spcAft>
                          <a:spcPts val="0"/>
                        </a:spcAft>
                      </a:pPr>
                      <a:r>
                        <a:rPr lang="en-IN" sz="2000">
                          <a:latin typeface="Times New Roman"/>
                          <a:ea typeface="Times New Roman"/>
                        </a:rPr>
                        <a:t>1</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Where the total income does not exceed Rs. 3,00,000/-</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dirty="0">
                          <a:latin typeface="Times New Roman"/>
                          <a:ea typeface="Times New Roman"/>
                        </a:rPr>
                        <a:t>Nil</a:t>
                      </a:r>
                      <a:endParaRPr lang="en-US" sz="2000" dirty="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a:latin typeface="Times New Roman"/>
                          <a:ea typeface="Times New Roman"/>
                        </a:rPr>
                        <a:t>2</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Where the total income exceeds Rs. 3,00,000 but does not exceed Rs. 5,00,000/-</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5 </a:t>
                      </a:r>
                      <a:r>
                        <a:rPr lang="en-IN" sz="2000" dirty="0" smtClean="0">
                          <a:latin typeface="Times New Roman"/>
                          <a:ea typeface="Times New Roman"/>
                        </a:rPr>
                        <a:t>%  </a:t>
                      </a:r>
                      <a:r>
                        <a:rPr lang="en-IN" sz="2000" dirty="0">
                          <a:latin typeface="Times New Roman"/>
                          <a:ea typeface="Times New Roman"/>
                        </a:rPr>
                        <a:t>of the amount by which the total income exceeds Rs. 3,00,000/-</a:t>
                      </a:r>
                      <a:endParaRPr lang="en-US" sz="2000" dirty="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a:latin typeface="Times New Roman"/>
                          <a:ea typeface="Times New Roman"/>
                        </a:rPr>
                        <a:t>3</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a:latin typeface="Times New Roman"/>
                          <a:ea typeface="Times New Roman"/>
                        </a:rPr>
                        <a:t>Where the total income exceeds Rs. 5,00,000/- but does not exceed Rs. 10,00,000/-</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Rs. 10,000/- plus 20 </a:t>
                      </a:r>
                      <a:r>
                        <a:rPr lang="en-IN" sz="2000" dirty="0" smtClean="0">
                          <a:latin typeface="Times New Roman"/>
                          <a:ea typeface="Times New Roman"/>
                        </a:rPr>
                        <a:t>%  </a:t>
                      </a:r>
                      <a:r>
                        <a:rPr lang="en-IN" sz="2000" dirty="0">
                          <a:latin typeface="Times New Roman"/>
                          <a:ea typeface="Times New Roman"/>
                        </a:rPr>
                        <a:t>of the amount by which the total income exceeds Rs. 5,00,000/-.</a:t>
                      </a:r>
                      <a:endParaRPr lang="en-US" sz="2000" dirty="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dirty="0">
                          <a:latin typeface="Times New Roman"/>
                          <a:ea typeface="Times New Roman"/>
                        </a:rPr>
                        <a:t>4</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a:latin typeface="Times New Roman"/>
                          <a:ea typeface="Times New Roman"/>
                        </a:rPr>
                        <a:t>Where the total income exceeds Rs. 10,00,000/-</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Rs. 1,10,000/- plus 30 </a:t>
                      </a:r>
                      <a:r>
                        <a:rPr lang="en-IN" sz="2000" dirty="0" smtClean="0">
                          <a:latin typeface="Times New Roman"/>
                          <a:ea typeface="Times New Roman"/>
                        </a:rPr>
                        <a:t>%  </a:t>
                      </a:r>
                      <a:r>
                        <a:rPr lang="en-IN" sz="2000" dirty="0">
                          <a:latin typeface="Times New Roman"/>
                          <a:ea typeface="Times New Roman"/>
                        </a:rPr>
                        <a:t>of the amount by which the total income exceeds Rs. 10,00,000/-</a:t>
                      </a:r>
                      <a:endParaRPr lang="en-US" sz="2000" dirty="0">
                        <a:latin typeface="Times New Roman"/>
                        <a:ea typeface="Times New Roman"/>
                      </a:endParaRPr>
                    </a:p>
                  </a:txBody>
                  <a:tcPr marL="38100" marR="38100" marT="0" marB="0"/>
                </a:tc>
              </a:tr>
            </a:tbl>
          </a:graphicData>
        </a:graphic>
      </p:graphicFrame>
      <p:sp>
        <p:nvSpPr>
          <p:cNvPr id="5" name="TextBox 4"/>
          <p:cNvSpPr txBox="1"/>
          <p:nvPr/>
        </p:nvSpPr>
        <p:spPr>
          <a:xfrm>
            <a:off x="762000" y="1371600"/>
            <a:ext cx="6370320" cy="400110"/>
          </a:xfrm>
          <a:prstGeom prst="rect">
            <a:avLst/>
          </a:prstGeom>
          <a:noFill/>
        </p:spPr>
        <p:txBody>
          <a:bodyPr wrap="square" rtlCol="0">
            <a:spAutoFit/>
          </a:bodyPr>
          <a:lstStyle/>
          <a:p>
            <a:r>
              <a:rPr lang="en-US" sz="2000" dirty="0" smtClean="0"/>
              <a:t>Individual Age 60 years but less than 80 years</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IN" b="1" dirty="0" smtClean="0"/>
              <a:t/>
            </a:r>
            <a:br>
              <a:rPr lang="en-IN" b="1" dirty="0" smtClean="0"/>
            </a:br>
            <a:r>
              <a:rPr lang="en-IN" b="1" dirty="0" smtClean="0"/>
              <a:t>Rates of tax</a:t>
            </a:r>
            <a:r>
              <a:rPr lang="en-IN" dirty="0" smtClean="0"/>
              <a:t>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838200" y="2099945"/>
          <a:ext cx="10515600" cy="3154680"/>
        </p:xfrm>
        <a:graphic>
          <a:graphicData uri="http://schemas.openxmlformats.org/drawingml/2006/table">
            <a:tbl>
              <a:tblPr firstRow="1" bandRow="1">
                <a:tableStyleId>{5C22544A-7EE6-4342-B048-85BDC9FD1C3A}</a:tableStyleId>
              </a:tblPr>
              <a:tblGrid>
                <a:gridCol w="762000"/>
                <a:gridCol w="4297680"/>
                <a:gridCol w="5455920"/>
              </a:tblGrid>
              <a:tr h="539866">
                <a:tc>
                  <a:txBody>
                    <a:bodyPr/>
                    <a:lstStyle/>
                    <a:p>
                      <a:pPr marL="0" marR="0" algn="ctr">
                        <a:lnSpc>
                          <a:spcPct val="115000"/>
                        </a:lnSpc>
                        <a:spcBef>
                          <a:spcPts val="0"/>
                        </a:spcBef>
                        <a:spcAft>
                          <a:spcPts val="0"/>
                        </a:spcAft>
                      </a:pPr>
                      <a:r>
                        <a:rPr lang="en-IN" sz="2000" i="1" dirty="0">
                          <a:latin typeface="Times New Roman"/>
                          <a:ea typeface="Times New Roman"/>
                        </a:rPr>
                        <a:t>Sl. No.</a:t>
                      </a:r>
                      <a:r>
                        <a:rPr lang="en-IN" sz="2000" dirty="0">
                          <a:latin typeface="Times New Roman"/>
                          <a:ea typeface="Times New Roman"/>
                        </a:rPr>
                        <a:t> </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i="1" dirty="0">
                          <a:latin typeface="Times New Roman"/>
                          <a:ea typeface="Times New Roman"/>
                        </a:rPr>
                        <a:t>Total Income</a:t>
                      </a:r>
                      <a:r>
                        <a:rPr lang="en-IN" sz="2000" dirty="0">
                          <a:latin typeface="Times New Roman"/>
                          <a:ea typeface="Times New Roman"/>
                        </a:rPr>
                        <a:t> </a:t>
                      </a:r>
                      <a:endParaRPr lang="en-US" sz="20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2000" i="1">
                          <a:latin typeface="Times New Roman"/>
                          <a:ea typeface="Times New Roman"/>
                        </a:rPr>
                        <a:t>Rate of tax</a:t>
                      </a:r>
                      <a:r>
                        <a:rPr lang="en-IN" sz="2000">
                          <a:latin typeface="Times New Roman"/>
                          <a:ea typeface="Times New Roman"/>
                        </a:rPr>
                        <a:t> </a:t>
                      </a:r>
                      <a:endParaRPr lang="en-US" sz="2000">
                        <a:latin typeface="Times New Roman"/>
                        <a:ea typeface="Times New Roman"/>
                      </a:endParaRPr>
                    </a:p>
                  </a:txBody>
                  <a:tcPr marL="38100" marR="38100" marT="0" marB="0"/>
                </a:tc>
              </a:tr>
              <a:tr h="539866">
                <a:tc>
                  <a:txBody>
                    <a:bodyPr/>
                    <a:lstStyle/>
                    <a:p>
                      <a:pPr marL="0" marR="0" algn="ctr">
                        <a:lnSpc>
                          <a:spcPct val="115000"/>
                        </a:lnSpc>
                        <a:spcBef>
                          <a:spcPts val="0"/>
                        </a:spcBef>
                        <a:spcAft>
                          <a:spcPts val="0"/>
                        </a:spcAft>
                      </a:pPr>
                      <a:r>
                        <a:rPr lang="en-IN" sz="2000">
                          <a:latin typeface="Times New Roman"/>
                          <a:ea typeface="Times New Roman"/>
                        </a:rPr>
                        <a:t>1</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Where the total income does not exceed Rs. 5,00,000/-</a:t>
                      </a:r>
                      <a:endParaRPr lang="en-US" sz="20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Nil</a:t>
                      </a:r>
                      <a:endParaRPr lang="en-US" sz="2000" dirty="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a:latin typeface="Times New Roman"/>
                          <a:ea typeface="Times New Roman"/>
                        </a:rPr>
                        <a:t>2</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a:latin typeface="Times New Roman"/>
                          <a:ea typeface="Times New Roman"/>
                        </a:rPr>
                        <a:t>Where the total income exceeds Rs. 5,00,000 but does not exceed Rs. 10,00,000/-</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20 </a:t>
                      </a:r>
                      <a:r>
                        <a:rPr lang="en-IN" sz="2000" dirty="0" smtClean="0">
                          <a:latin typeface="Times New Roman"/>
                          <a:ea typeface="Times New Roman"/>
                        </a:rPr>
                        <a:t>%  of </a:t>
                      </a:r>
                      <a:r>
                        <a:rPr lang="en-IN" sz="2000" dirty="0">
                          <a:latin typeface="Times New Roman"/>
                          <a:ea typeface="Times New Roman"/>
                        </a:rPr>
                        <a:t>the amount by which the total income exceeds Rs. 5,00,000/-</a:t>
                      </a:r>
                      <a:endParaRPr lang="en-US" sz="2000" dirty="0">
                        <a:latin typeface="Times New Roman"/>
                        <a:ea typeface="Times New Roman"/>
                      </a:endParaRPr>
                    </a:p>
                  </a:txBody>
                  <a:tcPr marL="38100" marR="38100" marT="0" marB="0"/>
                </a:tc>
              </a:tr>
              <a:tr h="612341">
                <a:tc>
                  <a:txBody>
                    <a:bodyPr/>
                    <a:lstStyle/>
                    <a:p>
                      <a:pPr marL="0" marR="0" algn="ctr">
                        <a:lnSpc>
                          <a:spcPct val="115000"/>
                        </a:lnSpc>
                        <a:spcBef>
                          <a:spcPts val="0"/>
                        </a:spcBef>
                        <a:spcAft>
                          <a:spcPts val="0"/>
                        </a:spcAft>
                      </a:pPr>
                      <a:r>
                        <a:rPr lang="en-IN" sz="2000">
                          <a:latin typeface="Times New Roman"/>
                          <a:ea typeface="Times New Roman"/>
                        </a:rPr>
                        <a:t>3</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a:latin typeface="Times New Roman"/>
                          <a:ea typeface="Times New Roman"/>
                        </a:rPr>
                        <a:t>Where the total income exceeds Rs. 10,00,000/-</a:t>
                      </a:r>
                      <a:endParaRPr lang="en-US" sz="20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2000" dirty="0">
                          <a:latin typeface="Times New Roman"/>
                          <a:ea typeface="Times New Roman"/>
                        </a:rPr>
                        <a:t>Rs. 1,00,000/- plus 30 </a:t>
                      </a:r>
                      <a:r>
                        <a:rPr lang="en-IN" sz="2000" dirty="0" smtClean="0">
                          <a:latin typeface="Times New Roman"/>
                          <a:ea typeface="Times New Roman"/>
                        </a:rPr>
                        <a:t>%  of </a:t>
                      </a:r>
                      <a:r>
                        <a:rPr lang="en-IN" sz="2000" dirty="0">
                          <a:latin typeface="Times New Roman"/>
                          <a:ea typeface="Times New Roman"/>
                        </a:rPr>
                        <a:t>the amount by which the total income exceeds Rs. 10,00,000/-</a:t>
                      </a:r>
                      <a:endParaRPr lang="en-US" sz="2000" dirty="0">
                        <a:latin typeface="Times New Roman"/>
                        <a:ea typeface="Times New Roman"/>
                      </a:endParaRPr>
                    </a:p>
                  </a:txBody>
                  <a:tcPr marL="38100" marR="38100" marT="0" marB="0"/>
                </a:tc>
              </a:tr>
            </a:tbl>
          </a:graphicData>
        </a:graphic>
      </p:graphicFrame>
      <p:sp>
        <p:nvSpPr>
          <p:cNvPr id="5" name="TextBox 4"/>
          <p:cNvSpPr txBox="1"/>
          <p:nvPr/>
        </p:nvSpPr>
        <p:spPr>
          <a:xfrm>
            <a:off x="716280" y="1417320"/>
            <a:ext cx="4434840" cy="400110"/>
          </a:xfrm>
          <a:prstGeom prst="rect">
            <a:avLst/>
          </a:prstGeom>
          <a:noFill/>
        </p:spPr>
        <p:txBody>
          <a:bodyPr wrap="square" rtlCol="0">
            <a:spAutoFit/>
          </a:bodyPr>
          <a:lstStyle/>
          <a:p>
            <a:r>
              <a:rPr lang="en-US" sz="2000" dirty="0" smtClean="0"/>
              <a:t>Individual Age above 80 years  </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1" y="329031"/>
            <a:ext cx="8666748" cy="862096"/>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a:t>Surcharge on Income Tax</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033157"/>
              </p:ext>
            </p:extLst>
          </p:nvPr>
        </p:nvGraphicFramePr>
        <p:xfrm>
          <a:off x="164432" y="1455821"/>
          <a:ext cx="8678779" cy="5245769"/>
        </p:xfrm>
        <a:graphic>
          <a:graphicData uri="http://schemas.openxmlformats.org/drawingml/2006/table">
            <a:tbl>
              <a:tblPr firstRow="1" bandRow="1">
                <a:tableStyleId>{5C22544A-7EE6-4342-B048-85BDC9FD1C3A}</a:tableStyleId>
              </a:tblPr>
              <a:tblGrid>
                <a:gridCol w="5257800"/>
                <a:gridCol w="3420979"/>
              </a:tblGrid>
              <a:tr h="1581261">
                <a:tc>
                  <a:txBody>
                    <a:bodyPr/>
                    <a:lstStyle/>
                    <a:p>
                      <a:pPr algn="ctr"/>
                      <a:r>
                        <a:rPr lang="en-IN" sz="2000" kern="1200" dirty="0" smtClean="0">
                          <a:solidFill>
                            <a:schemeClr val="tx1"/>
                          </a:solidFill>
                          <a:latin typeface="+mn-lt"/>
                          <a:ea typeface="+mn-ea"/>
                          <a:cs typeface="+mn-cs"/>
                        </a:rPr>
                        <a:t>total income" "(including the income under the provisions of section 111A and section 112A)"</a:t>
                      </a:r>
                      <a:endParaRPr lang="en-IN" sz="2000" dirty="0"/>
                    </a:p>
                  </a:txBody>
                  <a:tcPr/>
                </a:tc>
                <a:tc>
                  <a:txBody>
                    <a:bodyPr/>
                    <a:lstStyle/>
                    <a:p>
                      <a:pPr algn="ctr"/>
                      <a:r>
                        <a:rPr lang="en-IN" sz="2000" dirty="0" smtClean="0"/>
                        <a:t>Rate of surcharge  on income tax </a:t>
                      </a:r>
                      <a:endParaRPr lang="en-IN" sz="2000" dirty="0"/>
                    </a:p>
                  </a:txBody>
                  <a:tcPr/>
                </a:tc>
              </a:tr>
              <a:tr h="916127">
                <a:tc>
                  <a:txBody>
                    <a:bodyPr/>
                    <a:lstStyle/>
                    <a:p>
                      <a:pPr algn="ctr"/>
                      <a:r>
                        <a:rPr lang="en-IN" sz="2000" kern="1200" dirty="0" smtClean="0">
                          <a:solidFill>
                            <a:schemeClr val="tx1"/>
                          </a:solidFill>
                          <a:latin typeface="+mn-lt"/>
                          <a:ea typeface="+mn-ea"/>
                          <a:cs typeface="+mn-cs"/>
                        </a:rPr>
                        <a:t>TI exceeding  ₹ 50 lakh  but not exceeding ₹ 1 crore </a:t>
                      </a:r>
                      <a:endParaRPr lang="en-IN" sz="2000" dirty="0"/>
                    </a:p>
                  </a:txBody>
                  <a:tcPr/>
                </a:tc>
                <a:tc>
                  <a:txBody>
                    <a:bodyPr/>
                    <a:lstStyle/>
                    <a:p>
                      <a:pPr algn="ctr"/>
                      <a:r>
                        <a:rPr lang="en-IN" sz="2000" kern="1200" dirty="0" smtClean="0">
                          <a:solidFill>
                            <a:schemeClr val="tx1"/>
                          </a:solidFill>
                          <a:latin typeface="+mn-lt"/>
                          <a:ea typeface="+mn-ea"/>
                          <a:cs typeface="+mn-cs"/>
                        </a:rPr>
                        <a:t>10 %</a:t>
                      </a:r>
                      <a:r>
                        <a:rPr lang="en-IN" sz="2000" kern="1200" baseline="0" dirty="0" smtClean="0">
                          <a:solidFill>
                            <a:schemeClr val="tx1"/>
                          </a:solidFill>
                          <a:latin typeface="+mn-lt"/>
                          <a:ea typeface="+mn-ea"/>
                          <a:cs typeface="+mn-cs"/>
                        </a:rPr>
                        <a:t> </a:t>
                      </a:r>
                      <a:endParaRPr lang="en-IN" sz="2000" dirty="0"/>
                    </a:p>
                  </a:txBody>
                  <a:tcPr/>
                </a:tc>
              </a:tr>
              <a:tr h="916127">
                <a:tc>
                  <a:txBody>
                    <a:bodyPr/>
                    <a:lstStyle/>
                    <a:p>
                      <a:pPr algn="ctr"/>
                      <a:r>
                        <a:rPr lang="en-IN" sz="2000" kern="1200" dirty="0" smtClean="0">
                          <a:solidFill>
                            <a:schemeClr val="tx1"/>
                          </a:solidFill>
                          <a:latin typeface="+mn-lt"/>
                          <a:ea typeface="+mn-ea"/>
                          <a:cs typeface="+mn-cs"/>
                        </a:rPr>
                        <a:t>TI exceeding ₹1 crore but not exceeding ₹2 crore</a:t>
                      </a:r>
                      <a:endParaRPr lang="en-IN" sz="2000" dirty="0"/>
                    </a:p>
                  </a:txBody>
                  <a:tcPr/>
                </a:tc>
                <a:tc>
                  <a:txBody>
                    <a:bodyPr/>
                    <a:lstStyle/>
                    <a:p>
                      <a:pPr algn="ctr"/>
                      <a:r>
                        <a:rPr lang="en-IN" sz="2000" dirty="0" smtClean="0"/>
                        <a:t>15%</a:t>
                      </a:r>
                      <a:endParaRPr lang="en-IN" sz="2000" dirty="0"/>
                    </a:p>
                  </a:txBody>
                  <a:tcPr/>
                </a:tc>
              </a:tr>
              <a:tr h="916127">
                <a:tc>
                  <a:txBody>
                    <a:bodyPr/>
                    <a:lstStyle/>
                    <a:p>
                      <a:pPr algn="ctr"/>
                      <a:r>
                        <a:rPr lang="en-IN" sz="2000" kern="1200" dirty="0" smtClean="0">
                          <a:solidFill>
                            <a:schemeClr val="tx1"/>
                          </a:solidFill>
                          <a:latin typeface="+mn-lt"/>
                          <a:ea typeface="+mn-ea"/>
                          <a:cs typeface="+mn-cs"/>
                        </a:rPr>
                        <a:t>TI exceeding ₹ 2 crore but not exceeding ₹ 5 crore </a:t>
                      </a:r>
                      <a:endParaRPr lang="en-IN" sz="2000" dirty="0"/>
                    </a:p>
                  </a:txBody>
                  <a:tcPr/>
                </a:tc>
                <a:tc>
                  <a:txBody>
                    <a:bodyPr/>
                    <a:lstStyle/>
                    <a:p>
                      <a:pPr algn="ctr"/>
                      <a:r>
                        <a:rPr lang="en-IN" sz="2000" dirty="0" smtClean="0"/>
                        <a:t>25%</a:t>
                      </a:r>
                      <a:endParaRPr lang="en-IN" sz="2000" dirty="0"/>
                    </a:p>
                  </a:txBody>
                  <a:tcPr/>
                </a:tc>
              </a:tr>
              <a:tr h="916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kern="1200" dirty="0" smtClean="0">
                          <a:solidFill>
                            <a:schemeClr val="tx1"/>
                          </a:solidFill>
                          <a:latin typeface="+mn-lt"/>
                          <a:ea typeface="+mn-ea"/>
                          <a:cs typeface="+mn-cs"/>
                        </a:rPr>
                        <a:t>TI exceeding ₹ 5 crore</a:t>
                      </a:r>
                      <a:endParaRPr lang="en-IN" sz="2000" dirty="0"/>
                    </a:p>
                  </a:txBody>
                  <a:tcPr/>
                </a:tc>
                <a:tc>
                  <a:txBody>
                    <a:bodyPr/>
                    <a:lstStyle/>
                    <a:p>
                      <a:pPr algn="ctr"/>
                      <a:r>
                        <a:rPr lang="en-IN" sz="2000" dirty="0" smtClean="0"/>
                        <a:t>37%</a:t>
                      </a:r>
                      <a:endParaRPr lang="en-IN" sz="2000" dirty="0"/>
                    </a:p>
                  </a:txBody>
                  <a:tcPr/>
                </a:tc>
              </a:tr>
            </a:tbl>
          </a:graphicData>
        </a:graphic>
      </p:graphicFrame>
      <p:sp>
        <p:nvSpPr>
          <p:cNvPr id="5" name="TextBox 4"/>
          <p:cNvSpPr txBox="1"/>
          <p:nvPr/>
        </p:nvSpPr>
        <p:spPr>
          <a:xfrm>
            <a:off x="9553074" y="661737"/>
            <a:ext cx="2466473" cy="59917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algn="just"/>
            <a:r>
              <a:rPr lang="en-US" sz="2400" b="1" dirty="0"/>
              <a:t>Section 111 A is related to tax on accumulated provident fund  </a:t>
            </a:r>
            <a:r>
              <a:rPr lang="en-US" sz="2400" b="1" dirty="0" smtClean="0"/>
              <a:t>and</a:t>
            </a:r>
          </a:p>
          <a:p>
            <a:pPr algn="just"/>
            <a:r>
              <a:rPr lang="en-US" sz="2400" b="1" dirty="0" smtClean="0"/>
              <a:t>Section  </a:t>
            </a:r>
            <a:r>
              <a:rPr lang="en-US" sz="2400" b="1" dirty="0"/>
              <a:t>112 A tax on long term capital gain on securities without indexation .</a:t>
            </a:r>
          </a:p>
          <a:p>
            <a:pPr algn="just"/>
            <a:endParaRPr lang="en-IN" dirty="0"/>
          </a:p>
        </p:txBody>
      </p:sp>
    </p:spTree>
    <p:extLst>
      <p:ext uri="{BB962C8B-B14F-4D97-AF65-F5344CB8AC3E}">
        <p14:creationId xmlns:p14="http://schemas.microsoft.com/office/powerpoint/2010/main" val="492406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31995" cy="16002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IN" sz="2200" b="1" dirty="0" smtClean="0"/>
              <a:t>Concessional surcharge- Separate </a:t>
            </a:r>
            <a:r>
              <a:rPr lang="en-IN" sz="2200" b="1" dirty="0"/>
              <a:t>reporting of surcharge on income chargeable to tax under sections 112A, 111A, </a:t>
            </a:r>
            <a:r>
              <a:rPr lang="en-IN" sz="2200" b="1" dirty="0" smtClean="0"/>
              <a:t>115AD in </a:t>
            </a:r>
            <a:br>
              <a:rPr lang="en-IN" sz="2200" b="1" dirty="0" smtClean="0"/>
            </a:br>
            <a:r>
              <a:rPr lang="en-IN" sz="2200" b="1" dirty="0" smtClean="0"/>
              <a:t>ITR -2,3,5.</a:t>
            </a:r>
            <a:r>
              <a:rPr lang="en-IN" sz="2200" dirty="0" smtClean="0"/>
              <a:t> </a:t>
            </a:r>
            <a:endParaRPr lang="en-IN" sz="2400" dirty="0"/>
          </a:p>
        </p:txBody>
      </p:sp>
      <p:sp>
        <p:nvSpPr>
          <p:cNvPr id="3" name="Content Placeholder 2"/>
          <p:cNvSpPr>
            <a:spLocks noGrp="1"/>
          </p:cNvSpPr>
          <p:nvPr>
            <p:ph idx="1"/>
          </p:nvPr>
        </p:nvSpPr>
        <p:spPr>
          <a:xfrm>
            <a:off x="5183188" y="171450"/>
            <a:ext cx="6172200" cy="6423659"/>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marL="0" indent="0" algn="just">
              <a:buNone/>
            </a:pPr>
            <a:r>
              <a:rPr lang="en-IN" sz="2400" dirty="0"/>
              <a:t>Columns have been inserted </a:t>
            </a:r>
            <a:r>
              <a:rPr lang="en-IN" sz="2400" dirty="0" smtClean="0"/>
              <a:t>in ITR for </a:t>
            </a:r>
            <a:r>
              <a:rPr lang="en-IN" sz="2400" dirty="0"/>
              <a:t>separate reporting of surcharge on income chargeable under sections 111A, 112A and proviso to section 115AD(1)(ii)/(iii</a:t>
            </a:r>
            <a:r>
              <a:rPr lang="en-IN" sz="2400" dirty="0" smtClean="0"/>
              <a:t>).</a:t>
            </a:r>
          </a:p>
          <a:p>
            <a:pPr marL="0" indent="0" algn="ctr">
              <a:buNone/>
            </a:pPr>
            <a:r>
              <a:rPr lang="en-US" sz="3000" b="1" dirty="0" smtClean="0"/>
              <a:t> concession in Surcharge on certain income</a:t>
            </a:r>
          </a:p>
          <a:p>
            <a:pPr marL="0" indent="0" algn="just">
              <a:buNone/>
            </a:pPr>
            <a:r>
              <a:rPr lang="en-US" sz="2400" dirty="0" smtClean="0"/>
              <a:t>Total income less than Rs. 50 lakh – nil</a:t>
            </a:r>
          </a:p>
          <a:p>
            <a:pPr marL="0" indent="0" algn="just">
              <a:buNone/>
            </a:pPr>
            <a:r>
              <a:rPr lang="en-US" sz="2400" dirty="0" smtClean="0"/>
              <a:t>Total income more than 50 lakh  but upto Rs 1 </a:t>
            </a:r>
            <a:r>
              <a:rPr lang="en-US" sz="2400" dirty="0" err="1" smtClean="0"/>
              <a:t>cr</a:t>
            </a:r>
            <a:r>
              <a:rPr lang="en-US" sz="2400" dirty="0" smtClean="0"/>
              <a:t>- 10%</a:t>
            </a:r>
          </a:p>
          <a:p>
            <a:pPr marL="0" indent="0" algn="just">
              <a:buNone/>
            </a:pPr>
            <a:r>
              <a:rPr lang="en-US" sz="2400" dirty="0"/>
              <a:t>Total income more than </a:t>
            </a:r>
            <a:r>
              <a:rPr lang="en-US" sz="2400" dirty="0" smtClean="0"/>
              <a:t>1 </a:t>
            </a:r>
            <a:r>
              <a:rPr lang="en-US" sz="2400" dirty="0" err="1" smtClean="0"/>
              <a:t>cr</a:t>
            </a:r>
            <a:r>
              <a:rPr lang="en-US" sz="2400" dirty="0" smtClean="0"/>
              <a:t> but </a:t>
            </a:r>
            <a:r>
              <a:rPr lang="en-US" sz="2400" dirty="0"/>
              <a:t>upto </a:t>
            </a:r>
            <a:r>
              <a:rPr lang="en-US" sz="2400" dirty="0" smtClean="0"/>
              <a:t>Rs 2 </a:t>
            </a:r>
            <a:r>
              <a:rPr lang="en-US" sz="2400" dirty="0" err="1"/>
              <a:t>cr</a:t>
            </a:r>
            <a:r>
              <a:rPr lang="en-US" sz="2400" dirty="0"/>
              <a:t>- </a:t>
            </a:r>
            <a:r>
              <a:rPr lang="en-US" sz="2400" dirty="0" smtClean="0"/>
              <a:t>15%</a:t>
            </a:r>
          </a:p>
          <a:p>
            <a:pPr marL="0" indent="0" algn="just">
              <a:buNone/>
            </a:pPr>
            <a:r>
              <a:rPr lang="en-US" sz="2400" dirty="0"/>
              <a:t>Total income more than </a:t>
            </a:r>
            <a:r>
              <a:rPr lang="en-US" sz="2400" dirty="0" smtClean="0"/>
              <a:t> Rs. 2 </a:t>
            </a:r>
            <a:r>
              <a:rPr lang="en-US" sz="2400" dirty="0" err="1"/>
              <a:t>cr</a:t>
            </a:r>
            <a:r>
              <a:rPr lang="en-US" sz="2400" dirty="0"/>
              <a:t> but upto </a:t>
            </a:r>
            <a:r>
              <a:rPr lang="en-US" sz="2400" dirty="0" smtClean="0"/>
              <a:t>Rs 5 </a:t>
            </a:r>
            <a:r>
              <a:rPr lang="en-US" sz="2400" dirty="0" err="1"/>
              <a:t>cr</a:t>
            </a:r>
            <a:r>
              <a:rPr lang="en-US" sz="2400" dirty="0"/>
              <a:t>-  </a:t>
            </a:r>
            <a:r>
              <a:rPr lang="en-US" sz="2400" dirty="0" smtClean="0"/>
              <a:t>25% on income tax other than tax on </a:t>
            </a:r>
            <a:r>
              <a:rPr lang="en-IN" sz="2400" dirty="0"/>
              <a:t>income arising from the transfer of long-term or short-term capital assets taxable under sections 111A, </a:t>
            </a:r>
            <a:r>
              <a:rPr lang="en-IN" sz="2400" dirty="0" smtClean="0"/>
              <a:t>112A, surcharge on tax on income referred u/s 111A, 112A- 15%</a:t>
            </a:r>
          </a:p>
          <a:p>
            <a:pPr marL="0" indent="0" algn="just">
              <a:buNone/>
            </a:pPr>
            <a:r>
              <a:rPr lang="en-US" sz="2400" dirty="0"/>
              <a:t>Total income more than </a:t>
            </a:r>
            <a:r>
              <a:rPr lang="en-US" sz="2400" dirty="0" smtClean="0"/>
              <a:t>Rs. 5 </a:t>
            </a:r>
            <a:r>
              <a:rPr lang="en-US" sz="2400" dirty="0" err="1" smtClean="0"/>
              <a:t>cr</a:t>
            </a:r>
            <a:r>
              <a:rPr lang="en-US" sz="2400" dirty="0" smtClean="0"/>
              <a:t> -  37% </a:t>
            </a:r>
            <a:r>
              <a:rPr lang="en-US" sz="2400" dirty="0"/>
              <a:t>on income tax other than tax on </a:t>
            </a:r>
            <a:r>
              <a:rPr lang="en-IN" sz="2400" dirty="0"/>
              <a:t>income arising from the transfer of long-term or short-term capital assets taxable under sections 111A, </a:t>
            </a:r>
            <a:r>
              <a:rPr lang="en-IN" sz="2400" dirty="0" smtClean="0"/>
              <a:t>112A. </a:t>
            </a:r>
            <a:r>
              <a:rPr lang="en-IN" sz="2400" dirty="0"/>
              <a:t>surcharge on tax on income referred u/s 111A, 112A- 15%</a:t>
            </a:r>
          </a:p>
          <a:p>
            <a:pPr marL="0" indent="0" algn="just">
              <a:buNone/>
            </a:pPr>
            <a:endParaRPr lang="en-IN" sz="2400" dirty="0"/>
          </a:p>
          <a:p>
            <a:pPr marL="0" indent="0" algn="just">
              <a:buNone/>
            </a:pPr>
            <a:endParaRPr lang="en-IN" sz="2400" dirty="0" smtClean="0"/>
          </a:p>
          <a:p>
            <a:pPr marL="0" indent="0" algn="just">
              <a:buNone/>
            </a:pPr>
            <a:endParaRPr lang="en-US" sz="2400" dirty="0"/>
          </a:p>
          <a:p>
            <a:pPr marL="0" indent="0" algn="just">
              <a:buNone/>
            </a:pPr>
            <a:endParaRPr lang="en-US" sz="2400" dirty="0"/>
          </a:p>
          <a:p>
            <a:pPr marL="0" indent="0" algn="just">
              <a:buNone/>
            </a:pPr>
            <a:endParaRPr lang="en-IN" sz="2400" dirty="0"/>
          </a:p>
        </p:txBody>
      </p:sp>
      <p:sp>
        <p:nvSpPr>
          <p:cNvPr id="4" name="Text Placeholder 3"/>
          <p:cNvSpPr>
            <a:spLocks noGrp="1"/>
          </p:cNvSpPr>
          <p:nvPr>
            <p:ph type="body" sz="half" idx="2"/>
          </p:nvPr>
        </p:nvSpPr>
        <p:spPr>
          <a:xfrm>
            <a:off x="0" y="1703070"/>
            <a:ext cx="4566285" cy="5040630"/>
          </a:xfrm>
        </p:spPr>
        <p:style>
          <a:lnRef idx="2">
            <a:schemeClr val="dk1"/>
          </a:lnRef>
          <a:fillRef idx="1">
            <a:schemeClr val="lt1"/>
          </a:fillRef>
          <a:effectRef idx="0">
            <a:schemeClr val="dk1"/>
          </a:effectRef>
          <a:fontRef idx="minor">
            <a:schemeClr val="dk1"/>
          </a:fontRef>
        </p:style>
        <p:txBody>
          <a:bodyPr/>
          <a:lstStyle/>
          <a:p>
            <a:pPr algn="just"/>
            <a:r>
              <a:rPr lang="en-IN" sz="2000" dirty="0"/>
              <a:t>The rate of surcharge was enhanced by the Finance (No. 2) Act, 2019. Two new additional rates of surcharge have been introduced, that is, 25% and 37% where the income exceeds Rs. 2 crores and Rs. 5 crore, respectively. However, due to the concerns raised by the domestic and foreign investors, the enhanced rates of surcharge of 25% or 37% were withdrawn on the </a:t>
            </a:r>
            <a:r>
              <a:rPr lang="en-IN" sz="2000" b="1" dirty="0"/>
              <a:t>individual, HUF, AOP, BOI and Artificial Juridical Person </a:t>
            </a:r>
            <a:r>
              <a:rPr lang="en-IN" sz="2000" dirty="0"/>
              <a:t>in respect of tax payable on income arising from the transfer of long-term or short-term capital assets taxable under sections 111A, 112A and income taxable under proviso to section 115AD(1)(ii)(iii).</a:t>
            </a:r>
          </a:p>
          <a:p>
            <a:endParaRPr lang="en-IN" dirty="0"/>
          </a:p>
        </p:txBody>
      </p:sp>
    </p:spTree>
    <p:extLst>
      <p:ext uri="{BB962C8B-B14F-4D97-AF65-F5344CB8AC3E}">
        <p14:creationId xmlns:p14="http://schemas.microsoft.com/office/powerpoint/2010/main" val="3599083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Health and Education </a:t>
            </a:r>
            <a:r>
              <a:rPr lang="en-US" dirty="0" err="1" smtClean="0"/>
              <a:t>Cess</a:t>
            </a:r>
            <a:endParaRPr lang="en-US" dirty="0"/>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a:buNone/>
            </a:pPr>
            <a:endParaRPr lang="en-IN" b="1" dirty="0" smtClean="0"/>
          </a:p>
          <a:p>
            <a:pPr>
              <a:buNone/>
            </a:pPr>
            <a:endParaRPr lang="en-IN" b="1" dirty="0" smtClean="0"/>
          </a:p>
          <a:p>
            <a:pPr>
              <a:buFont typeface="Wingdings" panose="05000000000000000000" pitchFamily="2" charset="2"/>
              <a:buChar char="§"/>
            </a:pPr>
            <a:r>
              <a:rPr lang="en-IN" b="1" dirty="0" smtClean="0"/>
              <a:t>Health and Education Cess" shall be levied at the rate of 4% of income tax </a:t>
            </a:r>
            <a:r>
              <a:rPr lang="en-IN" dirty="0" smtClean="0"/>
              <a:t>including surcharge wherever applicable, </a:t>
            </a:r>
          </a:p>
          <a:p>
            <a:pPr>
              <a:buFont typeface="Wingdings" panose="05000000000000000000" pitchFamily="2" charset="2"/>
              <a:buChar char="§"/>
            </a:pPr>
            <a:r>
              <a:rPr lang="en-IN" dirty="0" smtClean="0"/>
              <a:t>No marginal relief shall be available in respect of such cess.</a:t>
            </a:r>
            <a:endParaRPr lang="en-US" dirty="0" smtClean="0"/>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0325" y="2967335"/>
            <a:ext cx="1013136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Provision pertaining to filing of ITR</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55499493"/>
      </p:ext>
    </p:extLst>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12"/>
          </p:nvPr>
        </p:nvSpPr>
        <p:spPr>
          <a:xfrm>
            <a:off x="1244265" y="6336784"/>
            <a:ext cx="337073" cy="198131"/>
          </a:xfrm>
          <a:prstGeom prst="rect">
            <a:avLst/>
          </a:prstGeom>
        </p:spPr>
        <p:txBody>
          <a:bodyPr vert="horz" wrap="square" lIns="0" tIns="13335" rIns="0" bIns="0" rtlCol="0">
            <a:spAutoFit/>
          </a:bodyPr>
          <a:lstStyle/>
          <a:p>
            <a:pPr marL="38100">
              <a:spcBef>
                <a:spcPts val="105"/>
              </a:spcBef>
            </a:pPr>
            <a:fld id="{81D60167-4931-47E6-BA6A-407CBD079E47}" type="slidenum">
              <a:rPr spc="-70" smtClean="0">
                <a:solidFill>
                  <a:prstClr val="black">
                    <a:tint val="75000"/>
                  </a:prstClr>
                </a:solidFill>
              </a:rPr>
              <a:pPr marL="38100">
                <a:spcBef>
                  <a:spcPts val="105"/>
                </a:spcBef>
              </a:pPr>
              <a:t>40</a:t>
            </a:fld>
            <a:endParaRPr spc="-70" dirty="0">
              <a:solidFill>
                <a:prstClr val="black">
                  <a:tint val="75000"/>
                </a:prstClr>
              </a:solidFill>
            </a:endParaRPr>
          </a:p>
        </p:txBody>
      </p:sp>
      <p:sp>
        <p:nvSpPr>
          <p:cNvPr id="3" name="object 3"/>
          <p:cNvSpPr txBox="1"/>
          <p:nvPr/>
        </p:nvSpPr>
        <p:spPr>
          <a:xfrm>
            <a:off x="1016000" y="381001"/>
            <a:ext cx="10058400" cy="320601"/>
          </a:xfrm>
          <a:prstGeom prst="rect">
            <a:avLst/>
          </a:prstGeom>
        </p:spPr>
        <p:txBody>
          <a:bodyPr vert="horz" wrap="square" lIns="0" tIns="12700" rIns="0" bIns="0" rtlCol="0">
            <a:spAutoFit/>
          </a:bodyPr>
          <a:lstStyle/>
          <a:p>
            <a:pPr marL="12700">
              <a:spcBef>
                <a:spcPts val="100"/>
              </a:spcBef>
            </a:pPr>
            <a:r>
              <a:rPr lang="en-US" sz="2000" b="1" dirty="0" smtClean="0">
                <a:solidFill>
                  <a:prstClr val="black"/>
                </a:solidFill>
                <a:latin typeface="Gothic Uralic"/>
                <a:cs typeface="Gothic Uralic"/>
              </a:rPr>
              <a:t>KEY CHANGES IN THE TAXABILITY OF INDIVIDUAL</a:t>
            </a:r>
            <a:endParaRPr sz="2000" b="1" dirty="0">
              <a:solidFill>
                <a:prstClr val="black"/>
              </a:solidFill>
              <a:latin typeface="Gothic Uralic"/>
              <a:cs typeface="Gothic Uralic"/>
            </a:endParaRPr>
          </a:p>
        </p:txBody>
      </p:sp>
      <p:sp>
        <p:nvSpPr>
          <p:cNvPr id="4" name="object 4"/>
          <p:cNvSpPr txBox="1"/>
          <p:nvPr/>
        </p:nvSpPr>
        <p:spPr>
          <a:xfrm>
            <a:off x="1302721" y="1133769"/>
            <a:ext cx="9592748" cy="205184"/>
          </a:xfrm>
          <a:prstGeom prst="rect">
            <a:avLst/>
          </a:prstGeom>
          <a:solidFill>
            <a:srgbClr val="231F20"/>
          </a:solidFill>
        </p:spPr>
        <p:txBody>
          <a:bodyPr vert="horz" wrap="square" lIns="0" tIns="0" rIns="0" bIns="0" rtlCol="0">
            <a:spAutoFit/>
          </a:bodyPr>
          <a:lstStyle/>
          <a:p>
            <a:pPr marL="62865">
              <a:lnSpc>
                <a:spcPts val="1580"/>
              </a:lnSpc>
            </a:pPr>
            <a:r>
              <a:rPr sz="1400" b="1" spc="-5" dirty="0">
                <a:solidFill>
                  <a:srgbClr val="FFFFFF"/>
                </a:solidFill>
                <a:latin typeface="Gothic Uralic"/>
                <a:cs typeface="Gothic Uralic"/>
              </a:rPr>
              <a:t>CHANGES IN </a:t>
            </a:r>
            <a:r>
              <a:rPr sz="1400" b="1" dirty="0">
                <a:solidFill>
                  <a:srgbClr val="FFFFFF"/>
                </a:solidFill>
                <a:latin typeface="Gothic Uralic"/>
                <a:cs typeface="Gothic Uralic"/>
              </a:rPr>
              <a:t>TAX</a:t>
            </a:r>
            <a:r>
              <a:rPr sz="1400" b="1" spc="5" dirty="0">
                <a:solidFill>
                  <a:srgbClr val="FFFFFF"/>
                </a:solidFill>
                <a:latin typeface="Gothic Uralic"/>
                <a:cs typeface="Gothic Uralic"/>
              </a:rPr>
              <a:t> </a:t>
            </a:r>
            <a:r>
              <a:rPr sz="1400" b="1" spc="-5" dirty="0">
                <a:solidFill>
                  <a:srgbClr val="FFFFFF"/>
                </a:solidFill>
                <a:latin typeface="Gothic Uralic"/>
                <a:cs typeface="Gothic Uralic"/>
              </a:rPr>
              <a:t>RATES</a:t>
            </a:r>
            <a:endParaRPr sz="1400" dirty="0">
              <a:solidFill>
                <a:prstClr val="black"/>
              </a:solidFill>
              <a:latin typeface="Gothic Uralic"/>
              <a:cs typeface="Gothic Uralic"/>
            </a:endParaRPr>
          </a:p>
        </p:txBody>
      </p:sp>
      <p:sp>
        <p:nvSpPr>
          <p:cNvPr id="5" name="object 5"/>
          <p:cNvSpPr txBox="1"/>
          <p:nvPr/>
        </p:nvSpPr>
        <p:spPr>
          <a:xfrm>
            <a:off x="1424108" y="1376488"/>
            <a:ext cx="9632704" cy="1708673"/>
          </a:xfrm>
          <a:prstGeom prst="rect">
            <a:avLst/>
          </a:prstGeom>
        </p:spPr>
        <p:txBody>
          <a:bodyPr vert="horz" wrap="square" lIns="0" tIns="12700" rIns="0" bIns="0" rtlCol="0">
            <a:spAutoFit/>
          </a:bodyPr>
          <a:lstStyle/>
          <a:p>
            <a:pPr marL="12700">
              <a:spcBef>
                <a:spcPts val="100"/>
              </a:spcBef>
            </a:pPr>
            <a:r>
              <a:rPr lang="en-US" sz="3000" dirty="0" smtClean="0">
                <a:solidFill>
                  <a:prstClr val="black"/>
                </a:solidFill>
              </a:rPr>
              <a:t>1) </a:t>
            </a:r>
            <a:r>
              <a:rPr lang="en-US" sz="2000" dirty="0" smtClean="0">
                <a:solidFill>
                  <a:prstClr val="black"/>
                </a:solidFill>
              </a:rPr>
              <a:t>Section 115BAC: New Tax Slabs for Individuals and HUF </a:t>
            </a:r>
          </a:p>
          <a:p>
            <a:pPr marL="12700" marR="5080">
              <a:lnSpc>
                <a:spcPct val="116700"/>
              </a:lnSpc>
              <a:spcBef>
                <a:spcPts val="570"/>
              </a:spcBef>
            </a:pPr>
            <a:r>
              <a:rPr lang="en-US" sz="2000" dirty="0" smtClean="0">
                <a:solidFill>
                  <a:prstClr val="black"/>
                </a:solidFill>
              </a:rPr>
              <a:t>This section provides </a:t>
            </a:r>
            <a:r>
              <a:rPr lang="en-US" sz="2000" b="1" dirty="0" smtClean="0">
                <a:solidFill>
                  <a:prstClr val="black"/>
                </a:solidFill>
              </a:rPr>
              <a:t>an option to Individuals and HUF to compute </a:t>
            </a:r>
            <a:r>
              <a:rPr lang="en-US" sz="2000" dirty="0" smtClean="0">
                <a:solidFill>
                  <a:prstClr val="black"/>
                </a:solidFill>
              </a:rPr>
              <a:t>the tax liable on income earned  at the rate and as per the procedure mentioned below: </a:t>
            </a:r>
            <a:r>
              <a:rPr lang="en-US" sz="2000" b="1" dirty="0" smtClean="0">
                <a:solidFill>
                  <a:prstClr val="black"/>
                </a:solidFill>
              </a:rPr>
              <a:t>Applicable from FY </a:t>
            </a:r>
            <a:r>
              <a:rPr lang="en-US" sz="2000" b="1" dirty="0" smtClean="0">
                <a:solidFill>
                  <a:prstClr val="black"/>
                </a:solidFill>
              </a:rPr>
              <a:t>2020-21</a:t>
            </a:r>
          </a:p>
          <a:p>
            <a:pPr marL="12700" marR="5080">
              <a:lnSpc>
                <a:spcPct val="116700"/>
              </a:lnSpc>
              <a:spcBef>
                <a:spcPts val="570"/>
              </a:spcBef>
            </a:pPr>
            <a:r>
              <a:rPr lang="en-US" sz="2000" b="1" dirty="0" smtClean="0">
                <a:solidFill>
                  <a:prstClr val="black"/>
                </a:solidFill>
              </a:rPr>
              <a:t>Form 10-IE OPTING.</a:t>
            </a:r>
            <a:endParaRPr lang="en-US" sz="2000" b="1" dirty="0">
              <a:solidFill>
                <a:prstClr val="black"/>
              </a:solidFill>
            </a:endParaRPr>
          </a:p>
        </p:txBody>
      </p:sp>
      <p:graphicFrame>
        <p:nvGraphicFramePr>
          <p:cNvPr id="6" name="object 6"/>
          <p:cNvGraphicFramePr>
            <a:graphicFrameLocks noGrp="1"/>
          </p:cNvGraphicFramePr>
          <p:nvPr/>
        </p:nvGraphicFramePr>
        <p:xfrm>
          <a:off x="1016000" y="3870801"/>
          <a:ext cx="10261600" cy="2607690"/>
        </p:xfrm>
        <a:graphic>
          <a:graphicData uri="http://schemas.openxmlformats.org/drawingml/2006/table">
            <a:tbl>
              <a:tblPr firstRow="1" bandRow="1">
                <a:tableStyleId>{69C7853C-536D-4A76-A0AE-DD22124D55A5}</a:tableStyleId>
              </a:tblPr>
              <a:tblGrid>
                <a:gridCol w="5602337"/>
                <a:gridCol w="4659263"/>
              </a:tblGrid>
              <a:tr h="487860">
                <a:tc>
                  <a:txBody>
                    <a:bodyPr/>
                    <a:lstStyle/>
                    <a:p>
                      <a:pPr marL="1011555">
                        <a:lnSpc>
                          <a:spcPct val="100000"/>
                        </a:lnSpc>
                        <a:spcBef>
                          <a:spcPts val="350"/>
                        </a:spcBef>
                      </a:pPr>
                      <a:r>
                        <a:rPr sz="1800" dirty="0"/>
                        <a:t>Total Income</a:t>
                      </a:r>
                      <a:r>
                        <a:rPr sz="1800" spc="-5" dirty="0"/>
                        <a:t> (Rs.)</a:t>
                      </a:r>
                      <a:endParaRPr sz="1800" dirty="0">
                        <a:latin typeface="Gothic Uralic"/>
                        <a:cs typeface="Gothic Uralic"/>
                      </a:endParaRPr>
                    </a:p>
                  </a:txBody>
                  <a:tcPr marL="0" marR="0" marT="28507" marB="0"/>
                </a:tc>
                <a:tc>
                  <a:txBody>
                    <a:bodyPr/>
                    <a:lstStyle/>
                    <a:p>
                      <a:pPr marR="970915" algn="r">
                        <a:lnSpc>
                          <a:spcPct val="100000"/>
                        </a:lnSpc>
                        <a:spcBef>
                          <a:spcPts val="350"/>
                        </a:spcBef>
                      </a:pPr>
                      <a:r>
                        <a:rPr sz="1800" spc="-5" dirty="0"/>
                        <a:t>Rate</a:t>
                      </a:r>
                      <a:endParaRPr sz="1800" dirty="0">
                        <a:latin typeface="Gothic Uralic"/>
                        <a:cs typeface="Gothic Uralic"/>
                      </a:endParaRPr>
                    </a:p>
                  </a:txBody>
                  <a:tcPr marL="0" marR="0" marT="28507" marB="0"/>
                </a:tc>
              </a:tr>
              <a:tr h="277179">
                <a:tc>
                  <a:txBody>
                    <a:bodyPr/>
                    <a:lstStyle/>
                    <a:p>
                      <a:pPr marL="50800">
                        <a:lnSpc>
                          <a:spcPct val="100000"/>
                        </a:lnSpc>
                        <a:spcBef>
                          <a:spcPts val="350"/>
                        </a:spcBef>
                      </a:pPr>
                      <a:r>
                        <a:rPr sz="1800" dirty="0"/>
                        <a:t>Up </a:t>
                      </a:r>
                      <a:r>
                        <a:rPr sz="1800" spc="-5" dirty="0"/>
                        <a:t>to 2,50,000</a:t>
                      </a:r>
                      <a:endParaRPr sz="1800" dirty="0">
                        <a:latin typeface="Gill Sans Ultra Bold" pitchFamily="34" charset="0"/>
                        <a:cs typeface="Gothic Uralic"/>
                      </a:endParaRPr>
                    </a:p>
                  </a:txBody>
                  <a:tcPr marL="0" marR="0" marT="28507" marB="0"/>
                </a:tc>
                <a:tc>
                  <a:txBody>
                    <a:bodyPr/>
                    <a:lstStyle/>
                    <a:p>
                      <a:pPr marR="1036955" algn="r">
                        <a:lnSpc>
                          <a:spcPct val="100000"/>
                        </a:lnSpc>
                        <a:spcBef>
                          <a:spcPts val="350"/>
                        </a:spcBef>
                      </a:pPr>
                      <a:r>
                        <a:rPr sz="1800" dirty="0"/>
                        <a:t>Nil</a:t>
                      </a:r>
                      <a:endParaRPr sz="1800">
                        <a:latin typeface="Gill Sans Ultra Bold" pitchFamily="34" charset="0"/>
                        <a:cs typeface="Gothic Uralic"/>
                      </a:endParaRPr>
                    </a:p>
                  </a:txBody>
                  <a:tcPr marL="0" marR="0" marT="28507" marB="0"/>
                </a:tc>
              </a:tr>
              <a:tr h="302868">
                <a:tc>
                  <a:txBody>
                    <a:bodyPr/>
                    <a:lstStyle/>
                    <a:p>
                      <a:pPr marL="50800">
                        <a:lnSpc>
                          <a:spcPct val="100000"/>
                        </a:lnSpc>
                        <a:spcBef>
                          <a:spcPts val="350"/>
                        </a:spcBef>
                      </a:pPr>
                      <a:r>
                        <a:rPr sz="1800" spc="-5" dirty="0"/>
                        <a:t>From 2,50,001 to</a:t>
                      </a:r>
                      <a:r>
                        <a:rPr sz="1800" dirty="0"/>
                        <a:t> </a:t>
                      </a:r>
                      <a:r>
                        <a:rPr sz="1800" spc="-5" dirty="0"/>
                        <a:t>5,00,000</a:t>
                      </a:r>
                      <a:endParaRPr sz="1800" dirty="0">
                        <a:latin typeface="Gill Sans Ultra Bold" pitchFamily="34" charset="0"/>
                        <a:cs typeface="Gothic Uralic"/>
                      </a:endParaRPr>
                    </a:p>
                  </a:txBody>
                  <a:tcPr marL="0" marR="0" marT="28507" marB="0"/>
                </a:tc>
                <a:tc>
                  <a:txBody>
                    <a:bodyPr/>
                    <a:lstStyle/>
                    <a:p>
                      <a:pPr marR="1024890" algn="r">
                        <a:lnSpc>
                          <a:spcPct val="100000"/>
                        </a:lnSpc>
                        <a:spcBef>
                          <a:spcPts val="350"/>
                        </a:spcBef>
                      </a:pPr>
                      <a:r>
                        <a:rPr sz="1800" spc="-5" dirty="0"/>
                        <a:t>5%</a:t>
                      </a:r>
                      <a:endParaRPr sz="1800" dirty="0">
                        <a:latin typeface="Gill Sans Ultra Bold" pitchFamily="34" charset="0"/>
                        <a:cs typeface="Gothic Uralic"/>
                      </a:endParaRPr>
                    </a:p>
                  </a:txBody>
                  <a:tcPr marL="0" marR="0" marT="28507" marB="0"/>
                </a:tc>
              </a:tr>
              <a:tr h="277179">
                <a:tc>
                  <a:txBody>
                    <a:bodyPr/>
                    <a:lstStyle/>
                    <a:p>
                      <a:pPr marL="50800">
                        <a:lnSpc>
                          <a:spcPct val="100000"/>
                        </a:lnSpc>
                        <a:spcBef>
                          <a:spcPts val="350"/>
                        </a:spcBef>
                      </a:pPr>
                      <a:r>
                        <a:rPr sz="1800" spc="-5" dirty="0"/>
                        <a:t>From 5,00,001 to</a:t>
                      </a:r>
                      <a:r>
                        <a:rPr sz="1800" dirty="0"/>
                        <a:t> </a:t>
                      </a:r>
                      <a:r>
                        <a:rPr sz="1800" spc="-5" dirty="0"/>
                        <a:t>7,50,000</a:t>
                      </a:r>
                      <a:endParaRPr sz="1800" dirty="0">
                        <a:latin typeface="Gill Sans Ultra Bold" pitchFamily="34" charset="0"/>
                        <a:cs typeface="Gothic Uralic"/>
                      </a:endParaRPr>
                    </a:p>
                  </a:txBody>
                  <a:tcPr marL="0" marR="0" marT="28507" marB="0"/>
                </a:tc>
                <a:tc>
                  <a:txBody>
                    <a:bodyPr/>
                    <a:lstStyle/>
                    <a:p>
                      <a:pPr marR="972185" algn="r">
                        <a:lnSpc>
                          <a:spcPct val="100000"/>
                        </a:lnSpc>
                        <a:spcBef>
                          <a:spcPts val="350"/>
                        </a:spcBef>
                      </a:pPr>
                      <a:r>
                        <a:rPr sz="1800" spc="-5" dirty="0"/>
                        <a:t>10</a:t>
                      </a:r>
                      <a:r>
                        <a:rPr sz="1800" spc="-95" dirty="0"/>
                        <a:t> </a:t>
                      </a:r>
                      <a:r>
                        <a:rPr sz="1800" spc="-5" dirty="0"/>
                        <a:t>%</a:t>
                      </a:r>
                      <a:endParaRPr sz="1800">
                        <a:latin typeface="Gill Sans Ultra Bold" pitchFamily="34" charset="0"/>
                        <a:cs typeface="Gothic Uralic"/>
                      </a:endParaRPr>
                    </a:p>
                  </a:txBody>
                  <a:tcPr marL="0" marR="0" marT="28507" marB="0"/>
                </a:tc>
              </a:tr>
              <a:tr h="277179">
                <a:tc>
                  <a:txBody>
                    <a:bodyPr/>
                    <a:lstStyle/>
                    <a:p>
                      <a:pPr marL="50800">
                        <a:lnSpc>
                          <a:spcPct val="100000"/>
                        </a:lnSpc>
                        <a:spcBef>
                          <a:spcPts val="350"/>
                        </a:spcBef>
                      </a:pPr>
                      <a:r>
                        <a:rPr sz="1800" spc="-5" dirty="0"/>
                        <a:t>From 7,50,001 to</a:t>
                      </a:r>
                      <a:r>
                        <a:rPr sz="1800" dirty="0"/>
                        <a:t> </a:t>
                      </a:r>
                      <a:r>
                        <a:rPr sz="1800" spc="-5" dirty="0"/>
                        <a:t>10,00,000</a:t>
                      </a:r>
                      <a:endParaRPr sz="1800" dirty="0">
                        <a:latin typeface="Gill Sans Ultra Bold" pitchFamily="34" charset="0"/>
                        <a:cs typeface="Gothic Uralic"/>
                      </a:endParaRPr>
                    </a:p>
                  </a:txBody>
                  <a:tcPr marL="0" marR="0" marT="28507" marB="0"/>
                </a:tc>
                <a:tc>
                  <a:txBody>
                    <a:bodyPr/>
                    <a:lstStyle/>
                    <a:p>
                      <a:pPr marR="972185" algn="r">
                        <a:lnSpc>
                          <a:spcPct val="100000"/>
                        </a:lnSpc>
                        <a:spcBef>
                          <a:spcPts val="350"/>
                        </a:spcBef>
                      </a:pPr>
                      <a:r>
                        <a:rPr sz="1800" spc="-5" dirty="0"/>
                        <a:t>15</a:t>
                      </a:r>
                      <a:r>
                        <a:rPr sz="1800" spc="-95" dirty="0"/>
                        <a:t> </a:t>
                      </a:r>
                      <a:r>
                        <a:rPr sz="1800" spc="-5" dirty="0"/>
                        <a:t>%</a:t>
                      </a:r>
                      <a:endParaRPr sz="1800">
                        <a:latin typeface="Gill Sans Ultra Bold" pitchFamily="34" charset="0"/>
                        <a:cs typeface="Gothic Uralic"/>
                      </a:endParaRPr>
                    </a:p>
                  </a:txBody>
                  <a:tcPr marL="0" marR="0" marT="28507" marB="0"/>
                </a:tc>
              </a:tr>
              <a:tr h="277179">
                <a:tc>
                  <a:txBody>
                    <a:bodyPr/>
                    <a:lstStyle/>
                    <a:p>
                      <a:pPr marL="50800">
                        <a:lnSpc>
                          <a:spcPct val="100000"/>
                        </a:lnSpc>
                        <a:spcBef>
                          <a:spcPts val="350"/>
                        </a:spcBef>
                      </a:pPr>
                      <a:r>
                        <a:rPr sz="1800" spc="-5" dirty="0"/>
                        <a:t>From 10,00,001 to</a:t>
                      </a:r>
                      <a:r>
                        <a:rPr sz="1800" dirty="0"/>
                        <a:t> </a:t>
                      </a:r>
                      <a:r>
                        <a:rPr sz="1800" spc="-5" dirty="0"/>
                        <a:t>12,50,000</a:t>
                      </a:r>
                      <a:endParaRPr sz="1800" dirty="0">
                        <a:latin typeface="Gill Sans Ultra Bold" pitchFamily="34" charset="0"/>
                        <a:cs typeface="Gothic Uralic"/>
                      </a:endParaRPr>
                    </a:p>
                  </a:txBody>
                  <a:tcPr marL="0" marR="0" marT="28507" marB="0"/>
                </a:tc>
                <a:tc>
                  <a:txBody>
                    <a:bodyPr/>
                    <a:lstStyle/>
                    <a:p>
                      <a:pPr marR="972185" algn="r">
                        <a:lnSpc>
                          <a:spcPct val="100000"/>
                        </a:lnSpc>
                        <a:spcBef>
                          <a:spcPts val="350"/>
                        </a:spcBef>
                      </a:pPr>
                      <a:r>
                        <a:rPr sz="1800" spc="-5" dirty="0"/>
                        <a:t>20</a:t>
                      </a:r>
                      <a:r>
                        <a:rPr sz="1800" spc="-95" dirty="0"/>
                        <a:t> </a:t>
                      </a:r>
                      <a:r>
                        <a:rPr sz="1800" spc="-5" dirty="0"/>
                        <a:t>%</a:t>
                      </a:r>
                      <a:endParaRPr sz="1800" dirty="0">
                        <a:latin typeface="Gill Sans Ultra Bold" pitchFamily="34" charset="0"/>
                        <a:cs typeface="Gothic Uralic"/>
                      </a:endParaRPr>
                    </a:p>
                  </a:txBody>
                  <a:tcPr marL="0" marR="0" marT="28507" marB="0"/>
                </a:tc>
              </a:tr>
              <a:tr h="277179">
                <a:tc>
                  <a:txBody>
                    <a:bodyPr/>
                    <a:lstStyle/>
                    <a:p>
                      <a:pPr marL="50800">
                        <a:lnSpc>
                          <a:spcPct val="100000"/>
                        </a:lnSpc>
                        <a:spcBef>
                          <a:spcPts val="350"/>
                        </a:spcBef>
                      </a:pPr>
                      <a:r>
                        <a:rPr sz="1800" spc="-5" dirty="0"/>
                        <a:t>From 12,50,001 to</a:t>
                      </a:r>
                      <a:r>
                        <a:rPr sz="1800" dirty="0"/>
                        <a:t> </a:t>
                      </a:r>
                      <a:r>
                        <a:rPr sz="1800" spc="-5" dirty="0"/>
                        <a:t>15,00,000</a:t>
                      </a:r>
                      <a:endParaRPr sz="1800" dirty="0">
                        <a:latin typeface="Gill Sans Ultra Bold" pitchFamily="34" charset="0"/>
                        <a:cs typeface="Gothic Uralic"/>
                      </a:endParaRPr>
                    </a:p>
                  </a:txBody>
                  <a:tcPr marL="0" marR="0" marT="28507" marB="0"/>
                </a:tc>
                <a:tc>
                  <a:txBody>
                    <a:bodyPr/>
                    <a:lstStyle/>
                    <a:p>
                      <a:pPr marR="972185" algn="r">
                        <a:lnSpc>
                          <a:spcPct val="100000"/>
                        </a:lnSpc>
                        <a:spcBef>
                          <a:spcPts val="350"/>
                        </a:spcBef>
                      </a:pPr>
                      <a:r>
                        <a:rPr sz="1800" spc="-5" dirty="0"/>
                        <a:t>25</a:t>
                      </a:r>
                      <a:r>
                        <a:rPr sz="1800" spc="-95" dirty="0"/>
                        <a:t> </a:t>
                      </a:r>
                      <a:r>
                        <a:rPr sz="1800" spc="-5" dirty="0"/>
                        <a:t>%</a:t>
                      </a:r>
                      <a:endParaRPr sz="1800" dirty="0">
                        <a:latin typeface="Gill Sans Ultra Bold" pitchFamily="34" charset="0"/>
                        <a:cs typeface="Gothic Uralic"/>
                      </a:endParaRPr>
                    </a:p>
                  </a:txBody>
                  <a:tcPr marL="0" marR="0" marT="28507" marB="0"/>
                </a:tc>
              </a:tr>
              <a:tr h="277179">
                <a:tc>
                  <a:txBody>
                    <a:bodyPr/>
                    <a:lstStyle/>
                    <a:p>
                      <a:pPr marL="50800">
                        <a:lnSpc>
                          <a:spcPct val="100000"/>
                        </a:lnSpc>
                        <a:spcBef>
                          <a:spcPts val="350"/>
                        </a:spcBef>
                      </a:pPr>
                      <a:r>
                        <a:rPr sz="1800" dirty="0"/>
                        <a:t>Above</a:t>
                      </a:r>
                      <a:r>
                        <a:rPr sz="1800" spc="-5" dirty="0"/>
                        <a:t> 15,00,000</a:t>
                      </a:r>
                      <a:endParaRPr sz="1800" dirty="0">
                        <a:latin typeface="Gill Sans Ultra Bold" pitchFamily="34" charset="0"/>
                        <a:cs typeface="Gothic Uralic"/>
                      </a:endParaRPr>
                    </a:p>
                  </a:txBody>
                  <a:tcPr marL="0" marR="0" marT="28507" marB="0"/>
                </a:tc>
                <a:tc>
                  <a:txBody>
                    <a:bodyPr/>
                    <a:lstStyle/>
                    <a:p>
                      <a:pPr marR="989965" algn="r">
                        <a:lnSpc>
                          <a:spcPct val="100000"/>
                        </a:lnSpc>
                        <a:spcBef>
                          <a:spcPts val="350"/>
                        </a:spcBef>
                      </a:pPr>
                      <a:r>
                        <a:rPr sz="1800" spc="-5" dirty="0"/>
                        <a:t>30%</a:t>
                      </a:r>
                      <a:endParaRPr sz="1800" dirty="0">
                        <a:latin typeface="Gill Sans Ultra Bold" pitchFamily="34" charset="0"/>
                        <a:cs typeface="Gothic Uralic"/>
                      </a:endParaRPr>
                    </a:p>
                  </a:txBody>
                  <a:tcPr marL="0" marR="0" marT="28507" marB="0"/>
                </a:tc>
              </a:tr>
            </a:tbl>
          </a:graphicData>
        </a:graphic>
      </p:graphicFrame>
    </p:spTree>
    <p:extLst>
      <p:ext uri="{BB962C8B-B14F-4D97-AF65-F5344CB8AC3E}">
        <p14:creationId xmlns:p14="http://schemas.microsoft.com/office/powerpoint/2010/main" val="1857807709"/>
      </p:ext>
    </p:extLst>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06290" cy="1600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IN" dirty="0" smtClean="0"/>
              <a:t>Features of newly inserted section 115BAC- optional tax rate for individual and HUF</a:t>
            </a:r>
            <a:endParaRPr lang="en-IN" dirty="0"/>
          </a:p>
        </p:txBody>
      </p:sp>
      <p:sp>
        <p:nvSpPr>
          <p:cNvPr id="3" name="Content Placeholder 2"/>
          <p:cNvSpPr>
            <a:spLocks noGrp="1"/>
          </p:cNvSpPr>
          <p:nvPr>
            <p:ph idx="1"/>
          </p:nvPr>
        </p:nvSpPr>
        <p:spPr>
          <a:xfrm>
            <a:off x="4720590" y="80010"/>
            <a:ext cx="7320598" cy="677798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r>
              <a:rPr lang="en-IN" dirty="0" smtClean="0"/>
              <a:t>Optional of tax payer</a:t>
            </a:r>
          </a:p>
          <a:p>
            <a:pPr algn="just"/>
            <a:r>
              <a:rPr lang="en-US" dirty="0" smtClean="0"/>
              <a:t>Business class option once exercised can’t withdraw. Salary class- fresh option every year.</a:t>
            </a:r>
            <a:endParaRPr lang="en-IN" dirty="0" smtClean="0"/>
          </a:p>
          <a:p>
            <a:pPr algn="just"/>
            <a:r>
              <a:rPr lang="en-IN" dirty="0" smtClean="0"/>
              <a:t>Certain conditions for opting lower tax rate such as :</a:t>
            </a:r>
          </a:p>
          <a:p>
            <a:pPr algn="just"/>
            <a:r>
              <a:rPr lang="en-IN" dirty="0" smtClean="0"/>
              <a:t>No exemption u/s 10(5), 10(13A), 10(14), 10(17), 10(32) </a:t>
            </a:r>
            <a:r>
              <a:rPr lang="en-US" i="1" dirty="0" smtClean="0">
                <a:hlinkClick r:id="rId2"/>
              </a:rPr>
              <a:t>section </a:t>
            </a:r>
            <a:r>
              <a:rPr lang="en-US" i="1" dirty="0">
                <a:hlinkClick r:id="rId2"/>
              </a:rPr>
              <a:t>10AA</a:t>
            </a:r>
            <a:r>
              <a:rPr lang="en-US" i="1" dirty="0"/>
              <a:t> or </a:t>
            </a:r>
            <a:r>
              <a:rPr lang="en-US" i="1" dirty="0">
                <a:hlinkClick r:id="rId3"/>
              </a:rPr>
              <a:t>section 16</a:t>
            </a:r>
            <a:r>
              <a:rPr lang="en-US" i="1" dirty="0"/>
              <a:t> or clause (</a:t>
            </a:r>
            <a:r>
              <a:rPr lang="en-US" dirty="0"/>
              <a:t>b</a:t>
            </a:r>
            <a:r>
              <a:rPr lang="en-US" i="1" dirty="0"/>
              <a:t>) of </a:t>
            </a:r>
            <a:r>
              <a:rPr lang="en-US" i="1" dirty="0">
                <a:hlinkClick r:id="rId4"/>
              </a:rPr>
              <a:t>section </a:t>
            </a:r>
            <a:r>
              <a:rPr lang="en-US" i="1" dirty="0" smtClean="0">
                <a:hlinkClick r:id="rId4"/>
              </a:rPr>
              <a:t>24</a:t>
            </a:r>
            <a:r>
              <a:rPr lang="en-US" i="1" dirty="0" smtClean="0"/>
              <a:t>(b) or </a:t>
            </a:r>
            <a:r>
              <a:rPr lang="en-US" i="1" dirty="0"/>
              <a:t>clause (</a:t>
            </a:r>
            <a:r>
              <a:rPr lang="en-US" dirty="0" err="1"/>
              <a:t>iia</a:t>
            </a:r>
            <a:r>
              <a:rPr lang="en-US" i="1" dirty="0"/>
              <a:t>) of sub-section (1) of </a:t>
            </a:r>
            <a:r>
              <a:rPr lang="en-US" i="1" dirty="0">
                <a:hlinkClick r:id="rId5"/>
              </a:rPr>
              <a:t>section 32</a:t>
            </a:r>
            <a:r>
              <a:rPr lang="en-US" i="1" dirty="0"/>
              <a:t> or </a:t>
            </a:r>
            <a:r>
              <a:rPr lang="en-US" i="1" dirty="0">
                <a:hlinkClick r:id="rId6"/>
              </a:rPr>
              <a:t>section 32AD</a:t>
            </a:r>
            <a:r>
              <a:rPr lang="en-US" i="1" dirty="0"/>
              <a:t> or </a:t>
            </a:r>
            <a:r>
              <a:rPr lang="en-US" i="1" dirty="0">
                <a:hlinkClick r:id="rId7"/>
              </a:rPr>
              <a:t>section 33AB</a:t>
            </a:r>
            <a:r>
              <a:rPr lang="en-US" i="1" dirty="0"/>
              <a:t> or </a:t>
            </a:r>
            <a:r>
              <a:rPr lang="en-US" i="1" dirty="0">
                <a:hlinkClick r:id="rId8"/>
              </a:rPr>
              <a:t>section 33ABA</a:t>
            </a:r>
            <a:r>
              <a:rPr lang="en-US" i="1" dirty="0"/>
              <a:t> or sub-clause (</a:t>
            </a:r>
            <a:r>
              <a:rPr lang="en-US" dirty="0"/>
              <a:t>ii</a:t>
            </a:r>
            <a:r>
              <a:rPr lang="en-US" i="1" dirty="0"/>
              <a:t>) or sub-clause (</a:t>
            </a:r>
            <a:r>
              <a:rPr lang="en-US" dirty="0" err="1"/>
              <a:t>iia</a:t>
            </a:r>
            <a:r>
              <a:rPr lang="en-US" i="1" dirty="0"/>
              <a:t>) or sub-clause (</a:t>
            </a:r>
            <a:r>
              <a:rPr lang="en-US" dirty="0"/>
              <a:t>iii</a:t>
            </a:r>
            <a:r>
              <a:rPr lang="en-US" i="1" dirty="0"/>
              <a:t>) of sub-section (1) or sub-section (2AA) of </a:t>
            </a:r>
            <a:r>
              <a:rPr lang="en-US" i="1" dirty="0">
                <a:hlinkClick r:id="rId9"/>
              </a:rPr>
              <a:t>section 35</a:t>
            </a:r>
            <a:r>
              <a:rPr lang="en-US" i="1" dirty="0"/>
              <a:t> or </a:t>
            </a:r>
            <a:r>
              <a:rPr lang="en-US" i="1" dirty="0">
                <a:hlinkClick r:id="rId10"/>
              </a:rPr>
              <a:t>section 35AD</a:t>
            </a:r>
            <a:r>
              <a:rPr lang="en-US" i="1" dirty="0"/>
              <a:t> or </a:t>
            </a:r>
            <a:r>
              <a:rPr lang="en-US" i="1" dirty="0">
                <a:hlinkClick r:id="rId11"/>
              </a:rPr>
              <a:t>section 35CCC</a:t>
            </a:r>
            <a:r>
              <a:rPr lang="en-US" i="1" dirty="0"/>
              <a:t> or </a:t>
            </a:r>
            <a:r>
              <a:rPr lang="en-US" i="1" dirty="0" smtClean="0">
                <a:hlinkClick r:id="rId12"/>
              </a:rPr>
              <a:t>section 57</a:t>
            </a:r>
            <a:r>
              <a:rPr lang="en-US" i="1" dirty="0" smtClean="0"/>
              <a:t>(</a:t>
            </a:r>
            <a:r>
              <a:rPr lang="en-US" i="1" dirty="0" err="1" smtClean="0"/>
              <a:t>iia</a:t>
            </a:r>
            <a:r>
              <a:rPr lang="en-US" i="1" dirty="0" smtClean="0"/>
              <a:t>) </a:t>
            </a:r>
            <a:r>
              <a:rPr lang="en-US" i="1" dirty="0"/>
              <a:t>or under any of the provisions of Chapter VI-A other than </a:t>
            </a:r>
            <a:r>
              <a:rPr lang="en-US" i="1" dirty="0" smtClean="0">
                <a:hlinkClick r:id="rId13"/>
              </a:rPr>
              <a:t>section 80CCD</a:t>
            </a:r>
            <a:r>
              <a:rPr lang="en-US" i="1" dirty="0" smtClean="0"/>
              <a:t>(2) </a:t>
            </a:r>
            <a:r>
              <a:rPr lang="en-US" i="1" dirty="0"/>
              <a:t>or </a:t>
            </a:r>
            <a:r>
              <a:rPr lang="en-US" i="1" dirty="0">
                <a:hlinkClick r:id="rId14"/>
              </a:rPr>
              <a:t>section 80JJAA</a:t>
            </a:r>
            <a:r>
              <a:rPr lang="en-US" i="1" dirty="0" smtClean="0"/>
              <a:t>;</a:t>
            </a:r>
          </a:p>
          <a:p>
            <a:pPr algn="just"/>
            <a:r>
              <a:rPr lang="en-US" i="1" dirty="0"/>
              <a:t>without set off of any </a:t>
            </a:r>
            <a:r>
              <a:rPr lang="en-US" i="1" dirty="0" smtClean="0"/>
              <a:t>loss</a:t>
            </a:r>
            <a:endParaRPr lang="en-IN" dirty="0"/>
          </a:p>
        </p:txBody>
      </p:sp>
      <p:sp>
        <p:nvSpPr>
          <p:cNvPr id="4" name="Text Placeholder 3"/>
          <p:cNvSpPr>
            <a:spLocks noGrp="1"/>
          </p:cNvSpPr>
          <p:nvPr>
            <p:ph type="body" sz="half" idx="2"/>
          </p:nvPr>
        </p:nvSpPr>
        <p:spPr>
          <a:xfrm>
            <a:off x="0" y="1634490"/>
            <a:ext cx="4634865" cy="513207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342900" indent="-342900" algn="just">
              <a:buFont typeface="Wingdings" panose="05000000000000000000" pitchFamily="2" charset="2"/>
              <a:buChar char="q"/>
            </a:pPr>
            <a:r>
              <a:rPr lang="en-IN" sz="2400" dirty="0" smtClean="0"/>
              <a:t>Option </a:t>
            </a:r>
            <a:r>
              <a:rPr lang="en-US" sz="2400" i="1" dirty="0" smtClean="0"/>
              <a:t>exercised </a:t>
            </a:r>
            <a:r>
              <a:rPr lang="en-US" sz="2400" i="1" dirty="0"/>
              <a:t>in the prescribed manner </a:t>
            </a:r>
            <a:r>
              <a:rPr lang="en-IN" sz="2400" dirty="0"/>
              <a:t>in return of income filed under section 139(1)</a:t>
            </a:r>
            <a:r>
              <a:rPr lang="en-US" sz="2400" i="1" dirty="0"/>
              <a:t> </a:t>
            </a:r>
            <a:endParaRPr lang="en-IN" sz="2400" dirty="0" smtClean="0"/>
          </a:p>
          <a:p>
            <a:pPr marL="342900" indent="-342900" algn="just">
              <a:buFont typeface="Wingdings" panose="05000000000000000000" pitchFamily="2" charset="2"/>
              <a:buChar char="q"/>
            </a:pPr>
            <a:r>
              <a:rPr lang="en-IN" sz="2400" dirty="0" smtClean="0"/>
              <a:t>Belated return – no option in this section</a:t>
            </a:r>
          </a:p>
          <a:p>
            <a:pPr marL="342900" indent="-342900" algn="just">
              <a:buFont typeface="Wingdings" panose="05000000000000000000" pitchFamily="2" charset="2"/>
              <a:buChar char="q"/>
            </a:pPr>
            <a:r>
              <a:rPr lang="en-IN" sz="2400" dirty="0" smtClean="0"/>
              <a:t>Beneficial for those not interested in making investment</a:t>
            </a:r>
          </a:p>
          <a:p>
            <a:pPr marL="342900" indent="-342900" algn="just">
              <a:buFont typeface="Wingdings" panose="05000000000000000000" pitchFamily="2" charset="2"/>
              <a:buChar char="q"/>
            </a:pPr>
            <a:r>
              <a:rPr lang="en-IN" sz="2400" dirty="0" smtClean="0"/>
              <a:t>More liquidity in market for expenditure</a:t>
            </a:r>
          </a:p>
          <a:p>
            <a:pPr marL="342900" indent="-342900" algn="just">
              <a:buFont typeface="Wingdings" panose="05000000000000000000" pitchFamily="2" charset="2"/>
              <a:buChar char="q"/>
            </a:pPr>
            <a:r>
              <a:rPr lang="en-IN" sz="2400" dirty="0" smtClean="0"/>
              <a:t>Increase  in collection of GST if more expenditure</a:t>
            </a:r>
          </a:p>
          <a:p>
            <a:endParaRPr lang="en-IN" sz="2400" dirty="0"/>
          </a:p>
        </p:txBody>
      </p:sp>
    </p:spTree>
    <p:extLst>
      <p:ext uri="{BB962C8B-B14F-4D97-AF65-F5344CB8AC3E}">
        <p14:creationId xmlns:p14="http://schemas.microsoft.com/office/powerpoint/2010/main" val="271380701"/>
      </p:ext>
    </p:extLst>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783080" cy="6858000"/>
          </a:xfrm>
        </p:spPr>
        <p:style>
          <a:lnRef idx="2">
            <a:schemeClr val="accent1">
              <a:shade val="50000"/>
            </a:schemeClr>
          </a:lnRef>
          <a:fillRef idx="1">
            <a:schemeClr val="accent1"/>
          </a:fillRef>
          <a:effectRef idx="0">
            <a:schemeClr val="accent1"/>
          </a:effectRef>
          <a:fontRef idx="minor">
            <a:schemeClr val="lt1"/>
          </a:fontRef>
        </p:style>
        <p:txBody>
          <a:bodyPr vert="vert270">
            <a:normAutofit/>
          </a:bodyPr>
          <a:lstStyle/>
          <a:p>
            <a:pPr algn="ctr"/>
            <a:r>
              <a:rPr lang="en-US" dirty="0" smtClean="0"/>
              <a:t>Tax on Dividend  </a:t>
            </a:r>
            <a:endParaRPr lang="en-US" dirty="0"/>
          </a:p>
        </p:txBody>
      </p:sp>
      <p:sp>
        <p:nvSpPr>
          <p:cNvPr id="3" name="Content Placeholder 2"/>
          <p:cNvSpPr>
            <a:spLocks noGrp="1"/>
          </p:cNvSpPr>
          <p:nvPr>
            <p:ph idx="1"/>
          </p:nvPr>
        </p:nvSpPr>
        <p:spPr>
          <a:xfrm>
            <a:off x="2823210" y="91440"/>
            <a:ext cx="9086850" cy="6766560"/>
          </a:xfrm>
        </p:spPr>
        <p:style>
          <a:lnRef idx="2">
            <a:schemeClr val="accent5"/>
          </a:lnRef>
          <a:fillRef idx="1">
            <a:schemeClr val="lt1"/>
          </a:fillRef>
          <a:effectRef idx="0">
            <a:schemeClr val="accent5"/>
          </a:effectRef>
          <a:fontRef idx="minor">
            <a:schemeClr val="dk1"/>
          </a:fontRef>
        </p:style>
        <p:txBody>
          <a:bodyPr anchor="ctr">
            <a:normAutofit/>
          </a:bodyPr>
          <a:lstStyle/>
          <a:p>
            <a:pPr algn="just"/>
            <a:r>
              <a:rPr lang="en-US" dirty="0" smtClean="0"/>
              <a:t>Earlier the incidence of tax on dividend distribution by domestic companies  was to such company as per sec 115-O but now this sec abolished and now incidence of  tax on dividend distribution shifted to the shareholders of such  domestic companies.</a:t>
            </a:r>
          </a:p>
          <a:p>
            <a:pPr algn="just"/>
            <a:r>
              <a:rPr lang="en-US" dirty="0" smtClean="0"/>
              <a:t>Earlier it was taxable in the hand of individual shareholders as per similar line if dividend received from domestic companies (in aggregate) exceed by Rs10,00,000 only but now as from 1-04-2021 are irrespective of the limit the dividend received from domestic companies are chargeable to tax in the hand of shareholder. </a:t>
            </a:r>
            <a:endParaRPr lang="en-US" dirty="0"/>
          </a:p>
        </p:txBody>
      </p:sp>
    </p:spTree>
    <p:extLst>
      <p:ext uri="{BB962C8B-B14F-4D97-AF65-F5344CB8AC3E}">
        <p14:creationId xmlns:p14="http://schemas.microsoft.com/office/powerpoint/2010/main" val="1347573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9696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dirty="0" smtClean="0"/>
              <a:t/>
            </a:r>
            <a:br>
              <a:rPr lang="en-US" dirty="0" smtClean="0"/>
            </a:br>
            <a:r>
              <a:rPr lang="en-US" dirty="0" smtClean="0"/>
              <a:t>  </a:t>
            </a:r>
            <a:r>
              <a:rPr lang="en-US" sz="3100" dirty="0" smtClean="0"/>
              <a:t>Amendment in the definition of perquisites u/s 17(2)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2800" dirty="0" smtClean="0"/>
              <a:t>A combined upper limit of Rs. 7.50 </a:t>
            </a:r>
            <a:r>
              <a:rPr lang="en-US" sz="2800" dirty="0" err="1" smtClean="0"/>
              <a:t>lakh</a:t>
            </a:r>
            <a:r>
              <a:rPr lang="en-US" sz="2800" dirty="0" smtClean="0"/>
              <a:t> per employee in respect of Employer’s Contribution in a year to NPS, Superannuation Fund and Recognized Provident fund has been proposed and any </a:t>
            </a:r>
            <a:r>
              <a:rPr lang="en-US" sz="2800" b="1" dirty="0" smtClean="0"/>
              <a:t>excess contribution is proposed to be taxable in the hands of employees.</a:t>
            </a:r>
          </a:p>
          <a:p>
            <a:pPr algn="just"/>
            <a:r>
              <a:rPr lang="en-US" sz="2800" dirty="0" smtClean="0"/>
              <a:t>Consequently, it is also proposed that any annual accretion in the form of interest, dividend or any other amount of similar nature on such taxable Employer’s Contribution during the previous year shall also be treated as perquisite.</a:t>
            </a:r>
          </a:p>
          <a:p>
            <a:endParaRPr lang="en-US" dirty="0" smtClean="0"/>
          </a:p>
          <a:p>
            <a:endParaRPr lang="en-US" dirty="0"/>
          </a:p>
        </p:txBody>
      </p:sp>
    </p:spTree>
    <p:extLst>
      <p:ext uri="{BB962C8B-B14F-4D97-AF65-F5344CB8AC3E}">
        <p14:creationId xmlns:p14="http://schemas.microsoft.com/office/powerpoint/2010/main" val="2671347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1305" y="757989"/>
            <a:ext cx="8554453" cy="3963672"/>
          </a:xfrm>
          <a:prstGeom prst="rect">
            <a:avLst/>
          </a:prstGeom>
          <a:scene3d>
            <a:camera prst="perspectiveContrastingLeftFacing"/>
            <a:lightRig rig="threePt" dir="t"/>
          </a:scene3d>
        </p:spPr>
        <p:style>
          <a:lnRef idx="1">
            <a:schemeClr val="accent2"/>
          </a:lnRef>
          <a:fillRef idx="2">
            <a:schemeClr val="accent2"/>
          </a:fillRef>
          <a:effectRef idx="1">
            <a:schemeClr val="accent2"/>
          </a:effectRef>
          <a:fontRef idx="minor">
            <a:schemeClr val="dk1"/>
          </a:fontRef>
        </p:style>
        <p:txBody>
          <a:bodyPr wrap="square" lIns="91440" tIns="45720" rIns="91440" bIns="45720">
            <a:noAutofit/>
          </a:bodyPr>
          <a:lstStyle/>
          <a:p>
            <a:pPr algn="ctr"/>
            <a:r>
              <a:rPr lang="en-US" sz="5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Chargeability of</a:t>
            </a:r>
          </a:p>
          <a:p>
            <a:pPr algn="ctr"/>
            <a:r>
              <a:rPr lang="en-US" sz="54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rPr>
              <a:t> salary income, deductions &amp; exemption</a:t>
            </a:r>
            <a:endPar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3771761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31" y="108284"/>
            <a:ext cx="3932237" cy="16002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000" dirty="0" smtClean="0"/>
              <a:t>Income chargeable under head salary</a:t>
            </a:r>
            <a:endParaRPr lang="en-US" sz="3000" dirty="0"/>
          </a:p>
        </p:txBody>
      </p:sp>
      <p:sp>
        <p:nvSpPr>
          <p:cNvPr id="3" name="Content Placeholder 2"/>
          <p:cNvSpPr>
            <a:spLocks noGrp="1"/>
          </p:cNvSpPr>
          <p:nvPr>
            <p:ph idx="1"/>
          </p:nvPr>
        </p:nvSpPr>
        <p:spPr>
          <a:xfrm>
            <a:off x="4379495" y="264695"/>
            <a:ext cx="7712241" cy="6436894"/>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a:buNone/>
            </a:pPr>
            <a:r>
              <a:rPr lang="en-IN" sz="2400" b="1" dirty="0" smtClean="0"/>
              <a:t>15. </a:t>
            </a:r>
            <a:r>
              <a:rPr lang="en-IN" sz="2400" dirty="0" smtClean="0"/>
              <a:t>The following income shall be chargeable to income-tax under the head "Salaries"—</a:t>
            </a:r>
            <a:endParaRPr lang="en-US" sz="2400" dirty="0" smtClean="0"/>
          </a:p>
          <a:p>
            <a:pPr>
              <a:buNone/>
            </a:pPr>
            <a:r>
              <a:rPr lang="en-IN" sz="2400" dirty="0" smtClean="0"/>
              <a:t>(</a:t>
            </a:r>
            <a:r>
              <a:rPr lang="en-IN" sz="2400" i="1" dirty="0" smtClean="0"/>
              <a:t>a</a:t>
            </a:r>
            <a:r>
              <a:rPr lang="en-IN" sz="2400" dirty="0" smtClean="0"/>
              <a:t>)any </a:t>
            </a:r>
            <a:r>
              <a:rPr lang="en-IN" sz="2400" b="1" dirty="0" smtClean="0"/>
              <a:t>salary due </a:t>
            </a:r>
            <a:r>
              <a:rPr lang="en-IN" sz="2400" dirty="0" smtClean="0"/>
              <a:t>from an employer or a former employer to an assessee in the previous year, whether paid or not;</a:t>
            </a:r>
            <a:endParaRPr lang="en-US" sz="2400" dirty="0" smtClean="0"/>
          </a:p>
          <a:p>
            <a:pPr>
              <a:buNone/>
            </a:pPr>
            <a:r>
              <a:rPr lang="en-IN" sz="2400" dirty="0" smtClean="0"/>
              <a:t>(</a:t>
            </a:r>
            <a:r>
              <a:rPr lang="en-IN" sz="2400" i="1" dirty="0" smtClean="0"/>
              <a:t>b</a:t>
            </a:r>
            <a:r>
              <a:rPr lang="en-IN" sz="2400" dirty="0" smtClean="0"/>
              <a:t>)any </a:t>
            </a:r>
            <a:r>
              <a:rPr lang="en-IN" sz="2400" b="1" dirty="0" smtClean="0"/>
              <a:t>salary paid or allowed</a:t>
            </a:r>
            <a:r>
              <a:rPr lang="en-IN" sz="2400" dirty="0" smtClean="0"/>
              <a:t> to him in the previous year by or on behalf of an employer or a former employer though not due or before it became due to him;</a:t>
            </a:r>
            <a:endParaRPr lang="en-US" sz="2400" dirty="0" smtClean="0"/>
          </a:p>
          <a:p>
            <a:pPr>
              <a:buNone/>
            </a:pPr>
            <a:r>
              <a:rPr lang="en-IN" sz="2400" dirty="0" smtClean="0"/>
              <a:t>(</a:t>
            </a:r>
            <a:r>
              <a:rPr lang="en-IN" sz="2400" i="1" dirty="0" smtClean="0"/>
              <a:t>c</a:t>
            </a:r>
            <a:r>
              <a:rPr lang="en-IN" sz="2400" dirty="0" smtClean="0"/>
              <a:t>)any </a:t>
            </a:r>
            <a:r>
              <a:rPr lang="en-IN" sz="2400" b="1" dirty="0" smtClean="0"/>
              <a:t>arrears of salary </a:t>
            </a:r>
            <a:r>
              <a:rPr lang="en-IN" sz="2400" dirty="0" smtClean="0"/>
              <a:t>paid or allowed to him in the previous year by or on behalf of an employer or a former employer, if not charged to income-tax for any earlier previous year.</a:t>
            </a:r>
            <a:endParaRPr lang="en-US" sz="2400" dirty="0" smtClean="0"/>
          </a:p>
          <a:p>
            <a:pPr>
              <a:buNone/>
            </a:pPr>
            <a:r>
              <a:rPr lang="en-IN" sz="2400" dirty="0" smtClean="0"/>
              <a:t>[</a:t>
            </a:r>
            <a:r>
              <a:rPr lang="en-IN" sz="2400" i="1" dirty="0" smtClean="0"/>
              <a:t>Explanation 1</a:t>
            </a:r>
            <a:r>
              <a:rPr lang="en-IN" sz="2400" dirty="0" smtClean="0"/>
              <a:t>].—For the removal of doubts, it is hereby declared that where any salary </a:t>
            </a:r>
            <a:r>
              <a:rPr lang="en-IN" sz="2400" b="1" dirty="0" smtClean="0"/>
              <a:t>paid in advance </a:t>
            </a:r>
            <a:r>
              <a:rPr lang="en-IN" sz="2400" dirty="0" smtClean="0"/>
              <a:t>is included in the total income of any person for any previous year it shall not be included again in the total income of the person when the salary becomes due.</a:t>
            </a:r>
            <a:endParaRPr lang="en-US" sz="2400" dirty="0" smtClean="0"/>
          </a:p>
          <a:p>
            <a:pPr>
              <a:buNone/>
            </a:pPr>
            <a:r>
              <a:rPr lang="en-IN" sz="2400" dirty="0" smtClean="0"/>
              <a:t>[</a:t>
            </a:r>
            <a:r>
              <a:rPr lang="en-IN" sz="2400" i="1" dirty="0" smtClean="0"/>
              <a:t>Explanation 2.</a:t>
            </a:r>
            <a:r>
              <a:rPr lang="en-IN" sz="2400" dirty="0" smtClean="0"/>
              <a:t>—Any </a:t>
            </a:r>
            <a:r>
              <a:rPr lang="en-IN" sz="2400" b="1" dirty="0" smtClean="0"/>
              <a:t>salary, bonus, commission or remuneration</a:t>
            </a:r>
            <a:r>
              <a:rPr lang="en-IN" sz="2400" dirty="0" smtClean="0"/>
              <a:t>, by whatever name called, due to, or received by, a partner of a firm from the firm shall not be regarded as "salary" for the purposes of this section.]</a:t>
            </a:r>
            <a:endParaRPr lang="en-US" sz="2400" dirty="0" smtClean="0"/>
          </a:p>
          <a:p>
            <a:pPr>
              <a:buNone/>
            </a:pPr>
            <a:r>
              <a:rPr lang="en-IN" sz="2400" dirty="0" smtClean="0"/>
              <a:t> </a:t>
            </a:r>
            <a:endParaRPr lang="en-US" sz="2400" dirty="0" smtClean="0"/>
          </a:p>
          <a:p>
            <a:pPr>
              <a:buNone/>
            </a:pPr>
            <a:endParaRPr lang="en-US" dirty="0"/>
          </a:p>
        </p:txBody>
      </p:sp>
      <p:sp>
        <p:nvSpPr>
          <p:cNvPr id="4" name="Text Placeholder 3"/>
          <p:cNvSpPr>
            <a:spLocks noGrp="1"/>
          </p:cNvSpPr>
          <p:nvPr>
            <p:ph type="body" sz="half" idx="2"/>
          </p:nvPr>
        </p:nvSpPr>
        <p:spPr>
          <a:xfrm>
            <a:off x="153988" y="2009274"/>
            <a:ext cx="3932237" cy="3811588"/>
          </a:xfrm>
        </p:spPr>
        <p:style>
          <a:lnRef idx="2">
            <a:schemeClr val="dk1">
              <a:shade val="50000"/>
            </a:schemeClr>
          </a:lnRef>
          <a:fillRef idx="1">
            <a:schemeClr val="dk1"/>
          </a:fillRef>
          <a:effectRef idx="0">
            <a:schemeClr val="dk1"/>
          </a:effectRef>
          <a:fontRef idx="minor">
            <a:schemeClr val="lt1"/>
          </a:fontRef>
        </p:style>
        <p:txBody>
          <a:bodyPr anchor="ctr">
            <a:normAutofit/>
          </a:bodyPr>
          <a:lstStyle/>
          <a:p>
            <a:pPr marL="457200" indent="-457200">
              <a:lnSpc>
                <a:spcPct val="150000"/>
              </a:lnSpc>
              <a:buFont typeface="Wingdings" panose="05000000000000000000" pitchFamily="2" charset="2"/>
              <a:buChar char="q"/>
            </a:pPr>
            <a:r>
              <a:rPr lang="en-IN" sz="2800" dirty="0"/>
              <a:t>Salaried </a:t>
            </a:r>
            <a:r>
              <a:rPr lang="en-IN" sz="2800" dirty="0" smtClean="0"/>
              <a:t>due</a:t>
            </a:r>
          </a:p>
          <a:p>
            <a:pPr marL="457200" indent="-457200">
              <a:lnSpc>
                <a:spcPct val="150000"/>
              </a:lnSpc>
              <a:buFont typeface="Wingdings" panose="05000000000000000000" pitchFamily="2" charset="2"/>
              <a:buChar char="q"/>
            </a:pPr>
            <a:r>
              <a:rPr lang="en-IN" sz="2800" dirty="0"/>
              <a:t>Salary received </a:t>
            </a:r>
            <a:r>
              <a:rPr lang="en-IN" sz="2800" dirty="0" smtClean="0"/>
              <a:t> </a:t>
            </a:r>
            <a:r>
              <a:rPr lang="en-IN" sz="2800" dirty="0"/>
              <a:t>or </a:t>
            </a:r>
            <a:r>
              <a:rPr lang="en-IN" sz="2800" dirty="0" smtClean="0"/>
              <a:t>advance Received</a:t>
            </a:r>
          </a:p>
          <a:p>
            <a:pPr marL="457200" indent="-457200">
              <a:lnSpc>
                <a:spcPct val="150000"/>
              </a:lnSpc>
              <a:buFont typeface="Wingdings" panose="05000000000000000000" pitchFamily="2" charset="2"/>
              <a:buChar char="q"/>
            </a:pPr>
            <a:r>
              <a:rPr lang="en-IN" sz="2800" dirty="0"/>
              <a:t>Arrear</a:t>
            </a:r>
            <a:r>
              <a:rPr lang="en-US" sz="2800" dirty="0"/>
              <a:t> of salary </a:t>
            </a:r>
            <a:endParaRPr lang="en-IN" sz="2800" dirty="0"/>
          </a:p>
        </p:txBody>
      </p:sp>
    </p:spTree>
    <p:extLst>
      <p:ext uri="{BB962C8B-B14F-4D97-AF65-F5344CB8AC3E}">
        <p14:creationId xmlns:p14="http://schemas.microsoft.com/office/powerpoint/2010/main" val="183163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chor="ctr">
            <a:noAutofit/>
          </a:bodyPr>
          <a:lstStyle/>
          <a:p>
            <a:pPr algn="ctr"/>
            <a:r>
              <a:rPr lang="en-US" sz="3000" b="1" cap="all" dirty="0" smtClean="0"/>
              <a:t/>
            </a:r>
            <a:br>
              <a:rPr lang="en-US" sz="3000" b="1" cap="all" dirty="0" smtClean="0"/>
            </a:br>
            <a:r>
              <a:rPr lang="en-US" sz="3000" b="1" cap="all" dirty="0" smtClean="0"/>
              <a:t>Deductions from Salary Income u/s 16</a:t>
            </a:r>
            <a:br>
              <a:rPr lang="en-US" sz="3000" b="1" cap="all" dirty="0" smtClean="0"/>
            </a:br>
            <a:endParaRPr lang="en-US" sz="3000" dirty="0"/>
          </a:p>
        </p:txBody>
      </p:sp>
      <p:sp>
        <p:nvSpPr>
          <p:cNvPr id="3" name="Content Placeholder 2"/>
          <p:cNvSpPr>
            <a:spLocks noGrp="1"/>
          </p:cNvSpPr>
          <p:nvPr>
            <p:ph idx="1"/>
          </p:nvPr>
        </p:nvSpPr>
        <p:spPr>
          <a:xfrm>
            <a:off x="5183187" y="96253"/>
            <a:ext cx="6788233" cy="6605336"/>
          </a:xfrm>
        </p:spPr>
        <p:style>
          <a:lnRef idx="2">
            <a:schemeClr val="accent2">
              <a:shade val="50000"/>
            </a:schemeClr>
          </a:lnRef>
          <a:fillRef idx="1">
            <a:schemeClr val="accent2"/>
          </a:fillRef>
          <a:effectRef idx="0">
            <a:schemeClr val="accent2"/>
          </a:effectRef>
          <a:fontRef idx="minor">
            <a:schemeClr val="lt1"/>
          </a:fontRef>
        </p:style>
        <p:txBody>
          <a:bodyPr>
            <a:normAutofit fontScale="92500"/>
          </a:bodyPr>
          <a:lstStyle/>
          <a:p>
            <a:pPr>
              <a:buNone/>
            </a:pPr>
            <a:r>
              <a:rPr lang="en-US" sz="2200" dirty="0" smtClean="0"/>
              <a:t>	</a:t>
            </a:r>
            <a:r>
              <a:rPr lang="en-US" sz="2200" dirty="0" smtClean="0">
                <a:solidFill>
                  <a:schemeClr val="tx1"/>
                </a:solidFill>
              </a:rPr>
              <a:t>The income chargeable under the head “Salaries” shall be computed after making the following </a:t>
            </a:r>
            <a:r>
              <a:rPr lang="en-US" sz="2200" b="1" dirty="0" smtClean="0">
                <a:solidFill>
                  <a:schemeClr val="tx1"/>
                </a:solidFill>
              </a:rPr>
              <a:t>deductions</a:t>
            </a:r>
            <a:r>
              <a:rPr lang="en-US" sz="2200" dirty="0" smtClean="0">
                <a:solidFill>
                  <a:schemeClr val="tx1"/>
                </a:solidFill>
              </a:rPr>
              <a:t>, namely:-</a:t>
            </a:r>
          </a:p>
          <a:p>
            <a:pPr algn="just">
              <a:buNone/>
            </a:pPr>
            <a:r>
              <a:rPr lang="en-US" sz="2200" dirty="0" smtClean="0">
                <a:solidFill>
                  <a:schemeClr val="tx1"/>
                </a:solidFill>
              </a:rPr>
              <a:t>    (</a:t>
            </a:r>
            <a:r>
              <a:rPr lang="en-US" sz="2200" dirty="0" err="1" smtClean="0">
                <a:solidFill>
                  <a:schemeClr val="tx1"/>
                </a:solidFill>
              </a:rPr>
              <a:t>i</a:t>
            </a:r>
            <a:r>
              <a:rPr lang="en-US" sz="2200" dirty="0" smtClean="0">
                <a:solidFill>
                  <a:schemeClr val="tx1"/>
                </a:solidFill>
              </a:rPr>
              <a:t>) Standard deduction not allowed. Omitted by the Finance Act, 2005, </a:t>
            </a:r>
            <a:r>
              <a:rPr lang="en-US" sz="2200" dirty="0" err="1" smtClean="0">
                <a:solidFill>
                  <a:schemeClr val="tx1"/>
                </a:solidFill>
              </a:rPr>
              <a:t>w.e.f</a:t>
            </a:r>
            <a:r>
              <a:rPr lang="en-US" sz="2200" dirty="0" smtClean="0">
                <a:solidFill>
                  <a:schemeClr val="tx1"/>
                </a:solidFill>
              </a:rPr>
              <a:t>. 1-4-2006. Re-introduced again by Finance act 2018 </a:t>
            </a:r>
            <a:r>
              <a:rPr lang="en-US" sz="2200" dirty="0" err="1" smtClean="0">
                <a:solidFill>
                  <a:schemeClr val="tx1"/>
                </a:solidFill>
              </a:rPr>
              <a:t>w.e.f</a:t>
            </a:r>
            <a:r>
              <a:rPr lang="en-US" sz="2200" dirty="0" smtClean="0">
                <a:solidFill>
                  <a:schemeClr val="tx1"/>
                </a:solidFill>
              </a:rPr>
              <a:t> 2019-20.</a:t>
            </a:r>
          </a:p>
          <a:p>
            <a:pPr algn="just">
              <a:buNone/>
            </a:pPr>
            <a:r>
              <a:rPr lang="en-US" sz="2200" dirty="0" smtClean="0">
                <a:solidFill>
                  <a:schemeClr val="tx1"/>
                </a:solidFill>
              </a:rPr>
              <a:t>	“(</a:t>
            </a:r>
            <a:r>
              <a:rPr lang="en-US" sz="2200" dirty="0" err="1" smtClean="0">
                <a:solidFill>
                  <a:schemeClr val="tx1"/>
                </a:solidFill>
              </a:rPr>
              <a:t>ia</a:t>
            </a:r>
            <a:r>
              <a:rPr lang="en-US" sz="2200" dirty="0" smtClean="0">
                <a:solidFill>
                  <a:schemeClr val="tx1"/>
                </a:solidFill>
              </a:rPr>
              <a:t>) a deduction of ₹ 50,000/-(earlier ₹40,000/- or the amount of the salary, whichever is less;”.</a:t>
            </a:r>
          </a:p>
          <a:p>
            <a:pPr algn="just">
              <a:buNone/>
            </a:pPr>
            <a:r>
              <a:rPr lang="en-US" sz="2200" dirty="0" smtClean="0">
                <a:solidFill>
                  <a:schemeClr val="tx1"/>
                </a:solidFill>
              </a:rPr>
              <a:t>    [(ii) 	a deduction in respect of any allowance in the nature of an </a:t>
            </a:r>
            <a:r>
              <a:rPr lang="en-US" sz="2200" b="1" dirty="0" smtClean="0">
                <a:solidFill>
                  <a:schemeClr val="tx1"/>
                </a:solidFill>
              </a:rPr>
              <a:t>entertainment allowance</a:t>
            </a:r>
            <a:r>
              <a:rPr lang="en-US" sz="2200" dirty="0" smtClean="0">
                <a:solidFill>
                  <a:schemeClr val="tx1"/>
                </a:solidFill>
              </a:rPr>
              <a:t> specifically granted by an employer to the assessee who is in receipt of a </a:t>
            </a:r>
            <a:r>
              <a:rPr lang="en-US" sz="2200" b="1" dirty="0" smtClean="0">
                <a:solidFill>
                  <a:schemeClr val="tx1"/>
                </a:solidFill>
              </a:rPr>
              <a:t>salary from the Government,</a:t>
            </a:r>
            <a:r>
              <a:rPr lang="en-US" sz="2200" dirty="0" smtClean="0">
                <a:solidFill>
                  <a:schemeClr val="tx1"/>
                </a:solidFill>
              </a:rPr>
              <a:t> a sum equal to </a:t>
            </a:r>
            <a:r>
              <a:rPr lang="en-US" sz="2200" b="1" dirty="0" smtClean="0">
                <a:solidFill>
                  <a:schemeClr val="tx1"/>
                </a:solidFill>
              </a:rPr>
              <a:t>one-fifth of his salary</a:t>
            </a:r>
            <a:r>
              <a:rPr lang="en-US" sz="2200" dirty="0" smtClean="0">
                <a:solidFill>
                  <a:schemeClr val="tx1"/>
                </a:solidFill>
              </a:rPr>
              <a:t> (exclusive of any allowance, benefit or other perquisite) or </a:t>
            </a:r>
            <a:r>
              <a:rPr lang="en-US" sz="2200" b="1" dirty="0" smtClean="0">
                <a:solidFill>
                  <a:schemeClr val="tx1"/>
                </a:solidFill>
              </a:rPr>
              <a:t>Rs 5000/-</a:t>
            </a:r>
            <a:r>
              <a:rPr lang="en-US" sz="2200" dirty="0" smtClean="0">
                <a:solidFill>
                  <a:schemeClr val="tx1"/>
                </a:solidFill>
              </a:rPr>
              <a:t>, whichever is </a:t>
            </a:r>
            <a:r>
              <a:rPr lang="en-US" sz="2200" b="1" dirty="0" smtClean="0">
                <a:solidFill>
                  <a:schemeClr val="tx1"/>
                </a:solidFill>
              </a:rPr>
              <a:t>less;]</a:t>
            </a:r>
            <a:endParaRPr lang="en-US" sz="2200" dirty="0" smtClean="0">
              <a:solidFill>
                <a:schemeClr val="tx1"/>
              </a:solidFill>
            </a:endParaRPr>
          </a:p>
          <a:p>
            <a:pPr algn="just">
              <a:buNone/>
            </a:pPr>
            <a:r>
              <a:rPr lang="en-US" sz="2200" dirty="0" smtClean="0">
                <a:solidFill>
                  <a:schemeClr val="tx1"/>
                </a:solidFill>
              </a:rPr>
              <a:t>     (iii) 	a deduction of any sum paid by the assessee on account of a </a:t>
            </a:r>
            <a:r>
              <a:rPr lang="en-US" sz="2200" b="1" dirty="0" smtClean="0">
                <a:solidFill>
                  <a:schemeClr val="tx1"/>
                </a:solidFill>
              </a:rPr>
              <a:t>tax on employment</a:t>
            </a:r>
            <a:r>
              <a:rPr lang="en-US" sz="2200" dirty="0" smtClean="0">
                <a:solidFill>
                  <a:schemeClr val="tx1"/>
                </a:solidFill>
              </a:rPr>
              <a:t> within the meaning of clause (</a:t>
            </a:r>
            <a:r>
              <a:rPr lang="en-US" sz="2200" i="1" dirty="0" smtClean="0">
                <a:solidFill>
                  <a:schemeClr val="tx1"/>
                </a:solidFill>
              </a:rPr>
              <a:t>2</a:t>
            </a:r>
            <a:r>
              <a:rPr lang="en-US" sz="2200" dirty="0" smtClean="0">
                <a:solidFill>
                  <a:schemeClr val="tx1"/>
                </a:solidFill>
              </a:rPr>
              <a:t>) of article 276 of the Constitution, leviable by or under any law.]</a:t>
            </a:r>
          </a:p>
          <a:p>
            <a:pPr algn="just">
              <a:buNone/>
            </a:pPr>
            <a:r>
              <a:rPr lang="en-US" sz="2200" b="1" dirty="0" smtClean="0">
                <a:solidFill>
                  <a:schemeClr val="tx1"/>
                </a:solidFill>
              </a:rPr>
              <a:t>    Note: </a:t>
            </a:r>
            <a:r>
              <a:rPr lang="en-US" sz="2200" dirty="0" smtClean="0">
                <a:solidFill>
                  <a:schemeClr val="tx1"/>
                </a:solidFill>
              </a:rPr>
              <a:t>so only 3 deductions against salary income namely standard deduction, entertainment allowance to government employee and tax on employment for all type of employee.</a:t>
            </a:r>
          </a:p>
          <a:p>
            <a:pPr>
              <a:buNone/>
            </a:pPr>
            <a:endParaRPr lang="en-US" dirty="0">
              <a:solidFill>
                <a:schemeClr val="tx1"/>
              </a:solidFill>
            </a:endParaRPr>
          </a:p>
        </p:txBody>
      </p:sp>
      <p:sp>
        <p:nvSpPr>
          <p:cNvPr id="4" name="Text Placeholder 3"/>
          <p:cNvSpPr>
            <a:spLocks noGrp="1"/>
          </p:cNvSpPr>
          <p:nvPr>
            <p:ph type="body" sz="half" idx="2"/>
          </p:nvPr>
        </p:nvSpPr>
        <p:spPr>
          <a:xfrm>
            <a:off x="839788" y="2057400"/>
            <a:ext cx="3932237" cy="45238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en-IN" sz="2400" dirty="0" smtClean="0"/>
              <a:t>Limit of </a:t>
            </a:r>
            <a:r>
              <a:rPr lang="en-US" sz="2400" dirty="0" smtClean="0"/>
              <a:t>Standard </a:t>
            </a:r>
            <a:r>
              <a:rPr lang="en-US" sz="2400" dirty="0"/>
              <a:t>deduction has been increased from Rs. 40,000 to Rs. 50,000</a:t>
            </a:r>
            <a:r>
              <a:rPr lang="en-IN" sz="2400" dirty="0" smtClean="0"/>
              <a:t> </a:t>
            </a:r>
            <a:r>
              <a:rPr lang="en-US" sz="2400" dirty="0"/>
              <a:t>by the Finance Act, 2019, w.e.f. </a:t>
            </a:r>
            <a:r>
              <a:rPr lang="en-US" sz="2400" b="1" dirty="0" smtClean="0"/>
              <a:t>1-4-2020 .</a:t>
            </a:r>
            <a:r>
              <a:rPr lang="en-US" sz="2400" b="1" dirty="0" err="1" smtClean="0"/>
              <a:t>i</a:t>
            </a:r>
            <a:r>
              <a:rPr lang="en-US" sz="2400" b="1" dirty="0" smtClean="0"/>
              <a:t>. e AY 2020-21</a:t>
            </a:r>
          </a:p>
          <a:p>
            <a:pPr algn="just"/>
            <a:r>
              <a:rPr lang="en-US" sz="2400" dirty="0"/>
              <a:t>In some of the state like Jharkhand, Bihar, Maharashtra </a:t>
            </a:r>
            <a:r>
              <a:rPr lang="en-US" sz="2400" dirty="0" err="1"/>
              <a:t>etc</a:t>
            </a:r>
            <a:r>
              <a:rPr lang="en-US" sz="2400" dirty="0"/>
              <a:t> there is employment </a:t>
            </a:r>
            <a:r>
              <a:rPr lang="en-US" sz="2400" dirty="0" smtClean="0"/>
              <a:t> </a:t>
            </a:r>
            <a:r>
              <a:rPr lang="en-US" sz="2400" dirty="0"/>
              <a:t>tax levied by the State government, </a:t>
            </a:r>
            <a:r>
              <a:rPr lang="en-US" sz="2400" dirty="0" smtClean="0"/>
              <a:t> </a:t>
            </a:r>
            <a:r>
              <a:rPr lang="en-US" sz="2400" dirty="0"/>
              <a:t>deduction shall be available for tax on employment </a:t>
            </a:r>
            <a:endParaRPr lang="en-US" sz="2400" b="1" dirty="0" smtClean="0"/>
          </a:p>
          <a:p>
            <a:pPr algn="just"/>
            <a:endParaRPr lang="en-IN" sz="2400" dirty="0"/>
          </a:p>
        </p:txBody>
      </p:sp>
    </p:spTree>
    <p:extLst>
      <p:ext uri="{BB962C8B-B14F-4D97-AF65-F5344CB8AC3E}">
        <p14:creationId xmlns:p14="http://schemas.microsoft.com/office/powerpoint/2010/main" val="616994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32237" cy="129941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3000" dirty="0"/>
              <a:t>Meaning </a:t>
            </a:r>
            <a:r>
              <a:rPr lang="en-US" sz="3000" dirty="0" smtClean="0"/>
              <a:t>of Salary under section 17 (1)</a:t>
            </a:r>
            <a:endParaRPr lang="en-US" sz="3000" dirty="0"/>
          </a:p>
        </p:txBody>
      </p:sp>
      <p:sp>
        <p:nvSpPr>
          <p:cNvPr id="3" name="Content Placeholder 2"/>
          <p:cNvSpPr>
            <a:spLocks noGrp="1"/>
          </p:cNvSpPr>
          <p:nvPr>
            <p:ph idx="1"/>
          </p:nvPr>
        </p:nvSpPr>
        <p:spPr>
          <a:xfrm>
            <a:off x="4487779" y="192505"/>
            <a:ext cx="7435515" cy="6509084"/>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lgn="just">
              <a:buNone/>
            </a:pPr>
            <a:r>
              <a:rPr lang="en-US" dirty="0" smtClean="0"/>
              <a:t>salary” includes</a:t>
            </a:r>
          </a:p>
          <a:p>
            <a:pPr algn="just">
              <a:buNone/>
            </a:pPr>
            <a:r>
              <a:rPr lang="en-US" dirty="0" smtClean="0"/>
              <a:t>(</a:t>
            </a:r>
            <a:r>
              <a:rPr lang="en-US" i="1" dirty="0" err="1" smtClean="0"/>
              <a:t>i</a:t>
            </a:r>
            <a:r>
              <a:rPr lang="en-US" dirty="0" smtClean="0"/>
              <a:t>) wages;</a:t>
            </a:r>
          </a:p>
          <a:p>
            <a:pPr algn="just">
              <a:buNone/>
            </a:pPr>
            <a:r>
              <a:rPr lang="en-US" dirty="0" smtClean="0"/>
              <a:t>(</a:t>
            </a:r>
            <a:r>
              <a:rPr lang="en-US" i="1" dirty="0" smtClean="0"/>
              <a:t>ii</a:t>
            </a:r>
            <a:r>
              <a:rPr lang="en-US" dirty="0" smtClean="0"/>
              <a:t>) any annuity or pension;</a:t>
            </a:r>
          </a:p>
          <a:p>
            <a:pPr algn="just">
              <a:buNone/>
            </a:pPr>
            <a:r>
              <a:rPr lang="en-US" dirty="0" smtClean="0"/>
              <a:t>(</a:t>
            </a:r>
            <a:r>
              <a:rPr lang="en-US" i="1" dirty="0" smtClean="0"/>
              <a:t>iii</a:t>
            </a:r>
            <a:r>
              <a:rPr lang="en-US" dirty="0" smtClean="0"/>
              <a:t>)any gratuity;</a:t>
            </a:r>
          </a:p>
          <a:p>
            <a:pPr algn="just">
              <a:buNone/>
            </a:pPr>
            <a:r>
              <a:rPr lang="en-US" dirty="0" smtClean="0"/>
              <a:t>(</a:t>
            </a:r>
            <a:r>
              <a:rPr lang="en-US" i="1" dirty="0" smtClean="0"/>
              <a:t>iv</a:t>
            </a:r>
            <a:r>
              <a:rPr lang="en-US" dirty="0" smtClean="0"/>
              <a:t>) any fees, commissions, </a:t>
            </a:r>
            <a:r>
              <a:rPr lang="en-US" b="1" dirty="0" smtClean="0"/>
              <a:t>perquisites</a:t>
            </a:r>
            <a:r>
              <a:rPr lang="en-US" dirty="0" smtClean="0"/>
              <a:t> or </a:t>
            </a:r>
            <a:r>
              <a:rPr lang="en-US" b="1" dirty="0" smtClean="0"/>
              <a:t>profits in lieu of or in addition to any salary</a:t>
            </a:r>
            <a:r>
              <a:rPr lang="en-US" dirty="0" smtClean="0"/>
              <a:t> or wages;</a:t>
            </a:r>
          </a:p>
          <a:p>
            <a:pPr algn="just">
              <a:buNone/>
            </a:pPr>
            <a:r>
              <a:rPr lang="en-US" dirty="0" smtClean="0"/>
              <a:t>(</a:t>
            </a:r>
            <a:r>
              <a:rPr lang="en-US" i="1" dirty="0" smtClean="0"/>
              <a:t>v</a:t>
            </a:r>
            <a:r>
              <a:rPr lang="en-US" dirty="0" smtClean="0"/>
              <a:t>) any advance of salary;</a:t>
            </a:r>
          </a:p>
          <a:p>
            <a:pPr algn="just">
              <a:buNone/>
            </a:pPr>
            <a:r>
              <a:rPr lang="en-US" dirty="0" smtClean="0"/>
              <a:t>[(</a:t>
            </a:r>
            <a:r>
              <a:rPr lang="en-US" i="1" dirty="0" err="1" smtClean="0"/>
              <a:t>va</a:t>
            </a:r>
            <a:r>
              <a:rPr lang="en-US" dirty="0" smtClean="0"/>
              <a:t>) any payment received by an employee in respect of any period of leave not availed of by him;]</a:t>
            </a:r>
          </a:p>
          <a:p>
            <a:pPr algn="just">
              <a:buNone/>
            </a:pPr>
            <a:r>
              <a:rPr lang="en-US" dirty="0" smtClean="0"/>
              <a:t>(</a:t>
            </a:r>
            <a:r>
              <a:rPr lang="en-US" i="1" dirty="0" smtClean="0"/>
              <a:t>vi</a:t>
            </a:r>
            <a:r>
              <a:rPr lang="en-US" dirty="0" smtClean="0"/>
              <a:t>) the annual accretion to the balance at the credit of an employee participating in a recognized provident fund, to the extent to which it is chargeable to tax under rule 6 of Part A of the Fourth Schedule;</a:t>
            </a:r>
          </a:p>
          <a:p>
            <a:pPr algn="just">
              <a:buNone/>
            </a:pPr>
            <a:r>
              <a:rPr lang="en-US" dirty="0" smtClean="0"/>
              <a:t>(</a:t>
            </a:r>
            <a:r>
              <a:rPr lang="en-US" i="1" dirty="0" smtClean="0"/>
              <a:t>vii</a:t>
            </a:r>
            <a:r>
              <a:rPr lang="en-US" dirty="0" smtClean="0"/>
              <a:t>) the aggregate of all sums that are comprised in the transferred balance as referred to in sub-rule (2) of rule 11 of Part A of the Fourth Schedule of an employee participating in a recognized provident fund, to the extent to which it is chargeable to tax under sub-rule (4) thereof; and</a:t>
            </a:r>
          </a:p>
          <a:p>
            <a:pPr algn="just">
              <a:buNone/>
            </a:pPr>
            <a:r>
              <a:rPr lang="en-US" dirty="0" smtClean="0"/>
              <a:t>[(</a:t>
            </a:r>
            <a:r>
              <a:rPr lang="en-US" i="1" dirty="0" smtClean="0"/>
              <a:t>viii</a:t>
            </a:r>
            <a:r>
              <a:rPr lang="en-US" dirty="0" smtClean="0"/>
              <a:t>) the contribution made by the Central Government [or any other employer] in the previous year, to the account of an employee under a pension scheme referred to in section 80CCD;]</a:t>
            </a:r>
          </a:p>
          <a:p>
            <a:pPr algn="just">
              <a:buNone/>
            </a:pPr>
            <a:endParaRPr lang="en-US" dirty="0" smtClean="0"/>
          </a:p>
          <a:p>
            <a:pPr>
              <a:buNone/>
            </a:pPr>
            <a:endParaRPr lang="en-US" dirty="0"/>
          </a:p>
        </p:txBody>
      </p:sp>
      <p:sp>
        <p:nvSpPr>
          <p:cNvPr id="4" name="Text Placeholder 3"/>
          <p:cNvSpPr>
            <a:spLocks noGrp="1"/>
          </p:cNvSpPr>
          <p:nvPr>
            <p:ph type="body" sz="half" idx="2"/>
          </p:nvPr>
        </p:nvSpPr>
        <p:spPr>
          <a:xfrm>
            <a:off x="141956" y="2009273"/>
            <a:ext cx="3932237" cy="464418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342900" indent="-342900">
              <a:buFont typeface="Wingdings" panose="05000000000000000000" pitchFamily="2" charset="2"/>
              <a:buChar char="q"/>
            </a:pPr>
            <a:r>
              <a:rPr lang="en-IN" sz="2400" dirty="0"/>
              <a:t>Inclusive definition of </a:t>
            </a:r>
            <a:r>
              <a:rPr lang="en-IN" sz="2400" dirty="0" smtClean="0"/>
              <a:t>salary</a:t>
            </a:r>
          </a:p>
          <a:p>
            <a:pPr marL="342900" indent="-342900">
              <a:buFont typeface="Wingdings" panose="05000000000000000000" pitchFamily="2" charset="2"/>
              <a:buChar char="q"/>
            </a:pPr>
            <a:r>
              <a:rPr lang="en-US" sz="2400" dirty="0"/>
              <a:t>Salary includes monitory as well as non-monetary </a:t>
            </a:r>
            <a:r>
              <a:rPr lang="en-US" sz="2400" dirty="0" smtClean="0"/>
              <a:t>consideration</a:t>
            </a:r>
          </a:p>
          <a:p>
            <a:pPr marL="342900" indent="-342900">
              <a:buFont typeface="Wingdings" panose="05000000000000000000" pitchFamily="2" charset="2"/>
              <a:buChar char="q"/>
            </a:pPr>
            <a:r>
              <a:rPr lang="en-US" sz="2400" dirty="0"/>
              <a:t>Salary includes retirement benefits as well</a:t>
            </a:r>
            <a:endParaRPr lang="en-IN" sz="2400" dirty="0"/>
          </a:p>
        </p:txBody>
      </p:sp>
    </p:spTree>
    <p:extLst>
      <p:ext uri="{BB962C8B-B14F-4D97-AF65-F5344CB8AC3E}">
        <p14:creationId xmlns:p14="http://schemas.microsoft.com/office/powerpoint/2010/main" val="3686922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32237" cy="160020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000" b="1" dirty="0" smtClean="0"/>
              <a:t>Perquisite under section 17(2)</a:t>
            </a:r>
            <a:endParaRPr lang="en-US" sz="3000" dirty="0"/>
          </a:p>
        </p:txBody>
      </p:sp>
      <p:sp>
        <p:nvSpPr>
          <p:cNvPr id="3" name="Content Placeholder 2"/>
          <p:cNvSpPr>
            <a:spLocks noGrp="1"/>
          </p:cNvSpPr>
          <p:nvPr>
            <p:ph idx="1"/>
          </p:nvPr>
        </p:nvSpPr>
        <p:spPr>
          <a:xfrm>
            <a:off x="4547937" y="1"/>
            <a:ext cx="7339263" cy="670158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buNone/>
            </a:pPr>
            <a:r>
              <a:rPr lang="en-US" sz="2200" dirty="0" smtClean="0"/>
              <a:t>(</a:t>
            </a:r>
            <a:r>
              <a:rPr lang="en-US" sz="2200" dirty="0" err="1" smtClean="0"/>
              <a:t>i</a:t>
            </a:r>
            <a:r>
              <a:rPr lang="en-US" sz="2200" dirty="0" smtClean="0"/>
              <a:t>) the value of </a:t>
            </a:r>
            <a:r>
              <a:rPr lang="en-US" sz="2200" b="1" dirty="0" smtClean="0"/>
              <a:t>rent-free accommodation</a:t>
            </a:r>
            <a:r>
              <a:rPr lang="en-US" sz="2200" dirty="0" smtClean="0"/>
              <a:t> provided to the assessee by his employer;</a:t>
            </a:r>
          </a:p>
          <a:p>
            <a:pPr>
              <a:buNone/>
            </a:pPr>
            <a:r>
              <a:rPr lang="en-US" sz="2200" dirty="0" smtClean="0"/>
              <a:t>(ii) the value of any </a:t>
            </a:r>
            <a:r>
              <a:rPr lang="en-US" sz="2200" b="1" dirty="0" smtClean="0"/>
              <a:t>concession in the matter of rent</a:t>
            </a:r>
            <a:r>
              <a:rPr lang="en-US" sz="2200" dirty="0" smtClean="0"/>
              <a:t> respecting any accommodation provided to the assessee by his employer;</a:t>
            </a:r>
          </a:p>
          <a:p>
            <a:pPr>
              <a:buNone/>
            </a:pPr>
            <a:r>
              <a:rPr lang="en-US" sz="2200" dirty="0" smtClean="0"/>
              <a:t>(iii) the </a:t>
            </a:r>
            <a:r>
              <a:rPr lang="en-US" sz="2200" b="1" dirty="0" smtClean="0"/>
              <a:t>value of any benefit or amenity granted or provided free of cost or at concessional rate</a:t>
            </a:r>
            <a:r>
              <a:rPr lang="en-US" sz="2200" dirty="0" smtClean="0"/>
              <a:t> in any of the following cases</a:t>
            </a:r>
          </a:p>
          <a:p>
            <a:pPr marL="722313" indent="-722313">
              <a:buNone/>
            </a:pPr>
            <a:r>
              <a:rPr lang="en-US" sz="2200" dirty="0" smtClean="0"/>
              <a:t>      (</a:t>
            </a:r>
            <a:r>
              <a:rPr lang="en-US" sz="2200" i="1" dirty="0" smtClean="0"/>
              <a:t>a</a:t>
            </a:r>
            <a:r>
              <a:rPr lang="en-US" sz="2200" dirty="0" smtClean="0"/>
              <a:t>) by a </a:t>
            </a:r>
            <a:r>
              <a:rPr lang="en-US" sz="2200" b="1" dirty="0" smtClean="0"/>
              <a:t>company </a:t>
            </a:r>
            <a:r>
              <a:rPr lang="en-US" sz="2200" dirty="0" smtClean="0"/>
              <a:t>to an employee who is a </a:t>
            </a:r>
            <a:r>
              <a:rPr lang="en-US" sz="2200" b="1" dirty="0" smtClean="0"/>
              <a:t>director</a:t>
            </a:r>
            <a:r>
              <a:rPr lang="en-US" sz="2200" dirty="0" smtClean="0"/>
              <a:t> thereof;</a:t>
            </a:r>
          </a:p>
          <a:p>
            <a:pPr marL="722313" indent="-722313">
              <a:buNone/>
            </a:pPr>
            <a:r>
              <a:rPr lang="en-US" sz="2200" dirty="0" smtClean="0"/>
              <a:t>      (</a:t>
            </a:r>
            <a:r>
              <a:rPr lang="en-US" sz="2200" i="1" dirty="0" smtClean="0"/>
              <a:t>b</a:t>
            </a:r>
            <a:r>
              <a:rPr lang="en-US" sz="2200" dirty="0" smtClean="0"/>
              <a:t>)by a company to an </a:t>
            </a:r>
            <a:r>
              <a:rPr lang="en-US" sz="2200" b="1" dirty="0" smtClean="0"/>
              <a:t>employee being a person who has a substantial     interest</a:t>
            </a:r>
            <a:r>
              <a:rPr lang="en-US" sz="2200" dirty="0" smtClean="0"/>
              <a:t> in         the company;</a:t>
            </a:r>
          </a:p>
          <a:p>
            <a:pPr marL="722313" indent="-722313">
              <a:buNone/>
            </a:pPr>
            <a:r>
              <a:rPr lang="en-US" sz="2200" dirty="0" smtClean="0"/>
              <a:t>      (</a:t>
            </a:r>
            <a:r>
              <a:rPr lang="en-US" sz="2200" i="1" dirty="0" smtClean="0"/>
              <a:t>c</a:t>
            </a:r>
            <a:r>
              <a:rPr lang="en-US" sz="2200" dirty="0" smtClean="0"/>
              <a:t>) by any employer (including a company) to an employee to whom the provisions of paragraphs (</a:t>
            </a:r>
            <a:r>
              <a:rPr lang="en-US" sz="2200" i="1" dirty="0" smtClean="0"/>
              <a:t>a</a:t>
            </a:r>
            <a:r>
              <a:rPr lang="en-US" sz="2200" dirty="0" smtClean="0"/>
              <a:t>) and (</a:t>
            </a:r>
            <a:r>
              <a:rPr lang="en-US" sz="2200" i="1" dirty="0" smtClean="0"/>
              <a:t>b</a:t>
            </a:r>
            <a:r>
              <a:rPr lang="en-US" sz="2200" dirty="0" smtClean="0"/>
              <a:t>) of this sub-clause do not apply and whose income [under the head “Salaries” (whether due from, or paid or allowed by, one or more employers), exclusive of the value of all benefits or amenities not provided for by way of monetary payment, </a:t>
            </a:r>
            <a:r>
              <a:rPr lang="en-US" sz="2200" b="1" dirty="0" smtClean="0"/>
              <a:t>exceeds Rs 50000/-</a:t>
            </a:r>
            <a:endParaRPr lang="en-US" sz="2200" dirty="0" smtClean="0"/>
          </a:p>
          <a:p>
            <a:pPr>
              <a:buNone/>
            </a:pPr>
            <a:endParaRPr lang="en-US" dirty="0"/>
          </a:p>
        </p:txBody>
      </p:sp>
      <p:sp>
        <p:nvSpPr>
          <p:cNvPr id="4" name="Text Placeholder 3"/>
          <p:cNvSpPr>
            <a:spLocks noGrp="1"/>
          </p:cNvSpPr>
          <p:nvPr>
            <p:ph type="body" sz="half" idx="2"/>
          </p:nvPr>
        </p:nvSpPr>
        <p:spPr>
          <a:xfrm>
            <a:off x="141956" y="2069431"/>
            <a:ext cx="3932237" cy="3811588"/>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r>
              <a:rPr lang="en-US" sz="2400" dirty="0"/>
              <a:t>Perquisite consist of any benefit or </a:t>
            </a:r>
            <a:r>
              <a:rPr lang="en-US" sz="2400" dirty="0" smtClean="0"/>
              <a:t>amenity </a:t>
            </a:r>
            <a:r>
              <a:rPr lang="en-US" sz="2400" dirty="0"/>
              <a:t>are granted or provided free of cost or </a:t>
            </a:r>
            <a:r>
              <a:rPr lang="en-US" sz="2400" dirty="0" smtClean="0"/>
              <a:t>at </a:t>
            </a:r>
            <a:r>
              <a:rPr lang="en-US" sz="2400" dirty="0"/>
              <a:t>concessional rate like rent-free accommodation </a:t>
            </a:r>
            <a:r>
              <a:rPr lang="en-US" sz="2400" dirty="0" err="1" smtClean="0"/>
              <a:t>etc</a:t>
            </a:r>
            <a:r>
              <a:rPr lang="en-US" sz="2400" dirty="0" smtClean="0"/>
              <a:t> </a:t>
            </a:r>
            <a:r>
              <a:rPr lang="en-US" sz="2400" dirty="0"/>
              <a:t>or Obligation of employee paid by employer</a:t>
            </a:r>
            <a:endParaRPr lang="en-IN" sz="2400" dirty="0"/>
          </a:p>
        </p:txBody>
      </p:sp>
    </p:spTree>
    <p:extLst>
      <p:ext uri="{BB962C8B-B14F-4D97-AF65-F5344CB8AC3E}">
        <p14:creationId xmlns:p14="http://schemas.microsoft.com/office/powerpoint/2010/main" val="1255976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
            <a:ext cx="10515600" cy="5994083"/>
          </a:xfrm>
        </p:spPr>
        <p:style>
          <a:lnRef idx="2">
            <a:schemeClr val="accent5">
              <a:shade val="50000"/>
            </a:schemeClr>
          </a:lnRef>
          <a:fillRef idx="1">
            <a:schemeClr val="accent5"/>
          </a:fillRef>
          <a:effectRef idx="0">
            <a:schemeClr val="accent5"/>
          </a:effectRef>
          <a:fontRef idx="minor">
            <a:schemeClr val="lt1"/>
          </a:fontRef>
        </p:style>
        <p:txBody>
          <a:bodyPr/>
          <a:lstStyle/>
          <a:p>
            <a:pPr algn="just">
              <a:buNone/>
            </a:pPr>
            <a:r>
              <a:rPr lang="en-US" dirty="0" smtClean="0"/>
              <a:t>(</a:t>
            </a:r>
            <a:r>
              <a:rPr lang="en-US" sz="2200" dirty="0" smtClean="0"/>
              <a:t>iv)any sum </a:t>
            </a:r>
            <a:r>
              <a:rPr lang="en-US" sz="2200" b="1" dirty="0" smtClean="0"/>
              <a:t>paid by the employer in respect of any obligation</a:t>
            </a:r>
            <a:r>
              <a:rPr lang="en-US" sz="2200" dirty="0" smtClean="0"/>
              <a:t> which, but for such payment, would have been payable by the assessee;</a:t>
            </a:r>
          </a:p>
          <a:p>
            <a:pPr algn="just">
              <a:buNone/>
            </a:pPr>
            <a:r>
              <a:rPr lang="en-US" sz="2200" dirty="0" smtClean="0"/>
              <a:t>(v) any sum payable by the employer, whether directly or through a fund, other than a recognized provident fund or an approved superannuation fund [or a Deposit-linked Insurance Fund established under section 3G of the Coal Mines Provident Fund and Miscellaneous Provisions Act, 1948 (46 of 1948), or, as the case may be, section 6C of the Employees’ Provident Funds and Miscellaneous Provisions Act, 1952 (19 of 1952)], to </a:t>
            </a:r>
            <a:r>
              <a:rPr lang="en-US" sz="2200" b="1" dirty="0" smtClean="0"/>
              <a:t>effect an assurance on the life of the assessee</a:t>
            </a:r>
            <a:r>
              <a:rPr lang="en-US" sz="2200" dirty="0" smtClean="0"/>
              <a:t> or to effect a contract for an annuity; </a:t>
            </a:r>
          </a:p>
          <a:p>
            <a:pPr algn="just">
              <a:buNone/>
            </a:pPr>
            <a:r>
              <a:rPr lang="en-US" sz="2200" dirty="0" smtClean="0"/>
              <a:t>[(vi)the value of any specified security or </a:t>
            </a:r>
            <a:r>
              <a:rPr lang="en-US" sz="2200" b="1" dirty="0" smtClean="0"/>
              <a:t>sweat equity shares allotted or transferred</a:t>
            </a:r>
            <a:r>
              <a:rPr lang="en-US" sz="2200" dirty="0" smtClean="0"/>
              <a:t>, directly or indirectly, by the employer, or former employer, free of cost or at concessional rate to the assessee.</a:t>
            </a:r>
          </a:p>
          <a:p>
            <a:pPr algn="just">
              <a:buNone/>
            </a:pPr>
            <a:r>
              <a:rPr lang="en-US" sz="2400" dirty="0" smtClean="0"/>
              <a:t>(</a:t>
            </a:r>
            <a:r>
              <a:rPr lang="en-US" sz="2200" dirty="0" smtClean="0"/>
              <a:t>vii) the amount of any contribution to an approved superannuation fund by the employer in respect of the assessee, to the extent it exceeds `1 </a:t>
            </a:r>
            <a:r>
              <a:rPr lang="en-US" sz="2200" dirty="0" err="1" smtClean="0"/>
              <a:t>lac</a:t>
            </a:r>
            <a:r>
              <a:rPr lang="en-US" sz="2200" dirty="0" smtClean="0"/>
              <a:t> (</a:t>
            </a:r>
            <a:r>
              <a:rPr lang="en-US" sz="2200" dirty="0" err="1" smtClean="0"/>
              <a:t>w.e.f</a:t>
            </a:r>
            <a:r>
              <a:rPr lang="en-US" sz="2200" dirty="0" smtClean="0"/>
              <a:t>. 01st April 2017 increased to Rs. 1,50,000); and</a:t>
            </a:r>
          </a:p>
          <a:p>
            <a:pPr algn="just">
              <a:buNone/>
            </a:pPr>
            <a:r>
              <a:rPr lang="en-US" sz="2200" dirty="0" smtClean="0"/>
              <a:t>(viii)the value of any other fringe benefit or amenity as may be prescribed:</a:t>
            </a:r>
          </a:p>
          <a:p>
            <a:pPr algn="just">
              <a:buNone/>
            </a:pPr>
            <a:r>
              <a:rPr lang="en-US" sz="2200" b="1" dirty="0" smtClean="0"/>
              <a:t>Note refer rule 3 of the Income Tax Rule is the prescribed rule for valuation of perquisite </a:t>
            </a:r>
          </a:p>
          <a:p>
            <a:pPr algn="just">
              <a:buNone/>
            </a:pPr>
            <a:endParaRPr lang="en-US" sz="2200" dirty="0" smtClean="0"/>
          </a:p>
          <a:p>
            <a:pPr>
              <a:buNone/>
            </a:pPr>
            <a:endParaRPr lang="en-US" sz="2200" dirty="0"/>
          </a:p>
        </p:txBody>
      </p:sp>
    </p:spTree>
    <p:extLst>
      <p:ext uri="{BB962C8B-B14F-4D97-AF65-F5344CB8AC3E}">
        <p14:creationId xmlns:p14="http://schemas.microsoft.com/office/powerpoint/2010/main" val="124694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34790" y="0"/>
            <a:ext cx="8157210" cy="6857999"/>
          </a:xfrm>
        </p:spPr>
        <p:style>
          <a:lnRef idx="2">
            <a:schemeClr val="accent5">
              <a:shade val="50000"/>
            </a:schemeClr>
          </a:lnRef>
          <a:fillRef idx="1">
            <a:schemeClr val="accent5"/>
          </a:fillRef>
          <a:effectRef idx="0">
            <a:schemeClr val="accent5"/>
          </a:effectRef>
          <a:fontRef idx="minor">
            <a:schemeClr val="lt1"/>
          </a:fontRef>
        </p:style>
        <p:txBody>
          <a:bodyPr anchor="ctr"/>
          <a:lstStyle/>
          <a:p>
            <a:endParaRPr lang="en-US" sz="1800" dirty="0"/>
          </a:p>
          <a:p>
            <a:pPr>
              <a:lnSpc>
                <a:spcPct val="150000"/>
              </a:lnSpc>
            </a:pPr>
            <a:r>
              <a:rPr lang="en-US" dirty="0" smtClean="0"/>
              <a:t>Section 139 of income tax Act 1961  read with rule 12 of  the income tax rules 1962</a:t>
            </a:r>
          </a:p>
          <a:p>
            <a:pPr>
              <a:lnSpc>
                <a:spcPct val="150000"/>
              </a:lnSpc>
            </a:pPr>
            <a:r>
              <a:rPr lang="en-US" dirty="0"/>
              <a:t>C</a:t>
            </a:r>
            <a:r>
              <a:rPr lang="en-US" dirty="0" smtClean="0"/>
              <a:t>hanges in Income Tax  law pertaing to return </a:t>
            </a:r>
            <a:endParaRPr lang="en-US" dirty="0"/>
          </a:p>
          <a:p>
            <a:pPr>
              <a:lnSpc>
                <a:spcPct val="150000"/>
              </a:lnSpc>
            </a:pPr>
            <a:r>
              <a:rPr lang="en-US" dirty="0" smtClean="0"/>
              <a:t>Changes in ITR Form-1 for AY 2021-22</a:t>
            </a:r>
          </a:p>
          <a:p>
            <a:pPr>
              <a:lnSpc>
                <a:spcPct val="150000"/>
              </a:lnSpc>
            </a:pPr>
            <a:r>
              <a:rPr lang="it-IT" dirty="0"/>
              <a:t>Notification </a:t>
            </a:r>
            <a:r>
              <a:rPr lang="it-IT" b="1" dirty="0"/>
              <a:t>no.</a:t>
            </a:r>
            <a:r>
              <a:rPr lang="it-IT" dirty="0"/>
              <a:t> </a:t>
            </a:r>
            <a:r>
              <a:rPr lang="it-IT" b="1" dirty="0"/>
              <a:t>21/2021</a:t>
            </a:r>
            <a:r>
              <a:rPr lang="it-IT" dirty="0"/>
              <a:t> in G.S.R 242(E) dated 31/03/2021. </a:t>
            </a:r>
            <a:r>
              <a:rPr lang="it-IT" b="1" dirty="0" smtClean="0"/>
              <a:t>notifying new ITR forms for AY 2021-22.</a:t>
            </a:r>
          </a:p>
          <a:p>
            <a:pPr>
              <a:lnSpc>
                <a:spcPct val="150000"/>
              </a:lnSpc>
            </a:pPr>
            <a:endParaRPr lang="en-US" dirty="0" smtClean="0"/>
          </a:p>
          <a:p>
            <a:pPr marL="0" indent="0">
              <a:lnSpc>
                <a:spcPct val="150000"/>
              </a:lnSpc>
              <a:buNone/>
            </a:pPr>
            <a:endParaRPr lang="en-IN" dirty="0"/>
          </a:p>
        </p:txBody>
      </p:sp>
      <p:sp>
        <p:nvSpPr>
          <p:cNvPr id="6" name="Text Placeholder 5"/>
          <p:cNvSpPr>
            <a:spLocks noGrp="1"/>
          </p:cNvSpPr>
          <p:nvPr>
            <p:ph type="body" sz="half" idx="2"/>
          </p:nvPr>
        </p:nvSpPr>
        <p:spPr>
          <a:xfrm>
            <a:off x="0" y="0"/>
            <a:ext cx="3932237" cy="6858000"/>
          </a:xfrm>
        </p:spPr>
        <p:style>
          <a:lnRef idx="1">
            <a:schemeClr val="dk1"/>
          </a:lnRef>
          <a:fillRef idx="2">
            <a:schemeClr val="dk1"/>
          </a:fillRef>
          <a:effectRef idx="1">
            <a:schemeClr val="dk1"/>
          </a:effectRef>
          <a:fontRef idx="minor">
            <a:schemeClr val="dk1"/>
          </a:fontRef>
        </p:style>
        <p:txBody>
          <a:bodyPr anchor="ctr">
            <a:normAutofit/>
          </a:bodyPr>
          <a:lstStyle/>
          <a:p>
            <a:pPr algn="ctr"/>
            <a:r>
              <a:rPr lang="en-IN" sz="2400" dirty="0"/>
              <a:t>Contents:</a:t>
            </a:r>
          </a:p>
        </p:txBody>
      </p:sp>
      <p:sp>
        <p:nvSpPr>
          <p:cNvPr id="18435"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F2CA3018-812B-4931-BDD6-80A8FEE66041}" type="slidenum">
              <a:rPr lang="en-IN" altLang="en-US">
                <a:solidFill>
                  <a:prstClr val="white"/>
                </a:solidFill>
              </a:rPr>
              <a:pPr>
                <a:spcBef>
                  <a:spcPct val="0"/>
                </a:spcBef>
                <a:buClrTx/>
                <a:buSzTx/>
                <a:buFontTx/>
                <a:buNone/>
              </a:pPr>
              <a:t>5</a:t>
            </a:fld>
            <a:endParaRPr lang="en-IN" altLang="en-US">
              <a:solidFill>
                <a:prstClr val="white"/>
              </a:solidFill>
            </a:endParaRPr>
          </a:p>
        </p:txBody>
      </p:sp>
    </p:spTree>
    <p:extLst>
      <p:ext uri="{BB962C8B-B14F-4D97-AF65-F5344CB8AC3E}">
        <p14:creationId xmlns:p14="http://schemas.microsoft.com/office/powerpoint/2010/main" val="204244394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chor="ctr"/>
          <a:lstStyle/>
          <a:p>
            <a:pPr algn="ctr"/>
            <a:r>
              <a:rPr lang="en-US" b="1" i="1" dirty="0"/>
              <a:t>For valuation of the perquisite</a:t>
            </a:r>
            <a:endParaRPr lang="en-IN" dirty="0"/>
          </a:p>
        </p:txBody>
      </p:sp>
      <p:sp>
        <p:nvSpPr>
          <p:cNvPr id="3" name="Content Placeholder 2"/>
          <p:cNvSpPr>
            <a:spLocks noGrp="1"/>
          </p:cNvSpPr>
          <p:nvPr>
            <p:ph idx="1"/>
          </p:nvPr>
        </p:nvSpPr>
        <p:spPr/>
        <p:txBody>
          <a:bodyPr>
            <a:normAutofit lnSpcReduction="10000"/>
          </a:bodyPr>
          <a:lstStyle/>
          <a:p>
            <a:pPr algn="just">
              <a:buNone/>
            </a:pPr>
            <a:r>
              <a:rPr lang="en-US" sz="2200" b="1" i="1" dirty="0" smtClean="0"/>
              <a:t>A. For all employees are divided into two categories:</a:t>
            </a:r>
          </a:p>
          <a:p>
            <a:pPr algn="just">
              <a:buNone/>
            </a:pPr>
            <a:r>
              <a:rPr lang="en-US" sz="2200" dirty="0" smtClean="0"/>
              <a:t>(</a:t>
            </a:r>
            <a:r>
              <a:rPr lang="en-US" sz="2200" dirty="0" err="1" smtClean="0"/>
              <a:t>i</a:t>
            </a:r>
            <a:r>
              <a:rPr lang="en-US" sz="2200" dirty="0" smtClean="0"/>
              <a:t>)For employees of the Central and State governments the value of perquisite shall be equal to the </a:t>
            </a:r>
            <a:r>
              <a:rPr lang="en-US" sz="2200" b="1" dirty="0" smtClean="0"/>
              <a:t>licence fee </a:t>
            </a:r>
            <a:r>
              <a:rPr lang="en-US" sz="2200" dirty="0" smtClean="0"/>
              <a:t>charged for such accommodation as reduced by the rent actually paid by the employee.</a:t>
            </a:r>
          </a:p>
          <a:p>
            <a:pPr algn="just">
              <a:buNone/>
            </a:pPr>
            <a:r>
              <a:rPr lang="en-US" sz="2200" b="1" dirty="0" smtClean="0"/>
              <a:t>	Example: </a:t>
            </a:r>
            <a:r>
              <a:rPr lang="en-US" sz="2200" dirty="0" smtClean="0"/>
              <a:t>Suppose license fee is Rs. 25,000 p.m. and rent actually paid by employee is Rs. 10,000 per month then value of perquisite shall be 15,000 (25,000-10,000) p.m.</a:t>
            </a:r>
          </a:p>
          <a:p>
            <a:pPr algn="just">
              <a:buNone/>
            </a:pPr>
            <a:r>
              <a:rPr lang="en-US" sz="2200" b="1" dirty="0" smtClean="0"/>
              <a:t>	Note: </a:t>
            </a:r>
            <a:r>
              <a:rPr lang="en-US" sz="2200" dirty="0" smtClean="0"/>
              <a:t>Employees of autonomous, semi-autonomous institutions, PSUs/PSEs &amp; subsidiaries, Universities, etc. are not covered under this method valuation.</a:t>
            </a:r>
          </a:p>
          <a:p>
            <a:pPr algn="just">
              <a:buNone/>
            </a:pPr>
            <a:endParaRPr lang="en-US" sz="2200" dirty="0"/>
          </a:p>
        </p:txBody>
      </p:sp>
      <p:sp>
        <p:nvSpPr>
          <p:cNvPr id="4" name="Text Placeholder 3"/>
          <p:cNvSpPr>
            <a:spLocks noGrp="1"/>
          </p:cNvSpPr>
          <p:nvPr>
            <p:ph type="body" sz="half" idx="2"/>
          </p:nvPr>
        </p:nvSpPr>
        <p:spPr/>
        <p:txBody>
          <a:bodyPr>
            <a:normAutofit/>
          </a:bodyPr>
          <a:lstStyle/>
          <a:p>
            <a:pPr algn="just"/>
            <a:r>
              <a:rPr lang="en-US" sz="2400" b="1" i="1" dirty="0"/>
              <a:t>valuation of the perquisite of rent free unfurnished accommodation,</a:t>
            </a:r>
            <a:endParaRPr lang="en-IN" sz="2400" dirty="0"/>
          </a:p>
        </p:txBody>
      </p:sp>
    </p:spTree>
    <p:extLst>
      <p:ext uri="{BB962C8B-B14F-4D97-AF65-F5344CB8AC3E}">
        <p14:creationId xmlns:p14="http://schemas.microsoft.com/office/powerpoint/2010/main" val="112958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n-US" b="1" i="1" dirty="0"/>
              <a:t>Valuation of the perquisite of furnished </a:t>
            </a:r>
            <a:r>
              <a:rPr lang="en-US" b="1" i="1" dirty="0" smtClean="0"/>
              <a:t>accommodation</a:t>
            </a:r>
            <a:endParaRPr lang="en-IN" dirty="0"/>
          </a:p>
        </p:txBody>
      </p:sp>
      <p:sp>
        <p:nvSpPr>
          <p:cNvPr id="3" name="Content Placeholder 2"/>
          <p:cNvSpPr>
            <a:spLocks noGrp="1"/>
          </p:cNvSpPr>
          <p:nvPr>
            <p:ph idx="1"/>
          </p:nvPr>
        </p:nvSpPr>
        <p:spPr>
          <a:xfrm>
            <a:off x="5183187" y="481263"/>
            <a:ext cx="6836359" cy="5979695"/>
          </a:xfrm>
        </p:spPr>
        <p:style>
          <a:lnRef idx="1">
            <a:schemeClr val="accent2"/>
          </a:lnRef>
          <a:fillRef idx="2">
            <a:schemeClr val="accent2"/>
          </a:fillRef>
          <a:effectRef idx="1">
            <a:schemeClr val="accent2"/>
          </a:effectRef>
          <a:fontRef idx="minor">
            <a:schemeClr val="dk1"/>
          </a:fontRef>
        </p:style>
        <p:txBody>
          <a:bodyPr>
            <a:normAutofit/>
          </a:bodyPr>
          <a:lstStyle/>
          <a:p>
            <a:pPr algn="just">
              <a:buNone/>
            </a:pPr>
            <a:r>
              <a:rPr lang="en-US" sz="2500" b="1" i="1" dirty="0"/>
              <a:t>V</a:t>
            </a:r>
            <a:r>
              <a:rPr lang="en-US" sz="2500" b="1" i="1" dirty="0" smtClean="0"/>
              <a:t>alue of perquisite as determined by the</a:t>
            </a:r>
          </a:p>
          <a:p>
            <a:pPr algn="just">
              <a:buNone/>
            </a:pPr>
            <a:r>
              <a:rPr lang="en-US" sz="2500" b="1" i="1" dirty="0" smtClean="0"/>
              <a:t>above method (in A) shall be increased by-</a:t>
            </a:r>
          </a:p>
          <a:p>
            <a:pPr algn="just">
              <a:buNone/>
            </a:pPr>
            <a:r>
              <a:rPr lang="en-US" sz="2500" dirty="0" smtClean="0"/>
              <a:t>(</a:t>
            </a:r>
            <a:r>
              <a:rPr lang="en-US" sz="2500" dirty="0" err="1" smtClean="0"/>
              <a:t>i</a:t>
            </a:r>
            <a:r>
              <a:rPr lang="en-US" sz="2500" dirty="0" smtClean="0"/>
              <a:t>)10% of the </a:t>
            </a:r>
            <a:r>
              <a:rPr lang="en-US" sz="2500" b="1" dirty="0" smtClean="0"/>
              <a:t>cost</a:t>
            </a:r>
            <a:r>
              <a:rPr lang="en-US" sz="2500" dirty="0" smtClean="0"/>
              <a:t> of furniture, appliances and equipments, or</a:t>
            </a:r>
          </a:p>
          <a:p>
            <a:pPr algn="just">
              <a:buNone/>
            </a:pPr>
            <a:r>
              <a:rPr lang="en-US" sz="2500" dirty="0" smtClean="0"/>
              <a:t>(ii)where the furniture, appliances and equipments have been taken on hire, by the amount of actual </a:t>
            </a:r>
            <a:r>
              <a:rPr lang="en-US" sz="2500" b="1" dirty="0" smtClean="0"/>
              <a:t>hire charges </a:t>
            </a:r>
            <a:r>
              <a:rPr lang="en-US" sz="2500" dirty="0" smtClean="0"/>
              <a:t>payable.</a:t>
            </a:r>
          </a:p>
          <a:p>
            <a:pPr algn="just">
              <a:buNone/>
            </a:pPr>
            <a:r>
              <a:rPr lang="en-US" sz="2500" dirty="0" smtClean="0"/>
              <a:t>   and the value so arrived shall be reduced by any charges paid by the employee himself.</a:t>
            </a:r>
          </a:p>
          <a:p>
            <a:pPr algn="just">
              <a:buNone/>
            </a:pPr>
            <a:endParaRPr lang="en-US" sz="2500" dirty="0" smtClean="0"/>
          </a:p>
          <a:p>
            <a:pPr algn="just">
              <a:buNone/>
            </a:pPr>
            <a:r>
              <a:rPr lang="en-US" sz="2400" b="1" dirty="0" smtClean="0"/>
              <a:t>    </a:t>
            </a:r>
            <a:endParaRPr lang="en-US" dirty="0"/>
          </a:p>
        </p:txBody>
      </p:sp>
      <p:sp>
        <p:nvSpPr>
          <p:cNvPr id="4" name="Text Placeholder 3"/>
          <p:cNvSpPr>
            <a:spLocks noGrp="1"/>
          </p:cNvSpPr>
          <p:nvPr>
            <p:ph type="body" sz="half" idx="2"/>
          </p:nvPr>
        </p:nvSpPr>
        <p:spPr>
          <a:xfrm>
            <a:off x="839788" y="2454442"/>
            <a:ext cx="3932237" cy="4006516"/>
          </a:xfrm>
        </p:spPr>
        <p:style>
          <a:lnRef idx="1">
            <a:schemeClr val="accent1"/>
          </a:lnRef>
          <a:fillRef idx="2">
            <a:schemeClr val="accent1"/>
          </a:fillRef>
          <a:effectRef idx="1">
            <a:schemeClr val="accent1"/>
          </a:effectRef>
          <a:fontRef idx="minor">
            <a:schemeClr val="dk1"/>
          </a:fontRef>
        </p:style>
        <p:txBody>
          <a:bodyPr anchor="ctr">
            <a:normAutofit/>
          </a:bodyPr>
          <a:lstStyle/>
          <a:p>
            <a:pPr algn="just"/>
            <a:r>
              <a:rPr lang="en-US" sz="2400" dirty="0"/>
              <a:t>Valuation of unfurnished accommodation (+) 10% of cost of furniture/hire charges less amount recovered from employee</a:t>
            </a:r>
            <a:endParaRPr lang="en-IN" sz="2400" dirty="0"/>
          </a:p>
        </p:txBody>
      </p:sp>
    </p:spTree>
    <p:extLst>
      <p:ext uri="{BB962C8B-B14F-4D97-AF65-F5344CB8AC3E}">
        <p14:creationId xmlns:p14="http://schemas.microsoft.com/office/powerpoint/2010/main" val="3706878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32237" cy="1600200"/>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r>
              <a:rPr lang="en-US" sz="3000" dirty="0" smtClean="0"/>
              <a:t>Profits in lieu of salary</a:t>
            </a:r>
            <a:endParaRPr lang="en-US" sz="3000" dirty="0"/>
          </a:p>
        </p:txBody>
      </p:sp>
      <p:sp>
        <p:nvSpPr>
          <p:cNvPr id="3" name="Content Placeholder 2"/>
          <p:cNvSpPr>
            <a:spLocks noGrp="1"/>
          </p:cNvSpPr>
          <p:nvPr>
            <p:ph idx="1"/>
          </p:nvPr>
        </p:nvSpPr>
        <p:spPr>
          <a:xfrm>
            <a:off x="4199021" y="108285"/>
            <a:ext cx="7808495" cy="6545178"/>
          </a:xfrm>
        </p:spPr>
        <p:style>
          <a:lnRef idx="3">
            <a:schemeClr val="lt1"/>
          </a:lnRef>
          <a:fillRef idx="1">
            <a:schemeClr val="accent3"/>
          </a:fillRef>
          <a:effectRef idx="1">
            <a:schemeClr val="accent3"/>
          </a:effectRef>
          <a:fontRef idx="minor">
            <a:schemeClr val="lt1"/>
          </a:fontRef>
        </p:style>
        <p:txBody>
          <a:bodyPr>
            <a:normAutofit lnSpcReduction="10000"/>
          </a:bodyPr>
          <a:lstStyle/>
          <a:p>
            <a:pPr algn="just">
              <a:buNone/>
            </a:pPr>
            <a:r>
              <a:rPr lang="en-US" sz="2400" dirty="0" smtClean="0"/>
              <a:t>(</a:t>
            </a:r>
            <a:r>
              <a:rPr lang="en-US" sz="2400" dirty="0" err="1" smtClean="0"/>
              <a:t>i</a:t>
            </a:r>
            <a:r>
              <a:rPr lang="en-US" sz="2400" dirty="0" smtClean="0"/>
              <a:t>) the amount of any</a:t>
            </a:r>
            <a:r>
              <a:rPr lang="en-US" sz="2400" b="1" dirty="0" smtClean="0"/>
              <a:t> compensation</a:t>
            </a:r>
            <a:r>
              <a:rPr lang="en-US" sz="2400" dirty="0" smtClean="0"/>
              <a:t> </a:t>
            </a:r>
            <a:r>
              <a:rPr lang="en-US" sz="2400" i="1" dirty="0" smtClean="0"/>
              <a:t>due to or received</a:t>
            </a:r>
            <a:r>
              <a:rPr lang="en-US" sz="2400" dirty="0" smtClean="0"/>
              <a:t> by an assessee from his employer or former employer at or in connection with the </a:t>
            </a:r>
            <a:r>
              <a:rPr lang="en-US" sz="2400" i="1" dirty="0" smtClean="0"/>
              <a:t>termination </a:t>
            </a:r>
            <a:r>
              <a:rPr lang="en-US" sz="2400" dirty="0" smtClean="0"/>
              <a:t>of his employment or the </a:t>
            </a:r>
            <a:r>
              <a:rPr lang="en-US" sz="2400" i="1" dirty="0" smtClean="0"/>
              <a:t>modification </a:t>
            </a:r>
            <a:r>
              <a:rPr lang="en-US" sz="2400" dirty="0" smtClean="0"/>
              <a:t>of the terms and conditions relating thereto;</a:t>
            </a:r>
          </a:p>
          <a:p>
            <a:pPr algn="just">
              <a:buNone/>
            </a:pPr>
            <a:r>
              <a:rPr lang="en-US" sz="2400" dirty="0" smtClean="0"/>
              <a:t>(ii) any payment (other than any payment referred to in clause (</a:t>
            </a:r>
            <a:r>
              <a:rPr lang="en-US" sz="2400" i="1" dirty="0" smtClean="0"/>
              <a:t>10</a:t>
            </a:r>
            <a:r>
              <a:rPr lang="en-US" sz="2400" dirty="0" smtClean="0"/>
              <a:t>), [clause (</a:t>
            </a:r>
            <a:r>
              <a:rPr lang="en-US" sz="2400" i="1" dirty="0" smtClean="0"/>
              <a:t>10A</a:t>
            </a:r>
            <a:r>
              <a:rPr lang="en-US" sz="2400" dirty="0" smtClean="0"/>
              <a:t>)], [clause (</a:t>
            </a:r>
            <a:r>
              <a:rPr lang="en-US" sz="2400" i="1" dirty="0" smtClean="0"/>
              <a:t>10B</a:t>
            </a:r>
            <a:r>
              <a:rPr lang="en-US" sz="2400" dirty="0" smtClean="0"/>
              <a:t>)], clause (</a:t>
            </a:r>
            <a:r>
              <a:rPr lang="en-US" sz="2400" i="1" dirty="0" smtClean="0"/>
              <a:t>11</a:t>
            </a:r>
            <a:r>
              <a:rPr lang="en-US" sz="2400" dirty="0" smtClean="0"/>
              <a:t>), [clause (</a:t>
            </a:r>
            <a:r>
              <a:rPr lang="en-US" sz="2400" i="1" dirty="0" smtClean="0"/>
              <a:t>12</a:t>
            </a:r>
            <a:r>
              <a:rPr lang="en-US" sz="2400" dirty="0" smtClean="0"/>
              <a:t>) [clause (</a:t>
            </a:r>
            <a:r>
              <a:rPr lang="en-US" sz="2400" i="1" dirty="0" smtClean="0"/>
              <a:t>13</a:t>
            </a:r>
            <a:r>
              <a:rPr lang="en-US" sz="2400" dirty="0" smtClean="0"/>
              <a:t>)] or clause (</a:t>
            </a:r>
            <a:r>
              <a:rPr lang="en-US" sz="2400" i="1" dirty="0" smtClean="0"/>
              <a:t>13A</a:t>
            </a:r>
            <a:r>
              <a:rPr lang="en-US" sz="2400" dirty="0" smtClean="0"/>
              <a:t>)] of section 10), due to or received by an assessee from an employer or a former employer or from a provident or other fund , to the extent to which it does not consist of contributions by the assessee or [interest on such contributions or any sum received under a </a:t>
            </a:r>
            <a:r>
              <a:rPr lang="en-US" sz="2400" dirty="0" err="1" smtClean="0"/>
              <a:t>Keyman</a:t>
            </a:r>
            <a:r>
              <a:rPr lang="en-US" sz="2400" dirty="0" smtClean="0"/>
              <a:t> insurance policy including the sum allocated by way of bonus on such policy.</a:t>
            </a:r>
          </a:p>
          <a:p>
            <a:pPr algn="just">
              <a:buNone/>
            </a:pPr>
            <a:r>
              <a:rPr lang="en-US" sz="2400" dirty="0" smtClean="0"/>
              <a:t>	“</a:t>
            </a:r>
            <a:r>
              <a:rPr lang="en-US" sz="2400" dirty="0" err="1" smtClean="0"/>
              <a:t>Keyman</a:t>
            </a:r>
            <a:r>
              <a:rPr lang="en-US" sz="2400" dirty="0" smtClean="0"/>
              <a:t> insurance policy” shall have the meaning assigned to it in clause (</a:t>
            </a:r>
            <a:r>
              <a:rPr lang="en-US" sz="2400" i="1" dirty="0" smtClean="0"/>
              <a:t>10D</a:t>
            </a:r>
            <a:r>
              <a:rPr lang="en-US" sz="2400" dirty="0" smtClean="0"/>
              <a:t>) of section 10;]</a:t>
            </a:r>
          </a:p>
          <a:p>
            <a:pPr algn="just">
              <a:buNone/>
            </a:pPr>
            <a:r>
              <a:rPr lang="en-US" sz="2400" dirty="0" smtClean="0"/>
              <a:t>(iii) any amount due to or received, whether in </a:t>
            </a:r>
            <a:r>
              <a:rPr lang="en-US" sz="2400" b="1" dirty="0" smtClean="0"/>
              <a:t>lump sum</a:t>
            </a:r>
            <a:r>
              <a:rPr lang="en-US" sz="2400" dirty="0" smtClean="0"/>
              <a:t> or otherwise, by any assessee from any person:-</a:t>
            </a:r>
          </a:p>
          <a:p>
            <a:pPr algn="just">
              <a:buNone/>
            </a:pPr>
            <a:r>
              <a:rPr lang="en-US" sz="2400" dirty="0" smtClean="0"/>
              <a:t>a.	Before his joining any employment with that person; or</a:t>
            </a:r>
          </a:p>
          <a:p>
            <a:pPr algn="just">
              <a:buNone/>
            </a:pPr>
            <a:r>
              <a:rPr lang="en-US" sz="2400" dirty="0" smtClean="0"/>
              <a:t>b. After cessation of his employment with that person.</a:t>
            </a:r>
          </a:p>
          <a:p>
            <a:pPr>
              <a:buNone/>
            </a:pPr>
            <a:endParaRPr lang="en-US" dirty="0"/>
          </a:p>
        </p:txBody>
      </p:sp>
      <p:sp>
        <p:nvSpPr>
          <p:cNvPr id="4" name="Text Placeholder 3"/>
          <p:cNvSpPr>
            <a:spLocks noGrp="1"/>
          </p:cNvSpPr>
          <p:nvPr>
            <p:ph type="body" sz="half" idx="2"/>
          </p:nvPr>
        </p:nvSpPr>
        <p:spPr>
          <a:xfrm>
            <a:off x="0" y="1949117"/>
            <a:ext cx="3932237" cy="381158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2400" dirty="0">
                <a:solidFill>
                  <a:schemeClr val="tx1"/>
                </a:solidFill>
              </a:rPr>
              <a:t>Compensation for termination or modification in the terms and conditions of employment is known as profit in lieu of salary</a:t>
            </a:r>
            <a:endParaRPr lang="en-IN" sz="2400" dirty="0">
              <a:solidFill>
                <a:schemeClr val="tx1"/>
              </a:solidFill>
            </a:endParaRPr>
          </a:p>
        </p:txBody>
      </p:sp>
    </p:spTree>
    <p:extLst>
      <p:ext uri="{BB962C8B-B14F-4D97-AF65-F5344CB8AC3E}">
        <p14:creationId xmlns:p14="http://schemas.microsoft.com/office/powerpoint/2010/main" val="1162492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252" y="2502568"/>
            <a:ext cx="5799221" cy="96252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n-US" dirty="0" smtClean="0"/>
              <a:t>Major Exemptions</a:t>
            </a:r>
            <a:br>
              <a:rPr lang="en-US" dirty="0" smtClean="0"/>
            </a:br>
            <a:r>
              <a:rPr lang="en-US" dirty="0" smtClean="0"/>
              <a:t> from the salary income</a:t>
            </a:r>
            <a:endParaRPr lang="en-US" dirty="0"/>
          </a:p>
        </p:txBody>
      </p:sp>
    </p:spTree>
    <p:extLst>
      <p:ext uri="{BB962C8B-B14F-4D97-AF65-F5344CB8AC3E}">
        <p14:creationId xmlns:p14="http://schemas.microsoft.com/office/powerpoint/2010/main" val="3765037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499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cap="all" dirty="0" smtClean="0"/>
              <a:t/>
            </a:r>
            <a:br>
              <a:rPr lang="en-US" b="1" cap="all" dirty="0" smtClean="0"/>
            </a:br>
            <a:r>
              <a:rPr lang="en-US" sz="3300" b="1" cap="all" dirty="0" smtClean="0"/>
              <a:t>Gratuity [Section 10(10)]</a:t>
            </a:r>
            <a:r>
              <a:rPr lang="en-US" b="1" cap="all" dirty="0" smtClean="0"/>
              <a:t/>
            </a:r>
            <a:br>
              <a:rPr lang="en-US" b="1" cap="all" dirty="0" smtClean="0"/>
            </a:br>
            <a:endParaRPr lang="en-US" dirty="0"/>
          </a:p>
        </p:txBody>
      </p:sp>
      <p:sp>
        <p:nvSpPr>
          <p:cNvPr id="3" name="Content Placeholder 2"/>
          <p:cNvSpPr>
            <a:spLocks noGrp="1"/>
          </p:cNvSpPr>
          <p:nvPr>
            <p:ph idx="1"/>
          </p:nvPr>
        </p:nvSpPr>
        <p:spPr>
          <a:xfrm>
            <a:off x="838200" y="1215188"/>
            <a:ext cx="10515600" cy="5402180"/>
          </a:xfrm>
        </p:spPr>
        <p:txBody>
          <a:bodyPr>
            <a:normAutofit fontScale="85000" lnSpcReduction="20000"/>
          </a:bodyPr>
          <a:lstStyle/>
          <a:p>
            <a:pPr algn="just">
              <a:buNone/>
            </a:pPr>
            <a:r>
              <a:rPr lang="en-US" sz="2600" b="1" dirty="0" smtClean="0"/>
              <a:t>    Death-cum-retirement gratuity </a:t>
            </a:r>
            <a:r>
              <a:rPr lang="en-US" sz="2600" dirty="0" smtClean="0"/>
              <a:t>or any other gratuity is exempt to the extent specified from inclusion in computing the total income under Section 10(10). </a:t>
            </a:r>
          </a:p>
          <a:p>
            <a:pPr algn="just">
              <a:buNone/>
            </a:pPr>
            <a:r>
              <a:rPr lang="en-US" sz="2600" dirty="0" smtClean="0"/>
              <a:t>1.	Any death-</a:t>
            </a:r>
            <a:r>
              <a:rPr lang="en-US" sz="2600" i="1" dirty="0" smtClean="0"/>
              <a:t>cum</a:t>
            </a:r>
            <a:r>
              <a:rPr lang="en-US" sz="2600" dirty="0" smtClean="0"/>
              <a:t>-retirement gratuity received under the revised Pension Rules of the </a:t>
            </a:r>
            <a:r>
              <a:rPr lang="en-US" sz="2600" b="1" dirty="0" smtClean="0"/>
              <a:t>Central Government</a:t>
            </a:r>
            <a:r>
              <a:rPr lang="en-US" sz="2600" dirty="0" smtClean="0"/>
              <a:t> or, as the case may be, the Central Civil Services (Pension) Rules, 1972, or under any similar scheme applicable to the members of the civil services of the Union or holders of posts connected with defence or of civil posts under the Union (such members or holders being persons not governed by the said Rules) or to the members of the all-India services or to the members of the civil services of a State or holders of civil posts under a State or to the employees of a local authority or any payment of retiring gratuity received under the Pension Code or Regulations applicable to the members of the defence service is </a:t>
            </a:r>
            <a:r>
              <a:rPr lang="en-US" sz="2600" b="1" dirty="0" smtClean="0"/>
              <a:t>fully exempt.</a:t>
            </a:r>
            <a:r>
              <a:rPr lang="en-US" sz="2600" dirty="0" smtClean="0"/>
              <a:t> </a:t>
            </a:r>
          </a:p>
          <a:p>
            <a:pPr algn="just">
              <a:buNone/>
            </a:pPr>
            <a:r>
              <a:rPr lang="en-US" sz="2600" dirty="0" smtClean="0"/>
              <a:t>2.	Gratuity received in cases </a:t>
            </a:r>
            <a:r>
              <a:rPr lang="en-US" sz="2600" b="1" dirty="0" smtClean="0"/>
              <a:t>other</a:t>
            </a:r>
            <a:r>
              <a:rPr lang="en-US" sz="2600" dirty="0" smtClean="0"/>
              <a:t> than those mentioned above, on retirement, termination etc is exempt up to the limit as prescribed by the Board. Presently the limit is Rs. 10 lakhs w.e.f. 24.05.2010 [Notification no. 43/2010 S.O. 1414(E) </a:t>
            </a:r>
            <a:r>
              <a:rPr lang="en-US" sz="2600" dirty="0" err="1" smtClean="0"/>
              <a:t>F.No</a:t>
            </a:r>
            <a:r>
              <a:rPr lang="en-US" sz="2600" dirty="0" smtClean="0"/>
              <a:t>. 200/33/2009-ITA-1 dated 11th June 2010].</a:t>
            </a:r>
          </a:p>
          <a:p>
            <a:pPr algn="just">
              <a:buNone/>
            </a:pPr>
            <a:r>
              <a:rPr lang="en-US" sz="2600" b="1" dirty="0" smtClean="0"/>
              <a:t>    Note: </a:t>
            </a:r>
            <a:r>
              <a:rPr lang="en-US" sz="2600" dirty="0" smtClean="0"/>
              <a:t>A professor/teacher of University established under an act of Parliament or a state legislature as well as of a colleges affiliated to such University or constituent college of such University is treated as government employee and therefore eligible for leave encashment exemption. Ram </a:t>
            </a:r>
            <a:r>
              <a:rPr lang="en-US" sz="2600" dirty="0" err="1" smtClean="0"/>
              <a:t>Kanwar</a:t>
            </a:r>
            <a:r>
              <a:rPr lang="en-US" sz="2600" dirty="0" smtClean="0"/>
              <a:t> </a:t>
            </a:r>
            <a:r>
              <a:rPr lang="en-US" sz="2600" dirty="0" err="1" smtClean="0"/>
              <a:t>Rana</a:t>
            </a:r>
            <a:r>
              <a:rPr lang="en-US" sz="2600" dirty="0" smtClean="0"/>
              <a:t> versus ITO (2016) 71 taxmann.com 54(Delhi </a:t>
            </a:r>
            <a:r>
              <a:rPr lang="en-US" sz="2600" dirty="0" err="1" smtClean="0"/>
              <a:t>Tribual</a:t>
            </a:r>
            <a:r>
              <a:rPr lang="en-US" sz="2600" dirty="0" smtClean="0"/>
              <a:t>)]</a:t>
            </a:r>
          </a:p>
          <a:p>
            <a:pPr>
              <a:buNone/>
            </a:pPr>
            <a:endParaRPr lang="en-US" dirty="0"/>
          </a:p>
        </p:txBody>
      </p:sp>
    </p:spTree>
    <p:extLst>
      <p:ext uri="{BB962C8B-B14F-4D97-AF65-F5344CB8AC3E}">
        <p14:creationId xmlns:p14="http://schemas.microsoft.com/office/powerpoint/2010/main" val="1496470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75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dirty="0" smtClean="0"/>
              <a:t/>
            </a:r>
            <a:br>
              <a:rPr lang="en-US" b="1" dirty="0" smtClean="0"/>
            </a:br>
            <a:r>
              <a:rPr lang="en-US" sz="3300" b="1" dirty="0" smtClean="0"/>
              <a:t>Commutation of pension u/s 10(10A)</a:t>
            </a:r>
            <a:br>
              <a:rPr lang="en-US" sz="3300" b="1" dirty="0" smtClean="0"/>
            </a:br>
            <a:endParaRPr lang="en-US" sz="3300" dirty="0"/>
          </a:p>
        </p:txBody>
      </p:sp>
      <p:sp>
        <p:nvSpPr>
          <p:cNvPr id="3" name="Content Placeholder 2"/>
          <p:cNvSpPr>
            <a:spLocks noGrp="1"/>
          </p:cNvSpPr>
          <p:nvPr>
            <p:ph idx="1"/>
          </p:nvPr>
        </p:nvSpPr>
        <p:spPr>
          <a:xfrm>
            <a:off x="883920" y="1271337"/>
            <a:ext cx="10515600" cy="5140643"/>
          </a:xfrm>
        </p:spPr>
        <p:txBody>
          <a:bodyPr>
            <a:normAutofit fontScale="77500" lnSpcReduction="20000"/>
          </a:bodyPr>
          <a:lstStyle/>
          <a:p>
            <a:pPr algn="just">
              <a:buNone/>
            </a:pPr>
            <a:r>
              <a:rPr lang="en-US" sz="2600" dirty="0" smtClean="0"/>
              <a:t>1)	</a:t>
            </a:r>
            <a:r>
              <a:rPr lang="en-US" sz="2600" b="1" dirty="0" smtClean="0"/>
              <a:t>In case of Government employee: </a:t>
            </a:r>
            <a:r>
              <a:rPr lang="en-US" sz="2600" dirty="0" smtClean="0"/>
              <a:t>Any payment in commutation of pension received under the Civil Pensions (Commutation) Rules of the Central Government or under any similar scheme applicable to the members of the civil services of the Union or holders of posts connected with defence or of civil posts under the Union (such members or holders being persons not governed by the said Rules) or to the members of the all- India services or to the members of the defence services or to the members of the civil services of a State or holders of civil posts under a State or to the employees of a local authority] or a corporation established by a Central, State or Provincial Act, </a:t>
            </a:r>
            <a:r>
              <a:rPr lang="en-US" sz="2600" b="1" dirty="0" smtClean="0"/>
              <a:t>is fully exempt </a:t>
            </a:r>
          </a:p>
          <a:p>
            <a:pPr algn="just">
              <a:buNone/>
            </a:pPr>
            <a:r>
              <a:rPr lang="en-US" sz="2600" dirty="0" smtClean="0"/>
              <a:t>2)	In case of Judges: Fully exempt in case of commutation of pension by judges of Supreme Court and High Court. Un-commutated pension will continue to be assessed as income from salary (Circular 623 dated 06/01/1992). </a:t>
            </a:r>
          </a:p>
          <a:p>
            <a:pPr algn="just">
              <a:buNone/>
            </a:pPr>
            <a:r>
              <a:rPr lang="en-US" sz="2600" dirty="0" smtClean="0"/>
              <a:t>3)	In case of other employees: As regards payments in commutation of pension received under any scheme of any other employer, exemption will be governed by the provisions of section 10(10A)(ii). </a:t>
            </a:r>
          </a:p>
          <a:p>
            <a:pPr algn="just">
              <a:buNone/>
            </a:pPr>
            <a:r>
              <a:rPr lang="en-US" sz="2600" dirty="0" smtClean="0"/>
              <a:t>4)	In case of non-government employee entitled to gratuity, committed value of 1/3</a:t>
            </a:r>
            <a:r>
              <a:rPr lang="en-US" sz="2600" baseline="30000" dirty="0" smtClean="0"/>
              <a:t>rd</a:t>
            </a:r>
            <a:r>
              <a:rPr lang="en-US" sz="2600" dirty="0" smtClean="0"/>
              <a:t> of the pension shall be exempt and balance amount shall be taxable.</a:t>
            </a:r>
          </a:p>
          <a:p>
            <a:pPr algn="just">
              <a:buNone/>
            </a:pPr>
            <a:r>
              <a:rPr lang="en-US" sz="2600" dirty="0" smtClean="0"/>
              <a:t>5)	In case of non-government employee not entitled to gratuity, 1/2th of the commutated value of pension shall be exempt and remaining shall be taxable.</a:t>
            </a:r>
          </a:p>
          <a:p>
            <a:pPr algn="just">
              <a:buNone/>
            </a:pPr>
            <a:r>
              <a:rPr lang="en-US" sz="2600" dirty="0" smtClean="0"/>
              <a:t>6)	Also, any payment in commutation of pension from a fund referred to in Section 10(23AAB) is exempt under Section 10(10A)(iii). </a:t>
            </a:r>
          </a:p>
          <a:p>
            <a:pPr>
              <a:buNone/>
            </a:pPr>
            <a:endParaRPr lang="en-US" dirty="0"/>
          </a:p>
        </p:txBody>
      </p:sp>
    </p:spTree>
    <p:extLst>
      <p:ext uri="{BB962C8B-B14F-4D97-AF65-F5344CB8AC3E}">
        <p14:creationId xmlns:p14="http://schemas.microsoft.com/office/powerpoint/2010/main" val="2362365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cap="all" dirty="0" smtClean="0"/>
              <a:t/>
            </a:r>
            <a:br>
              <a:rPr lang="en-US" b="1" cap="all" dirty="0" smtClean="0"/>
            </a:br>
            <a:r>
              <a:rPr lang="en-US" sz="3300" b="1" cap="all" dirty="0" smtClean="0"/>
              <a:t>Leave encashment [Section 10(10AA)]</a:t>
            </a:r>
            <a:r>
              <a:rPr lang="en-US" b="1" cap="all" dirty="0" smtClean="0"/>
              <a:t/>
            </a:r>
            <a:br>
              <a:rPr lang="en-US" b="1" cap="all" dirty="0" smtClean="0"/>
            </a:br>
            <a:endParaRPr lang="en-US" dirty="0"/>
          </a:p>
        </p:txBody>
      </p:sp>
      <p:sp>
        <p:nvSpPr>
          <p:cNvPr id="3" name="Content Placeholder 2"/>
          <p:cNvSpPr>
            <a:spLocks noGrp="1"/>
          </p:cNvSpPr>
          <p:nvPr>
            <p:ph idx="1"/>
          </p:nvPr>
        </p:nvSpPr>
        <p:spPr>
          <a:xfrm>
            <a:off x="790074" y="1321870"/>
            <a:ext cx="10515600" cy="5155883"/>
          </a:xfrm>
        </p:spPr>
        <p:txBody>
          <a:bodyPr>
            <a:normAutofit fontScale="92500" lnSpcReduction="10000"/>
          </a:bodyPr>
          <a:lstStyle/>
          <a:p>
            <a:pPr algn="just">
              <a:buNone/>
            </a:pPr>
            <a:r>
              <a:rPr lang="en-US" sz="2400" dirty="0" smtClean="0"/>
              <a:t>1.	Any payment received by an employee of the </a:t>
            </a:r>
            <a:r>
              <a:rPr lang="en-US" sz="2400" b="1" dirty="0" smtClean="0"/>
              <a:t>Central Government* or a State Government*, </a:t>
            </a:r>
            <a:r>
              <a:rPr lang="en-US" sz="2400" dirty="0" smtClean="0"/>
              <a:t>as </a:t>
            </a:r>
            <a:r>
              <a:rPr lang="en-US" sz="2400" b="1" dirty="0" smtClean="0"/>
              <a:t>cash-equivalent of the leave salary </a:t>
            </a:r>
            <a:r>
              <a:rPr lang="en-US" sz="2400" dirty="0" smtClean="0"/>
              <a:t>in respect of the period of earned leave at his credit </a:t>
            </a:r>
            <a:r>
              <a:rPr lang="en-US" sz="2400" b="1" dirty="0" smtClean="0"/>
              <a:t>at the time of his retirement</a:t>
            </a:r>
            <a:r>
              <a:rPr lang="en-US" sz="2400" dirty="0" smtClean="0"/>
              <a:t>, whether on superannuation or otherwise, is </a:t>
            </a:r>
            <a:r>
              <a:rPr lang="en-US" sz="2400" b="1" dirty="0" smtClean="0"/>
              <a:t>fully exempt </a:t>
            </a:r>
            <a:r>
              <a:rPr lang="en-US" sz="2400" dirty="0" smtClean="0"/>
              <a:t>under Section 10(10AA)(</a:t>
            </a:r>
            <a:r>
              <a:rPr lang="en-US" sz="2400" dirty="0" err="1" smtClean="0"/>
              <a:t>i</a:t>
            </a:r>
            <a:r>
              <a:rPr lang="en-US" sz="2400" dirty="0" smtClean="0"/>
              <a:t>). </a:t>
            </a:r>
          </a:p>
          <a:p>
            <a:pPr algn="just">
              <a:buNone/>
            </a:pPr>
            <a:r>
              <a:rPr lang="en-US" sz="2400" dirty="0" smtClean="0"/>
              <a:t>2.	In the case of</a:t>
            </a:r>
            <a:r>
              <a:rPr lang="en-US" sz="2400" b="1" dirty="0" smtClean="0"/>
              <a:t> other employees, </a:t>
            </a:r>
            <a:r>
              <a:rPr lang="en-US" sz="2400" dirty="0" smtClean="0"/>
              <a:t>this exemption will be determined with reference to the leave to their credit at the time of retirement on superannuation or otherwise, subject to a maximum of </a:t>
            </a:r>
            <a:r>
              <a:rPr lang="en-US" sz="2400" b="1" dirty="0" smtClean="0"/>
              <a:t>10 months’ leave</a:t>
            </a:r>
            <a:r>
              <a:rPr lang="en-US" sz="2400" dirty="0" smtClean="0"/>
              <a:t>. This exemption will be further limited to the maximum amount specified by the Government of India Notification No.S.O.588(E) dated 31.05.2002 </a:t>
            </a:r>
            <a:r>
              <a:rPr lang="en-US" sz="2400" b="1" dirty="0" smtClean="0"/>
              <a:t>at Rs. 3,00,000/-</a:t>
            </a:r>
            <a:r>
              <a:rPr lang="en-US" sz="2400" dirty="0" smtClean="0"/>
              <a:t> in relation to such employees who retire, whether on superannuation or otherwise, after 1.4.1998.</a:t>
            </a:r>
          </a:p>
          <a:p>
            <a:pPr algn="just">
              <a:buNone/>
            </a:pPr>
            <a:r>
              <a:rPr lang="en-US" sz="2400" dirty="0" smtClean="0"/>
              <a:t>3.	</a:t>
            </a:r>
            <a:r>
              <a:rPr lang="en-US" sz="2400" i="1" u="sng" dirty="0" smtClean="0"/>
              <a:t>Leave encashment in the hand of legal heir is not a payment received by employee from the employer and therefore not liable to TDS under 192.</a:t>
            </a:r>
          </a:p>
          <a:p>
            <a:pPr algn="just">
              <a:buNone/>
            </a:pPr>
            <a:r>
              <a:rPr lang="en-US" sz="2400" b="1" dirty="0" smtClean="0"/>
              <a:t>    Note: A professor/teacher of University established under an act of Parliament or a state legislature as well as of a colleges affiliated to such University or constituent college of such University is treated as government employee and therefore eligible for leave encashment exemption. Ram </a:t>
            </a:r>
            <a:r>
              <a:rPr lang="en-US" sz="2400" b="1" dirty="0" err="1" smtClean="0"/>
              <a:t>Kanwar</a:t>
            </a:r>
            <a:r>
              <a:rPr lang="en-US" sz="2400" b="1" dirty="0" smtClean="0"/>
              <a:t> </a:t>
            </a:r>
            <a:r>
              <a:rPr lang="en-US" sz="2400" b="1" dirty="0" err="1" smtClean="0"/>
              <a:t>Rana</a:t>
            </a:r>
            <a:r>
              <a:rPr lang="en-US" sz="2400" b="1" dirty="0" smtClean="0"/>
              <a:t> versus ITO (2016) 71 taxmann.com 54(Delhi </a:t>
            </a:r>
            <a:r>
              <a:rPr lang="en-US" sz="2400" b="1" dirty="0" err="1" smtClean="0"/>
              <a:t>Tribual</a:t>
            </a:r>
            <a:r>
              <a:rPr lang="en-US" sz="2400" b="1" dirty="0" smtClean="0"/>
              <a:t>)]</a:t>
            </a:r>
          </a:p>
          <a:p>
            <a:pPr>
              <a:buNone/>
            </a:pPr>
            <a:endParaRPr lang="en-US" dirty="0"/>
          </a:p>
        </p:txBody>
      </p:sp>
    </p:spTree>
    <p:extLst>
      <p:ext uri="{BB962C8B-B14F-4D97-AF65-F5344CB8AC3E}">
        <p14:creationId xmlns:p14="http://schemas.microsoft.com/office/powerpoint/2010/main" val="2183486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3300" b="1" cap="all" dirty="0" smtClean="0"/>
              <a:t/>
            </a:r>
            <a:br>
              <a:rPr lang="en-US" sz="3300" b="1" cap="all" dirty="0" smtClean="0"/>
            </a:br>
            <a:r>
              <a:rPr lang="en-US" sz="3300" b="1" cap="all" dirty="0" smtClean="0"/>
              <a:t>Retrenchment Compensation [Section 10(10B)]</a:t>
            </a:r>
            <a:r>
              <a:rPr lang="en-US" b="1" cap="all" dirty="0" smtClean="0"/>
              <a:t/>
            </a:r>
            <a:br>
              <a:rPr lang="en-US" b="1" cap="all" dirty="0" smtClean="0"/>
            </a:br>
            <a:endParaRPr lang="en-US" dirty="0"/>
          </a:p>
        </p:txBody>
      </p:sp>
      <p:sp>
        <p:nvSpPr>
          <p:cNvPr id="3" name="Content Placeholder 2"/>
          <p:cNvSpPr>
            <a:spLocks noGrp="1"/>
          </p:cNvSpPr>
          <p:nvPr>
            <p:ph idx="1"/>
          </p:nvPr>
        </p:nvSpPr>
        <p:spPr>
          <a:xfrm>
            <a:off x="717884" y="1534478"/>
            <a:ext cx="10515600" cy="4216618"/>
          </a:xfrm>
        </p:spPr>
        <p:txBody>
          <a:bodyPr>
            <a:normAutofit/>
          </a:bodyPr>
          <a:lstStyle/>
          <a:p>
            <a:pPr algn="just">
              <a:buNone/>
            </a:pPr>
            <a:r>
              <a:rPr lang="en-US" sz="2200" dirty="0" smtClean="0"/>
              <a:t>1.	The </a:t>
            </a:r>
            <a:r>
              <a:rPr lang="en-US" sz="2200" b="1" dirty="0" smtClean="0"/>
              <a:t>retrenchment compensation </a:t>
            </a:r>
            <a:r>
              <a:rPr lang="en-US" sz="2200" dirty="0" smtClean="0"/>
              <a:t>received by a workman is exempt from income-tax subject to certain limits. The maximum amount of retrenchment compensation exempt is the sum calculated on the basis provided in section 25F(b) of the Industrial Disputes Act, 1947 which shall be 15 days average pay for every completed year of continues service or part thereof subject to limit of 6 months or any amount not less than `50,000/- as the Central Government may by notification specify in the Official Gazette, whichever is less. The maximum limit of such payment is Rs. 5,00,000/- where retrenchment is on or after 1.1.1997 as specified in Notification No. 10969 of 25-06-1999.</a:t>
            </a:r>
          </a:p>
          <a:p>
            <a:pPr algn="just">
              <a:buNone/>
            </a:pPr>
            <a:r>
              <a:rPr lang="en-US" sz="2200" dirty="0" smtClean="0"/>
              <a:t>2.	No limits shall in the case where the compensation is paid under any </a:t>
            </a:r>
            <a:r>
              <a:rPr lang="en-US" sz="2200" b="1" dirty="0" smtClean="0"/>
              <a:t>scheme which is approved in this behalf by the Central Government</a:t>
            </a:r>
            <a:r>
              <a:rPr lang="en-US" sz="2200" dirty="0" smtClean="0"/>
              <a:t>, having regard to the need for extending special protection to the workmen in the undertaking to which the scheme applies and other relevant circumstances. </a:t>
            </a:r>
          </a:p>
          <a:p>
            <a:pPr>
              <a:buNone/>
            </a:pPr>
            <a:endParaRPr lang="en-US" dirty="0" smtClean="0"/>
          </a:p>
          <a:p>
            <a:pPr>
              <a:buNone/>
            </a:pPr>
            <a:endParaRPr lang="en-US" dirty="0"/>
          </a:p>
        </p:txBody>
      </p:sp>
    </p:spTree>
    <p:extLst>
      <p:ext uri="{BB962C8B-B14F-4D97-AF65-F5344CB8AC3E}">
        <p14:creationId xmlns:p14="http://schemas.microsoft.com/office/powerpoint/2010/main" val="1935928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457201"/>
            <a:ext cx="7010400" cy="461665"/>
          </a:xfrm>
          <a:prstGeom prst="rect">
            <a:avLst/>
          </a:prstGeom>
          <a:noFill/>
        </p:spPr>
        <p:txBody>
          <a:bodyPr wrap="square" rtlCol="0">
            <a:spAutoFit/>
          </a:bodyPr>
          <a:lstStyle/>
          <a:p>
            <a:r>
              <a:rPr lang="en-US" sz="2400" dirty="0">
                <a:solidFill>
                  <a:srgbClr val="FF0000"/>
                </a:solidFill>
              </a:rPr>
              <a:t>Retrenchment compensation ( Section 10(10B)</a:t>
            </a:r>
            <a:endParaRPr lang="en-US" sz="2400" dirty="0">
              <a:solidFill>
                <a:srgbClr val="FF0000"/>
              </a:solidFill>
            </a:endParaRPr>
          </a:p>
        </p:txBody>
      </p:sp>
      <p:sp>
        <p:nvSpPr>
          <p:cNvPr id="3" name="TextBox 2"/>
          <p:cNvSpPr txBox="1"/>
          <p:nvPr/>
        </p:nvSpPr>
        <p:spPr>
          <a:xfrm>
            <a:off x="2057400" y="1219200"/>
            <a:ext cx="8001000" cy="480131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Any compensation received by a workman at time of his retrenchment, under the industrial Disputes Act, 1947or under :</a:t>
            </a:r>
          </a:p>
          <a:p>
            <a:endParaRPr lang="en-US" dirty="0"/>
          </a:p>
          <a:p>
            <a:pPr marL="342900" indent="-342900">
              <a:buAutoNum type="alphaLcParenBoth"/>
            </a:pPr>
            <a:r>
              <a:rPr lang="en-US" dirty="0"/>
              <a:t>Any other Act or rules or any order or notification issued there under , or</a:t>
            </a:r>
          </a:p>
          <a:p>
            <a:pPr marL="342900" indent="-342900">
              <a:buAutoNum type="alphaLcParenBoth"/>
            </a:pPr>
            <a:r>
              <a:rPr lang="en-US" dirty="0"/>
              <a:t> </a:t>
            </a:r>
            <a:r>
              <a:rPr lang="en-US" dirty="0"/>
              <a:t>Any standing order; or</a:t>
            </a:r>
          </a:p>
          <a:p>
            <a:pPr marL="342900" indent="-342900">
              <a:buAutoNum type="alphaLcParenBoth"/>
            </a:pPr>
            <a:r>
              <a:rPr lang="en-US" dirty="0"/>
              <a:t>Any aware, contract of service or otherwise,</a:t>
            </a:r>
          </a:p>
          <a:p>
            <a:pPr marL="342900" indent="-342900">
              <a:buAutoNum type="alphaLcParenBoth"/>
            </a:pPr>
            <a:endParaRPr lang="en-US" dirty="0"/>
          </a:p>
          <a:p>
            <a:pPr marL="342900" indent="-342900"/>
            <a:r>
              <a:rPr lang="en-US" dirty="0"/>
              <a:t>Shall be exempt to the extent of minimum of the following limit: </a:t>
            </a:r>
          </a:p>
          <a:p>
            <a:pPr marL="342900" indent="-342900"/>
            <a:endParaRPr lang="en-US" dirty="0"/>
          </a:p>
          <a:p>
            <a:pPr marL="400050" indent="-400050">
              <a:buAutoNum type="romanLcParenBoth"/>
            </a:pPr>
            <a:r>
              <a:rPr lang="en-US" dirty="0"/>
              <a:t>Actual amount received ;</a:t>
            </a:r>
          </a:p>
          <a:p>
            <a:pPr marL="400050" indent="-400050">
              <a:buAutoNum type="romanLcParenBoth"/>
            </a:pPr>
            <a:r>
              <a:rPr lang="en-US" dirty="0"/>
              <a:t> </a:t>
            </a:r>
            <a:r>
              <a:rPr lang="en-US" dirty="0"/>
              <a:t>15 days average pay for every completed year of service or part thereof in excess of 6 month;</a:t>
            </a:r>
          </a:p>
          <a:p>
            <a:pPr marL="400050" indent="-400050">
              <a:buAutoNum type="romanLcParenBoth"/>
            </a:pPr>
            <a:r>
              <a:rPr lang="en-US" dirty="0"/>
              <a:t>Amount specified by the central govt. i.e. Rs. 500000</a:t>
            </a:r>
          </a:p>
          <a:p>
            <a:pPr marL="400050" indent="-400050">
              <a:buAutoNum type="romanLcParenBoth"/>
            </a:pPr>
            <a:endParaRPr lang="en-US" dirty="0"/>
          </a:p>
          <a:p>
            <a:pPr marL="400050" indent="-400050"/>
            <a:r>
              <a:rPr lang="en-US" dirty="0"/>
              <a:t> Compensation received in excess of the aforesaid limit is taxable and would, therefore, form part of gross salary. However the assessee shall be eligible for relief under section 89 read with rule 21A</a:t>
            </a:r>
            <a:endParaRPr lang="en-US" dirty="0"/>
          </a:p>
        </p:txBody>
      </p:sp>
    </p:spTree>
    <p:extLst>
      <p:ext uri="{BB962C8B-B14F-4D97-AF65-F5344CB8AC3E}">
        <p14:creationId xmlns:p14="http://schemas.microsoft.com/office/powerpoint/2010/main" val="4266097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691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cap="all" dirty="0" smtClean="0"/>
              <a:t/>
            </a:r>
            <a:br>
              <a:rPr lang="en-US" b="1" cap="all" dirty="0" smtClean="0"/>
            </a:br>
            <a:r>
              <a:rPr lang="en-US" sz="3300" b="1" cap="all" dirty="0" smtClean="0"/>
              <a:t>Voluntary retirement/separation [Section 10(10C)]</a:t>
            </a:r>
            <a:br>
              <a:rPr lang="en-US" sz="3300" b="1" cap="all" dirty="0" smtClean="0"/>
            </a:br>
            <a:endParaRPr lang="en-US" sz="3300" dirty="0"/>
          </a:p>
        </p:txBody>
      </p:sp>
      <p:sp>
        <p:nvSpPr>
          <p:cNvPr id="3" name="Content Placeholder 2"/>
          <p:cNvSpPr>
            <a:spLocks noGrp="1"/>
          </p:cNvSpPr>
          <p:nvPr>
            <p:ph idx="1"/>
          </p:nvPr>
        </p:nvSpPr>
        <p:spPr>
          <a:xfrm>
            <a:off x="838200" y="1036320"/>
            <a:ext cx="10515600" cy="5140643"/>
          </a:xfrm>
        </p:spPr>
        <p:txBody>
          <a:bodyPr>
            <a:normAutofit fontScale="55000" lnSpcReduction="20000"/>
          </a:bodyPr>
          <a:lstStyle/>
          <a:p>
            <a:pPr algn="just">
              <a:buNone/>
            </a:pPr>
            <a:r>
              <a:rPr lang="en-US" dirty="0" smtClean="0"/>
              <a:t>    </a:t>
            </a:r>
          </a:p>
          <a:p>
            <a:pPr algn="just">
              <a:buNone/>
            </a:pPr>
            <a:r>
              <a:rPr lang="en-US" sz="3200" dirty="0" smtClean="0"/>
              <a:t>     Any payment received or receivable (even if received in instalments) by an employee of the following bodies at the time of his voluntary retirement or termination of his service, in accordance with any scheme or </a:t>
            </a:r>
            <a:r>
              <a:rPr lang="en-US" sz="3200" b="1" dirty="0" smtClean="0"/>
              <a:t>schemes of voluntary retirement </a:t>
            </a:r>
            <a:r>
              <a:rPr lang="en-US" sz="3200" dirty="0" smtClean="0"/>
              <a:t>or in the case of public sector company, a </a:t>
            </a:r>
            <a:r>
              <a:rPr lang="en-US" sz="3200" b="1" dirty="0" smtClean="0"/>
              <a:t>scheme of voluntary separation</a:t>
            </a:r>
            <a:r>
              <a:rPr lang="en-US" sz="3200" dirty="0" smtClean="0"/>
              <a:t>, </a:t>
            </a:r>
            <a:r>
              <a:rPr lang="en-US" sz="3200" b="1" dirty="0" smtClean="0"/>
              <a:t>is exempt from income-tax to the extent</a:t>
            </a:r>
            <a:r>
              <a:rPr lang="en-US" sz="3200" dirty="0" smtClean="0"/>
              <a:t> that such amount does not exceed </a:t>
            </a:r>
            <a:r>
              <a:rPr lang="en-US" sz="3200" b="1" dirty="0" smtClean="0"/>
              <a:t>Rs. 5,00,000/-</a:t>
            </a:r>
            <a:endParaRPr lang="en-US" sz="3200" dirty="0" smtClean="0"/>
          </a:p>
          <a:p>
            <a:pPr algn="just">
              <a:buNone/>
            </a:pPr>
            <a:r>
              <a:rPr lang="en-US" sz="3200" dirty="0" smtClean="0"/>
              <a:t>(</a:t>
            </a:r>
            <a:r>
              <a:rPr lang="en-US" sz="3200" i="1" dirty="0" smtClean="0"/>
              <a:t>a</a:t>
            </a:r>
            <a:r>
              <a:rPr lang="en-US" sz="3200" dirty="0" smtClean="0"/>
              <a:t>)A public sector company;</a:t>
            </a:r>
          </a:p>
          <a:p>
            <a:pPr algn="just">
              <a:buNone/>
            </a:pPr>
            <a:r>
              <a:rPr lang="en-US" sz="3200" dirty="0" smtClean="0"/>
              <a:t>(</a:t>
            </a:r>
            <a:r>
              <a:rPr lang="en-US" sz="3200" i="1" dirty="0" smtClean="0"/>
              <a:t>b</a:t>
            </a:r>
            <a:r>
              <a:rPr lang="en-US" sz="3200" dirty="0" smtClean="0"/>
              <a:t>)Any other company;</a:t>
            </a:r>
          </a:p>
          <a:p>
            <a:pPr algn="just">
              <a:buNone/>
            </a:pPr>
            <a:r>
              <a:rPr lang="en-US" sz="3200" dirty="0" smtClean="0"/>
              <a:t>(c) An Authority established under a Central, State or Provincial Act;</a:t>
            </a:r>
          </a:p>
          <a:p>
            <a:pPr algn="just">
              <a:buNone/>
            </a:pPr>
            <a:r>
              <a:rPr lang="en-US" sz="3200" dirty="0" smtClean="0"/>
              <a:t>(</a:t>
            </a:r>
            <a:r>
              <a:rPr lang="en-US" sz="3200" i="1" dirty="0" smtClean="0"/>
              <a:t>d</a:t>
            </a:r>
            <a:r>
              <a:rPr lang="en-US" sz="3200" dirty="0" smtClean="0"/>
              <a:t>)A Local Authority;</a:t>
            </a:r>
          </a:p>
          <a:p>
            <a:pPr algn="just">
              <a:buNone/>
            </a:pPr>
            <a:r>
              <a:rPr lang="en-US" sz="3200" dirty="0" smtClean="0"/>
              <a:t>(</a:t>
            </a:r>
            <a:r>
              <a:rPr lang="en-US" sz="3200" i="1" dirty="0" smtClean="0"/>
              <a:t>e</a:t>
            </a:r>
            <a:r>
              <a:rPr lang="en-US" sz="3200" dirty="0" smtClean="0"/>
              <a:t>)A Cooperative Society;</a:t>
            </a:r>
          </a:p>
          <a:p>
            <a:pPr algn="just">
              <a:buNone/>
            </a:pPr>
            <a:r>
              <a:rPr lang="en-US" sz="3200" dirty="0" smtClean="0"/>
              <a:t>(</a:t>
            </a:r>
            <a:r>
              <a:rPr lang="en-US" sz="3200" i="1" dirty="0" smtClean="0"/>
              <a:t>f</a:t>
            </a:r>
            <a:r>
              <a:rPr lang="en-US" sz="3200" dirty="0" smtClean="0"/>
              <a:t>)	A university established or incorporated or under a Central, State or Provincial Act, or, an Institution declared to be a University under section 3 of the University Grants Commission Act, 1956;</a:t>
            </a:r>
          </a:p>
          <a:p>
            <a:pPr algn="just">
              <a:buNone/>
            </a:pPr>
            <a:r>
              <a:rPr lang="en-US" sz="3200" dirty="0" smtClean="0"/>
              <a:t>(</a:t>
            </a:r>
            <a:r>
              <a:rPr lang="en-US" sz="3200" i="1" dirty="0" smtClean="0"/>
              <a:t>g</a:t>
            </a:r>
            <a:r>
              <a:rPr lang="en-US" sz="3200" dirty="0" smtClean="0"/>
              <a:t>)Any Indian Institute of </a:t>
            </a:r>
            <a:r>
              <a:rPr lang="en-US" sz="3200" dirty="0" smtClean="0"/>
              <a:t>Technology</a:t>
            </a:r>
            <a:endParaRPr lang="en-US" sz="3200" dirty="0" smtClean="0"/>
          </a:p>
          <a:p>
            <a:pPr algn="just">
              <a:buNone/>
            </a:pPr>
            <a:r>
              <a:rPr lang="en-US" sz="3200" dirty="0" smtClean="0"/>
              <a:t>(</a:t>
            </a:r>
            <a:r>
              <a:rPr lang="en-US" sz="3200" i="1" dirty="0" smtClean="0"/>
              <a:t>h</a:t>
            </a:r>
            <a:r>
              <a:rPr lang="en-US" sz="3200" dirty="0" smtClean="0"/>
              <a:t>)Such Institute of Management as the Central Government may by notification in the Official Gazette, specify in this behalf. </a:t>
            </a:r>
            <a:endParaRPr lang="en-US" sz="3200" dirty="0" smtClean="0"/>
          </a:p>
          <a:p>
            <a:pPr marL="571500" indent="-571500" algn="just">
              <a:buAutoNum type="romanLcParenBoth"/>
            </a:pPr>
            <a:r>
              <a:rPr lang="en-US" sz="3200" dirty="0" smtClean="0"/>
              <a:t>employees </a:t>
            </a:r>
            <a:r>
              <a:rPr lang="en-US" sz="3200" dirty="0" smtClean="0"/>
              <a:t>of the Central Government and State Government and </a:t>
            </a:r>
            <a:endParaRPr lang="en-US" sz="3200" dirty="0" smtClean="0"/>
          </a:p>
          <a:p>
            <a:pPr marL="0" indent="0" algn="just">
              <a:buNone/>
            </a:pPr>
            <a:r>
              <a:rPr lang="en-US" sz="3200" dirty="0" smtClean="0"/>
              <a:t>(j) </a:t>
            </a:r>
            <a:r>
              <a:rPr lang="en-US" sz="3200" dirty="0" smtClean="0"/>
              <a:t>employees </a:t>
            </a:r>
            <a:r>
              <a:rPr lang="en-US" sz="3200" dirty="0" smtClean="0"/>
              <a:t>of notified institutions having importance throughout India or any State or States. </a:t>
            </a:r>
          </a:p>
          <a:p>
            <a:pPr>
              <a:buNone/>
            </a:pPr>
            <a:endParaRPr lang="en-US" sz="3200" dirty="0"/>
          </a:p>
        </p:txBody>
      </p:sp>
    </p:spTree>
    <p:extLst>
      <p:ext uri="{BB962C8B-B14F-4D97-AF65-F5344CB8AC3E}">
        <p14:creationId xmlns:p14="http://schemas.microsoft.com/office/powerpoint/2010/main" val="410139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32237" cy="129159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n-IN" dirty="0" smtClean="0"/>
              <a:t>Mandatory filing of ITR</a:t>
            </a:r>
            <a:endParaRPr lang="en-IN" dirty="0"/>
          </a:p>
        </p:txBody>
      </p:sp>
      <p:sp>
        <p:nvSpPr>
          <p:cNvPr id="3" name="Content Placeholder 2"/>
          <p:cNvSpPr>
            <a:spLocks noGrp="1"/>
          </p:cNvSpPr>
          <p:nvPr>
            <p:ph idx="1"/>
          </p:nvPr>
        </p:nvSpPr>
        <p:spPr>
          <a:xfrm>
            <a:off x="5183188" y="148590"/>
            <a:ext cx="6886892" cy="6606539"/>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marL="0" indent="0">
              <a:buNone/>
            </a:pPr>
            <a:r>
              <a:rPr lang="en-IN" dirty="0" smtClean="0">
                <a:solidFill>
                  <a:schemeClr val="tx1"/>
                </a:solidFill>
              </a:rPr>
              <a:t>Other cases where ITR filing mandated:</a:t>
            </a:r>
          </a:p>
          <a:p>
            <a:pPr marL="514350" indent="-514350" algn="just">
              <a:buFont typeface="Arial" panose="020B0604020202020204" pitchFamily="34" charset="0"/>
              <a:buAutoNum type="arabicPeriod"/>
            </a:pPr>
            <a:r>
              <a:rPr lang="en-IN" dirty="0" smtClean="0"/>
              <a:t>1</a:t>
            </a:r>
            <a:r>
              <a:rPr lang="en-IN" baseline="30000" dirty="0" smtClean="0"/>
              <a:t>st</a:t>
            </a:r>
            <a:r>
              <a:rPr lang="en-IN" dirty="0" smtClean="0"/>
              <a:t> </a:t>
            </a:r>
            <a:r>
              <a:rPr lang="en-IN" dirty="0"/>
              <a:t>proviso to section 139(1</a:t>
            </a:r>
            <a:r>
              <a:rPr lang="en-IN" dirty="0" smtClean="0"/>
              <a:t>): 1/6 economic criteria not applicable now.</a:t>
            </a:r>
          </a:p>
          <a:p>
            <a:pPr marL="514350" indent="-514350" algn="just">
              <a:buFont typeface="Arial" panose="020B0604020202020204" pitchFamily="34" charset="0"/>
              <a:buAutoNum type="arabicPeriod"/>
            </a:pPr>
            <a:r>
              <a:rPr lang="en-IN" dirty="0"/>
              <a:t> </a:t>
            </a:r>
            <a:r>
              <a:rPr lang="en-IN" dirty="0" smtClean="0"/>
              <a:t>3</a:t>
            </a:r>
            <a:r>
              <a:rPr lang="en-IN" baseline="30000" dirty="0" smtClean="0"/>
              <a:t>rd</a:t>
            </a:r>
            <a:r>
              <a:rPr lang="en-IN" dirty="0" smtClean="0"/>
              <a:t> </a:t>
            </a:r>
            <a:r>
              <a:rPr lang="en-IN" dirty="0"/>
              <a:t>proviso to section 139(1</a:t>
            </a:r>
            <a:r>
              <a:rPr lang="en-IN" dirty="0" smtClean="0"/>
              <a:t>): company or firm( including LLP)  return of income or loss</a:t>
            </a:r>
          </a:p>
          <a:p>
            <a:pPr marL="514350" indent="-514350" algn="just">
              <a:buFont typeface="Arial" panose="020B0604020202020204" pitchFamily="34" charset="0"/>
              <a:buAutoNum type="arabicPeriod"/>
            </a:pPr>
            <a:r>
              <a:rPr lang="en-IN" dirty="0" smtClean="0"/>
              <a:t>4</a:t>
            </a:r>
            <a:r>
              <a:rPr lang="en-IN" baseline="30000" dirty="0" smtClean="0"/>
              <a:t>th</a:t>
            </a:r>
            <a:r>
              <a:rPr lang="en-IN" dirty="0" smtClean="0"/>
              <a:t> </a:t>
            </a:r>
            <a:r>
              <a:rPr lang="en-IN" dirty="0"/>
              <a:t>proviso to section 139(1</a:t>
            </a:r>
            <a:r>
              <a:rPr lang="en-IN" dirty="0" smtClean="0"/>
              <a:t>): beneficial  owner of any foreign assets or signing authority in accounts located outside India or beneficiary of foreign asset. </a:t>
            </a:r>
          </a:p>
          <a:p>
            <a:pPr marL="514350" indent="-514350" algn="just">
              <a:buFont typeface="Arial" panose="020B0604020202020204" pitchFamily="34" charset="0"/>
              <a:buAutoNum type="arabicPeriod"/>
            </a:pPr>
            <a:r>
              <a:rPr lang="en-IN" dirty="0" smtClean="0"/>
              <a:t>7</a:t>
            </a:r>
            <a:r>
              <a:rPr lang="en-IN" baseline="30000" dirty="0" smtClean="0"/>
              <a:t>th</a:t>
            </a:r>
            <a:r>
              <a:rPr lang="en-IN" dirty="0" smtClean="0"/>
              <a:t> </a:t>
            </a:r>
            <a:r>
              <a:rPr lang="en-IN" dirty="0"/>
              <a:t>proviso to section 139(1</a:t>
            </a:r>
            <a:r>
              <a:rPr lang="en-IN" dirty="0" smtClean="0"/>
              <a:t>):deposit in one or more current a/c</a:t>
            </a:r>
            <a:r>
              <a:rPr lang="en-IN" dirty="0"/>
              <a:t> </a:t>
            </a:r>
            <a:r>
              <a:rPr lang="en-IN" dirty="0" smtClean="0"/>
              <a:t>exceeding ₹1 crore, or expense of electricity consumption exceeds ₹1 lakh or foreign travel expense exceeds ₹ 2 lakhs. </a:t>
            </a:r>
          </a:p>
          <a:p>
            <a:pPr marL="0" indent="0">
              <a:buNone/>
            </a:pPr>
            <a:endParaRPr lang="en-IN" dirty="0"/>
          </a:p>
        </p:txBody>
      </p:sp>
      <p:sp>
        <p:nvSpPr>
          <p:cNvPr id="4" name="Text Placeholder 3"/>
          <p:cNvSpPr>
            <a:spLocks noGrp="1"/>
          </p:cNvSpPr>
          <p:nvPr>
            <p:ph type="body" sz="half" idx="2"/>
          </p:nvPr>
        </p:nvSpPr>
        <p:spPr>
          <a:xfrm>
            <a:off x="0" y="1360170"/>
            <a:ext cx="3932237" cy="5360670"/>
          </a:xfrm>
        </p:spPr>
        <p:style>
          <a:lnRef idx="3">
            <a:schemeClr val="lt1"/>
          </a:lnRef>
          <a:fillRef idx="1">
            <a:schemeClr val="accent2"/>
          </a:fillRef>
          <a:effectRef idx="1">
            <a:schemeClr val="accent2"/>
          </a:effectRef>
          <a:fontRef idx="minor">
            <a:schemeClr val="lt1"/>
          </a:fontRef>
        </p:style>
        <p:txBody>
          <a:bodyPr>
            <a:normAutofit/>
          </a:bodyPr>
          <a:lstStyle/>
          <a:p>
            <a:pPr marL="342900" indent="-342900" algn="just">
              <a:buFont typeface="Wingdings" panose="05000000000000000000" pitchFamily="2" charset="2"/>
              <a:buChar char="q"/>
            </a:pPr>
            <a:r>
              <a:rPr lang="en-IN" sz="2400" dirty="0" smtClean="0"/>
              <a:t>Mandatory filing on crossing total income beyond threshold limit- other than company , Firm, LLP</a:t>
            </a:r>
          </a:p>
          <a:p>
            <a:pPr algn="just"/>
            <a:endParaRPr lang="en-IN" sz="2400" dirty="0" smtClean="0"/>
          </a:p>
          <a:p>
            <a:pPr marL="342900" indent="-342900" algn="just">
              <a:buFont typeface="Wingdings" panose="05000000000000000000" pitchFamily="2" charset="2"/>
              <a:buChar char="q"/>
            </a:pPr>
            <a:r>
              <a:rPr lang="en-IN" sz="2400" dirty="0" smtClean="0"/>
              <a:t>Mandatory filing irrespective of income or loss such as Company, firm, LLP, other cases where ITR filing mandated.</a:t>
            </a:r>
            <a:endParaRPr lang="en-IN" sz="2400" dirty="0"/>
          </a:p>
        </p:txBody>
      </p:sp>
    </p:spTree>
    <p:extLst>
      <p:ext uri="{BB962C8B-B14F-4D97-AF65-F5344CB8AC3E}">
        <p14:creationId xmlns:p14="http://schemas.microsoft.com/office/powerpoint/2010/main" val="3539666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88" y="2238710"/>
            <a:ext cx="3932237" cy="1600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3000" b="1" cap="all" dirty="0" smtClean="0"/>
              <a:t/>
            </a:r>
            <a:br>
              <a:rPr lang="en-US" sz="3000" b="1" cap="all" dirty="0" smtClean="0"/>
            </a:br>
            <a:r>
              <a:rPr lang="en-US" sz="3000" b="1" cap="all" dirty="0" smtClean="0"/>
              <a:t>Payment from a Provident Fund [Section 10(11)]</a:t>
            </a:r>
            <a:br>
              <a:rPr lang="en-US" sz="3000" b="1" cap="all" dirty="0" smtClean="0"/>
            </a:br>
            <a:endParaRPr lang="en-US" sz="3000" dirty="0"/>
          </a:p>
        </p:txBody>
      </p:sp>
      <p:sp>
        <p:nvSpPr>
          <p:cNvPr id="3" name="Content Placeholder 2"/>
          <p:cNvSpPr>
            <a:spLocks noGrp="1"/>
          </p:cNvSpPr>
          <p:nvPr>
            <p:ph idx="1"/>
          </p:nvPr>
        </p:nvSpPr>
        <p:spPr>
          <a:xfrm>
            <a:off x="5183188" y="216569"/>
            <a:ext cx="6172200" cy="5644482"/>
          </a:xfrm>
        </p:spPr>
        <p:style>
          <a:lnRef idx="2">
            <a:schemeClr val="accent2">
              <a:shade val="50000"/>
            </a:schemeClr>
          </a:lnRef>
          <a:fillRef idx="1">
            <a:schemeClr val="accent2"/>
          </a:fillRef>
          <a:effectRef idx="0">
            <a:schemeClr val="accent2"/>
          </a:effectRef>
          <a:fontRef idx="minor">
            <a:schemeClr val="lt1"/>
          </a:fontRef>
        </p:style>
        <p:txBody>
          <a:bodyPr/>
          <a:lstStyle/>
          <a:p>
            <a:pPr>
              <a:buNone/>
            </a:pPr>
            <a:endParaRPr lang="en-US" b="1" dirty="0" smtClean="0"/>
          </a:p>
          <a:p>
            <a:pPr>
              <a:buNone/>
            </a:pPr>
            <a:endParaRPr lang="en-US" b="1" dirty="0" smtClean="0"/>
          </a:p>
          <a:p>
            <a:pPr>
              <a:buNone/>
            </a:pPr>
            <a:endParaRPr lang="en-US" b="1" dirty="0" smtClean="0"/>
          </a:p>
          <a:p>
            <a:pPr algn="just">
              <a:buNone/>
            </a:pPr>
            <a:r>
              <a:rPr lang="en-US" b="1" dirty="0" smtClean="0"/>
              <a:t>   </a:t>
            </a:r>
            <a:r>
              <a:rPr lang="en-US" sz="2400" b="1" dirty="0" smtClean="0"/>
              <a:t>Any payment from a Provident Fund </a:t>
            </a:r>
            <a:r>
              <a:rPr lang="en-US" sz="2400" dirty="0" smtClean="0"/>
              <a:t>to which the Provident Funds Act, 1925, applies or from any other provident fund set up by the Central Government and notified by it in the Official Gazette is exempt under section 10(11).</a:t>
            </a:r>
          </a:p>
          <a:p>
            <a:pPr algn="just">
              <a:buNone/>
            </a:pPr>
            <a:endParaRPr lang="en-US" sz="3600" dirty="0"/>
          </a:p>
        </p:txBody>
      </p:sp>
    </p:spTree>
    <p:extLst>
      <p:ext uri="{BB962C8B-B14F-4D97-AF65-F5344CB8AC3E}">
        <p14:creationId xmlns:p14="http://schemas.microsoft.com/office/powerpoint/2010/main" val="3061974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1" y="1676401"/>
            <a:ext cx="8280941" cy="169277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IN" sz="2800" u="sng" dirty="0">
              <a:solidFill>
                <a:srgbClr val="C00000"/>
              </a:solidFill>
              <a:effectLst>
                <a:outerShdw blurRad="38100" dist="38100" dir="2700000" algn="tl">
                  <a:srgbClr val="000000">
                    <a:alpha val="43137"/>
                  </a:srgbClr>
                </a:outerShdw>
              </a:effectLst>
              <a:latin typeface="Cambria" panose="02040503050406030204" pitchFamily="18" charset="0"/>
            </a:endParaRPr>
          </a:p>
          <a:p>
            <a:pPr algn="ctr"/>
            <a:r>
              <a:rPr lang="en-IN" sz="2800" u="sng" dirty="0">
                <a:solidFill>
                  <a:srgbClr val="C00000"/>
                </a:solidFill>
                <a:effectLst>
                  <a:outerShdw blurRad="38100" dist="38100" dir="2700000" algn="tl">
                    <a:srgbClr val="000000">
                      <a:alpha val="43137"/>
                    </a:srgbClr>
                  </a:outerShdw>
                </a:effectLst>
                <a:latin typeface="Cambria" panose="02040503050406030204" pitchFamily="18" charset="0"/>
              </a:rPr>
              <a:t>House Rent Allowance(HRA)</a:t>
            </a:r>
          </a:p>
          <a:p>
            <a:pPr algn="ctr"/>
            <a:r>
              <a:rPr lang="en-IN" sz="2800" u="sng" dirty="0">
                <a:solidFill>
                  <a:srgbClr val="C00000"/>
                </a:solidFill>
                <a:effectLst>
                  <a:outerShdw blurRad="38100" dist="38100" dir="2700000" algn="tl">
                    <a:srgbClr val="000000">
                      <a:alpha val="43137"/>
                    </a:srgbClr>
                  </a:outerShdw>
                </a:effectLst>
                <a:latin typeface="Cambria" panose="02040503050406030204" pitchFamily="18" charset="0"/>
              </a:rPr>
              <a:t> </a:t>
            </a:r>
            <a:endParaRPr lang="en-IN" sz="2800" u="sng" dirty="0">
              <a:solidFill>
                <a:srgbClr val="C00000"/>
              </a:solidFill>
              <a:effectLst>
                <a:outerShdw blurRad="38100" dist="38100" dir="2700000" algn="tl">
                  <a:srgbClr val="000000">
                    <a:alpha val="43137"/>
                  </a:srgbClr>
                </a:outerShdw>
              </a:effectLst>
              <a:latin typeface="Cambria" panose="02040503050406030204" pitchFamily="18" charset="0"/>
            </a:endParaRPr>
          </a:p>
          <a:p>
            <a:pPr algn="ctr"/>
            <a:r>
              <a:rPr lang="en-IN" sz="2000" u="sng" dirty="0">
                <a:solidFill>
                  <a:srgbClr val="C00000"/>
                </a:solidFill>
                <a:effectLst>
                  <a:outerShdw blurRad="38100" dist="38100" dir="2700000" algn="tl">
                    <a:srgbClr val="000000">
                      <a:alpha val="43137"/>
                    </a:srgbClr>
                  </a:outerShdw>
                </a:effectLst>
                <a:latin typeface="Cambria" panose="02040503050406030204" pitchFamily="18" charset="0"/>
              </a:rPr>
              <a:t>Section 10(13A) Read with Rule 2A</a:t>
            </a:r>
            <a:endParaRPr lang="en-IN" sz="2000" dirty="0">
              <a:solidFill>
                <a:srgbClr val="C00000"/>
              </a:solidFill>
            </a:endParaRPr>
          </a:p>
        </p:txBody>
      </p:sp>
    </p:spTree>
    <p:extLst>
      <p:ext uri="{BB962C8B-B14F-4D97-AF65-F5344CB8AC3E}">
        <p14:creationId xmlns:p14="http://schemas.microsoft.com/office/powerpoint/2010/main" val="1454350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Quantum of Exemption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17899790"/>
              </p:ext>
            </p:extLst>
          </p:nvPr>
        </p:nvGraphicFramePr>
        <p:xfrm>
          <a:off x="417251" y="1518822"/>
          <a:ext cx="11487705" cy="4893143"/>
        </p:xfrm>
        <a:graphic>
          <a:graphicData uri="http://schemas.openxmlformats.org/drawingml/2006/table">
            <a:tbl>
              <a:tblPr firstRow="1" bandRow="1">
                <a:tableStyleId>{5C22544A-7EE6-4342-B048-85BDC9FD1C3A}</a:tableStyleId>
              </a:tblPr>
              <a:tblGrid>
                <a:gridCol w="1005175"/>
                <a:gridCol w="5332098"/>
                <a:gridCol w="5150432"/>
              </a:tblGrid>
              <a:tr h="854544">
                <a:tc>
                  <a:txBody>
                    <a:bodyPr/>
                    <a:lstStyle/>
                    <a:p>
                      <a:endParaRPr lang="en-US" dirty="0"/>
                    </a:p>
                  </a:txBody>
                  <a:tcPr/>
                </a:tc>
                <a:tc>
                  <a:txBody>
                    <a:bodyPr/>
                    <a:lstStyle/>
                    <a:p>
                      <a:r>
                        <a:rPr lang="en-US" sz="1800" dirty="0" smtClean="0"/>
                        <a:t>place in which such accommodation is situated </a:t>
                      </a:r>
                      <a:r>
                        <a:rPr lang="en-US" dirty="0" smtClean="0"/>
                        <a:t>Mumbai/Kolkata</a:t>
                      </a:r>
                      <a:r>
                        <a:rPr lang="en-US" baseline="0" dirty="0" smtClean="0"/>
                        <a:t>/ Delhi/ Chennai</a:t>
                      </a:r>
                      <a:endParaRPr lang="en-US" dirty="0"/>
                    </a:p>
                  </a:txBody>
                  <a:tcPr/>
                </a:tc>
                <a:tc>
                  <a:txBody>
                    <a:bodyPr/>
                    <a:lstStyle/>
                    <a:p>
                      <a:r>
                        <a:rPr lang="en-US" dirty="0" smtClean="0"/>
                        <a:t>Other Cities</a:t>
                      </a:r>
                      <a:endParaRPr lang="en-US" dirty="0"/>
                    </a:p>
                  </a:txBody>
                  <a:tcPr/>
                </a:tc>
              </a:tr>
              <a:tr h="854544">
                <a:tc>
                  <a:txBody>
                    <a:bodyPr/>
                    <a:lstStyle/>
                    <a:p>
                      <a:endParaRPr lang="en-US" dirty="0"/>
                    </a:p>
                  </a:txBody>
                  <a:tcPr/>
                </a:tc>
                <a:tc>
                  <a:txBody>
                    <a:bodyPr/>
                    <a:lstStyle/>
                    <a:p>
                      <a:r>
                        <a:rPr lang="en-US" dirty="0" smtClean="0"/>
                        <a:t>Lower of the followings: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Lower of the followings:</a:t>
                      </a:r>
                    </a:p>
                    <a:p>
                      <a:endParaRPr lang="en-US" dirty="0"/>
                    </a:p>
                  </a:txBody>
                  <a:tcPr/>
                </a:tc>
              </a:tr>
              <a:tr h="854544">
                <a:tc>
                  <a:txBody>
                    <a:bodyPr/>
                    <a:lstStyle/>
                    <a:p>
                      <a:r>
                        <a:rPr lang="en-US" dirty="0" smtClean="0"/>
                        <a:t>(i)</a:t>
                      </a:r>
                      <a:endParaRPr lang="en-US" dirty="0"/>
                    </a:p>
                  </a:txBody>
                  <a:tcPr/>
                </a:tc>
                <a:tc>
                  <a:txBody>
                    <a:bodyPr/>
                    <a:lstStyle/>
                    <a:p>
                      <a:r>
                        <a:rPr lang="en-US" dirty="0" smtClean="0"/>
                        <a:t>HRA</a:t>
                      </a:r>
                      <a:r>
                        <a:rPr lang="en-US" baseline="0" dirty="0" smtClean="0"/>
                        <a:t> Actually Received</a:t>
                      </a:r>
                      <a:endParaRPr lang="en-US" dirty="0"/>
                    </a:p>
                  </a:txBody>
                  <a:tcPr/>
                </a:tc>
                <a:tc>
                  <a:txBody>
                    <a:bodyPr/>
                    <a:lstStyle/>
                    <a:p>
                      <a:r>
                        <a:rPr lang="en-US" dirty="0" smtClean="0"/>
                        <a:t>HRA Actually Received</a:t>
                      </a:r>
                      <a:endParaRPr lang="en-US" dirty="0"/>
                    </a:p>
                  </a:txBody>
                  <a:tcPr/>
                </a:tc>
              </a:tr>
              <a:tr h="1474967">
                <a:tc>
                  <a:txBody>
                    <a:bodyPr/>
                    <a:lstStyle/>
                    <a:p>
                      <a:r>
                        <a:rPr lang="en-US" dirty="0" smtClean="0"/>
                        <a:t>(ii)</a:t>
                      </a:r>
                      <a:endParaRPr lang="en-US" dirty="0"/>
                    </a:p>
                  </a:txBody>
                  <a:tcPr/>
                </a:tc>
                <a:tc>
                  <a:txBody>
                    <a:bodyPr/>
                    <a:lstStyle/>
                    <a:p>
                      <a:r>
                        <a:rPr lang="en-US" dirty="0" smtClean="0"/>
                        <a:t>Rent paid in</a:t>
                      </a:r>
                      <a:r>
                        <a:rPr lang="en-US" baseline="0" dirty="0" smtClean="0"/>
                        <a:t> excess of 10% of salary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Rent paid in</a:t>
                      </a:r>
                      <a:r>
                        <a:rPr lang="en-US" baseline="0" dirty="0" smtClean="0"/>
                        <a:t> excess of 10% of salary</a:t>
                      </a:r>
                      <a:endParaRPr lang="en-US" dirty="0" smtClean="0"/>
                    </a:p>
                    <a:p>
                      <a:endParaRPr lang="en-US" dirty="0"/>
                    </a:p>
                  </a:txBody>
                  <a:tcPr/>
                </a:tc>
              </a:tr>
              <a:tr h="854544">
                <a:tc>
                  <a:txBody>
                    <a:bodyPr/>
                    <a:lstStyle/>
                    <a:p>
                      <a:r>
                        <a:rPr lang="en-US" dirty="0" smtClean="0"/>
                        <a:t>(iii)</a:t>
                      </a:r>
                      <a:endParaRPr lang="en-US" dirty="0"/>
                    </a:p>
                  </a:txBody>
                  <a:tcPr/>
                </a:tc>
                <a:tc>
                  <a:txBody>
                    <a:bodyPr/>
                    <a:lstStyle/>
                    <a:p>
                      <a:r>
                        <a:rPr lang="en-US" b="1" dirty="0" smtClean="0"/>
                        <a:t>50% of</a:t>
                      </a:r>
                      <a:r>
                        <a:rPr lang="en-US" b="1" baseline="0" dirty="0" smtClean="0"/>
                        <a:t> Salary</a:t>
                      </a:r>
                      <a:endParaRPr lang="en-US" b="1" dirty="0"/>
                    </a:p>
                  </a:txBody>
                  <a:tcPr/>
                </a:tc>
                <a:tc>
                  <a:txBody>
                    <a:bodyPr/>
                    <a:lstStyle/>
                    <a:p>
                      <a:r>
                        <a:rPr lang="en-US" b="1" dirty="0" smtClean="0"/>
                        <a:t>40% of Salary</a:t>
                      </a:r>
                      <a:endParaRPr lang="en-US" b="1" dirty="0"/>
                    </a:p>
                  </a:txBody>
                  <a:tcPr/>
                </a:tc>
              </a:tr>
            </a:tbl>
          </a:graphicData>
        </a:graphic>
      </p:graphicFrame>
    </p:spTree>
    <p:extLst>
      <p:ext uri="{BB962C8B-B14F-4D97-AF65-F5344CB8AC3E}">
        <p14:creationId xmlns:p14="http://schemas.microsoft.com/office/powerpoint/2010/main" val="2523021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8382000" cy="923330"/>
          </a:xfrm>
          <a:prstGeom prst="rect">
            <a:avLst/>
          </a:prstGeom>
          <a:noFill/>
        </p:spPr>
        <p:txBody>
          <a:bodyPr wrap="square" rtlCol="0">
            <a:spAutoFit/>
          </a:bodyPr>
          <a:lstStyle/>
          <a:p>
            <a:r>
              <a:rPr lang="en-US" b="1" dirty="0"/>
              <a:t>Special allowances which are exempt  to the extent of actual amount received or the amount spent for the performance of the duties of an office or employment of profit, whichever is less . </a:t>
            </a:r>
            <a:endParaRPr lang="en-US" b="1" dirty="0"/>
          </a:p>
        </p:txBody>
      </p:sp>
      <p:sp>
        <p:nvSpPr>
          <p:cNvPr id="3" name="TextBox 2"/>
          <p:cNvSpPr txBox="1"/>
          <p:nvPr/>
        </p:nvSpPr>
        <p:spPr>
          <a:xfrm>
            <a:off x="1905000" y="1676401"/>
            <a:ext cx="8305800" cy="3139321"/>
          </a:xfrm>
          <a:prstGeom prst="rect">
            <a:avLst/>
          </a:prstGeom>
          <a:noFill/>
        </p:spPr>
        <p:txBody>
          <a:bodyPr wrap="square" rtlCol="0">
            <a:spAutoFit/>
          </a:bodyPr>
          <a:lstStyle/>
          <a:p>
            <a:r>
              <a:rPr lang="en-US" dirty="0"/>
              <a:t>Following allowances ( except which are notified by CBDT) shall </a:t>
            </a:r>
            <a:r>
              <a:rPr lang="en-US" b="1" dirty="0"/>
              <a:t>not be exempt </a:t>
            </a:r>
            <a:r>
              <a:rPr lang="en-US" dirty="0"/>
              <a:t>if the employee opt to be taxed under section 115BAC</a:t>
            </a:r>
          </a:p>
          <a:p>
            <a:endParaRPr lang="en-US" dirty="0"/>
          </a:p>
          <a:p>
            <a:r>
              <a:rPr lang="en-US" dirty="0"/>
              <a:t>These allowance are : </a:t>
            </a:r>
          </a:p>
          <a:p>
            <a:endParaRPr lang="en-US" dirty="0"/>
          </a:p>
          <a:p>
            <a:pPr marL="342900" indent="-342900">
              <a:buAutoNum type="alphaLcParenBoth"/>
            </a:pPr>
            <a:r>
              <a:rPr lang="en-US" dirty="0"/>
              <a:t>Travelling allowance</a:t>
            </a:r>
          </a:p>
          <a:p>
            <a:pPr marL="342900" indent="-342900">
              <a:buAutoNum type="alphaLcParenBoth"/>
            </a:pPr>
            <a:r>
              <a:rPr lang="en-US" dirty="0"/>
              <a:t> Daily allowance</a:t>
            </a:r>
          </a:p>
          <a:p>
            <a:pPr marL="342900" indent="-342900">
              <a:buAutoNum type="alphaLcParenBoth"/>
            </a:pPr>
            <a:r>
              <a:rPr lang="en-US" dirty="0"/>
              <a:t> Conveyance allowance</a:t>
            </a:r>
          </a:p>
          <a:p>
            <a:pPr marL="342900" indent="-342900">
              <a:buAutoNum type="alphaLcParenBoth"/>
            </a:pPr>
            <a:r>
              <a:rPr lang="en-US" dirty="0"/>
              <a:t> Helper allowance</a:t>
            </a:r>
          </a:p>
          <a:p>
            <a:pPr marL="342900" indent="-342900">
              <a:buAutoNum type="alphaLcParenBoth"/>
            </a:pPr>
            <a:r>
              <a:rPr lang="en-US" dirty="0"/>
              <a:t> Academic allowance</a:t>
            </a:r>
          </a:p>
          <a:p>
            <a:pPr marL="342900" indent="-342900">
              <a:buAutoNum type="alphaLcParenBoth"/>
            </a:pPr>
            <a:r>
              <a:rPr lang="en-US" dirty="0"/>
              <a:t> uniform allowance</a:t>
            </a:r>
          </a:p>
        </p:txBody>
      </p:sp>
      <p:sp>
        <p:nvSpPr>
          <p:cNvPr id="5" name="TextBox 4"/>
          <p:cNvSpPr txBox="1"/>
          <p:nvPr/>
        </p:nvSpPr>
        <p:spPr>
          <a:xfrm>
            <a:off x="1905000" y="5029201"/>
            <a:ext cx="8229600" cy="1200329"/>
          </a:xfrm>
          <a:prstGeom prst="rect">
            <a:avLst/>
          </a:prstGeom>
          <a:noFill/>
        </p:spPr>
        <p:txBody>
          <a:bodyPr wrap="square" rtlCol="0">
            <a:spAutoFit/>
          </a:bodyPr>
          <a:lstStyle/>
          <a:p>
            <a:r>
              <a:rPr lang="en-US" b="1" dirty="0"/>
              <a:t>The above allowances shall be exempt to the extent  of minimum of the following:</a:t>
            </a:r>
          </a:p>
          <a:p>
            <a:r>
              <a:rPr lang="en-US" b="1" dirty="0"/>
              <a:t> </a:t>
            </a:r>
          </a:p>
          <a:p>
            <a:pPr marL="342900" indent="-342900">
              <a:buAutoNum type="arabicParenBoth"/>
            </a:pPr>
            <a:r>
              <a:rPr lang="en-US" b="1" dirty="0"/>
              <a:t>Actual allowance received.</a:t>
            </a:r>
          </a:p>
          <a:p>
            <a:pPr marL="342900" indent="-342900">
              <a:buAutoNum type="arabicParenBoth"/>
            </a:pPr>
            <a:r>
              <a:rPr lang="en-US" b="1" dirty="0"/>
              <a:t> Actual amount spent for the purposes of duties of office or employment.</a:t>
            </a:r>
            <a:endParaRPr lang="en-US" b="1" dirty="0"/>
          </a:p>
        </p:txBody>
      </p:sp>
    </p:spTree>
    <p:extLst>
      <p:ext uri="{BB962C8B-B14F-4D97-AF65-F5344CB8AC3E}">
        <p14:creationId xmlns:p14="http://schemas.microsoft.com/office/powerpoint/2010/main" val="512426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3379" y="152400"/>
            <a:ext cx="9367421" cy="369332"/>
          </a:xfrm>
          <a:prstGeom prst="rect">
            <a:avLst/>
          </a:prstGeom>
          <a:noFill/>
        </p:spPr>
        <p:txBody>
          <a:bodyPr wrap="square" rtlCol="0">
            <a:spAutoFit/>
          </a:bodyPr>
          <a:lstStyle/>
          <a:p>
            <a:r>
              <a:rPr lang="en-US" dirty="0">
                <a:solidFill>
                  <a:srgbClr val="FF0000"/>
                </a:solidFill>
              </a:rPr>
              <a:t>Illustration</a:t>
            </a:r>
            <a:r>
              <a:rPr lang="en-US" dirty="0"/>
              <a:t> : ( Where there is no change in any factor during the previous year</a:t>
            </a:r>
            <a:endParaRPr lang="en-US" dirty="0"/>
          </a:p>
        </p:txBody>
      </p:sp>
      <p:sp>
        <p:nvSpPr>
          <p:cNvPr id="3" name="TextBox 2"/>
          <p:cNvSpPr txBox="1"/>
          <p:nvPr/>
        </p:nvSpPr>
        <p:spPr>
          <a:xfrm>
            <a:off x="727969" y="600723"/>
            <a:ext cx="9482831" cy="1200329"/>
          </a:xfrm>
          <a:prstGeom prst="rect">
            <a:avLst/>
          </a:prstGeom>
          <a:noFill/>
        </p:spPr>
        <p:txBody>
          <a:bodyPr wrap="square" rtlCol="0">
            <a:spAutoFit/>
          </a:bodyPr>
          <a:lstStyle/>
          <a:p>
            <a:r>
              <a:rPr lang="en-US" dirty="0"/>
              <a:t>A  is entitled to a basic salary of Rs. 25,000 p.m. and Dearness Allowance of Rs. 5,000 p.m. , 40% of which forms part of retirement benefits. He is also entitled</a:t>
            </a:r>
          </a:p>
          <a:p>
            <a:r>
              <a:rPr lang="en-US" dirty="0"/>
              <a:t> to HRA of Rs. 10,000 p.m.  He actually pays Rs. 10,000 p.m.  As rent for a house in Delhi. Compute the taxable HRA.</a:t>
            </a:r>
            <a:endParaRPr lang="en-US" dirty="0"/>
          </a:p>
        </p:txBody>
      </p:sp>
      <p:sp>
        <p:nvSpPr>
          <p:cNvPr id="4" name="TextBox 3"/>
          <p:cNvSpPr txBox="1"/>
          <p:nvPr/>
        </p:nvSpPr>
        <p:spPr>
          <a:xfrm>
            <a:off x="843379" y="1880043"/>
            <a:ext cx="1600200" cy="381000"/>
          </a:xfrm>
          <a:prstGeom prst="rect">
            <a:avLst/>
          </a:prstGeom>
          <a:noFill/>
        </p:spPr>
        <p:txBody>
          <a:bodyPr wrap="square" rtlCol="0">
            <a:spAutoFit/>
          </a:bodyPr>
          <a:lstStyle/>
          <a:p>
            <a:r>
              <a:rPr lang="en-US" b="1" dirty="0"/>
              <a:t>Solution :</a:t>
            </a:r>
            <a:endParaRPr lang="en-US" b="1" dirty="0"/>
          </a:p>
        </p:txBody>
      </p:sp>
      <p:sp>
        <p:nvSpPr>
          <p:cNvPr id="5" name="TextBox 4"/>
          <p:cNvSpPr txBox="1"/>
          <p:nvPr/>
        </p:nvSpPr>
        <p:spPr>
          <a:xfrm>
            <a:off x="2590800" y="1937877"/>
            <a:ext cx="7391400" cy="646331"/>
          </a:xfrm>
          <a:prstGeom prst="rect">
            <a:avLst/>
          </a:prstGeom>
          <a:noFill/>
        </p:spPr>
        <p:txBody>
          <a:bodyPr wrap="square" rtlCol="0">
            <a:spAutoFit/>
          </a:bodyPr>
          <a:lstStyle/>
          <a:p>
            <a:r>
              <a:rPr lang="en-US" dirty="0"/>
              <a:t>The minimum of the following three amounts shall be exempt u/s 10(13A</a:t>
            </a:r>
            <a:r>
              <a:rPr lang="en-US" dirty="0" smtClean="0"/>
              <a:t>)</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487790"/>
              </p:ext>
            </p:extLst>
          </p:nvPr>
        </p:nvGraphicFramePr>
        <p:xfrm>
          <a:off x="994299" y="2590800"/>
          <a:ext cx="8987901" cy="1483360"/>
        </p:xfrm>
        <a:graphic>
          <a:graphicData uri="http://schemas.openxmlformats.org/drawingml/2006/table">
            <a:tbl>
              <a:tblPr firstRow="1" bandRow="1">
                <a:tableStyleId>{5C22544A-7EE6-4342-B048-85BDC9FD1C3A}</a:tableStyleId>
              </a:tblPr>
              <a:tblGrid>
                <a:gridCol w="641993"/>
                <a:gridCol w="6328216"/>
                <a:gridCol w="2017692"/>
              </a:tblGrid>
              <a:tr h="370840">
                <a:tc>
                  <a:txBody>
                    <a:bodyPr/>
                    <a:lstStyle/>
                    <a:p>
                      <a:endParaRPr lang="en-US" dirty="0"/>
                    </a:p>
                  </a:txBody>
                  <a:tcPr/>
                </a:tc>
                <a:tc>
                  <a:txBody>
                    <a:bodyPr/>
                    <a:lstStyle/>
                    <a:p>
                      <a:endParaRPr lang="en-US" dirty="0"/>
                    </a:p>
                  </a:txBody>
                  <a:tcPr/>
                </a:tc>
                <a:tc>
                  <a:txBody>
                    <a:bodyPr/>
                    <a:lstStyle/>
                    <a:p>
                      <a:pPr algn="ctr"/>
                      <a:r>
                        <a:rPr lang="en-US" dirty="0" smtClean="0"/>
                        <a:t>Amount</a:t>
                      </a:r>
                      <a:endParaRPr lang="en-US" dirty="0"/>
                    </a:p>
                  </a:txBody>
                  <a:tcPr/>
                </a:tc>
              </a:tr>
              <a:tr h="370840">
                <a:tc>
                  <a:txBody>
                    <a:bodyPr/>
                    <a:lstStyle/>
                    <a:p>
                      <a:r>
                        <a:rPr lang="en-US" dirty="0" smtClean="0"/>
                        <a:t>(i)</a:t>
                      </a:r>
                      <a:endParaRPr lang="en-US" dirty="0"/>
                    </a:p>
                  </a:txBody>
                  <a:tcPr/>
                </a:tc>
                <a:tc>
                  <a:txBody>
                    <a:bodyPr/>
                    <a:lstStyle/>
                    <a:p>
                      <a:r>
                        <a:rPr lang="en-US" dirty="0" smtClean="0"/>
                        <a:t>Actual HRA Received (10,000*12)</a:t>
                      </a:r>
                      <a:endParaRPr lang="en-US" dirty="0"/>
                    </a:p>
                  </a:txBody>
                  <a:tcPr/>
                </a:tc>
                <a:tc>
                  <a:txBody>
                    <a:bodyPr/>
                    <a:lstStyle/>
                    <a:p>
                      <a:pPr algn="ctr"/>
                      <a:r>
                        <a:rPr lang="en-US" dirty="0" smtClean="0"/>
                        <a:t>120,000</a:t>
                      </a:r>
                      <a:endParaRPr lang="en-US" dirty="0"/>
                    </a:p>
                  </a:txBody>
                  <a:tcPr/>
                </a:tc>
              </a:tr>
              <a:tr h="370840">
                <a:tc>
                  <a:txBody>
                    <a:bodyPr/>
                    <a:lstStyle/>
                    <a:p>
                      <a:r>
                        <a:rPr lang="en-US" dirty="0" smtClean="0"/>
                        <a:t>(ii)</a:t>
                      </a:r>
                      <a:endParaRPr lang="en-US" dirty="0"/>
                    </a:p>
                  </a:txBody>
                  <a:tcPr/>
                </a:tc>
                <a:tc>
                  <a:txBody>
                    <a:bodyPr/>
                    <a:lstStyle/>
                    <a:p>
                      <a:r>
                        <a:rPr lang="en-US" dirty="0" smtClean="0"/>
                        <a:t>Rent paid in excess of 10% of salary (120,000-32400)</a:t>
                      </a:r>
                      <a:endParaRPr lang="en-US" dirty="0"/>
                    </a:p>
                  </a:txBody>
                  <a:tcPr/>
                </a:tc>
                <a:tc>
                  <a:txBody>
                    <a:bodyPr/>
                    <a:lstStyle/>
                    <a:p>
                      <a:pPr algn="ctr"/>
                      <a:r>
                        <a:rPr lang="en-US" dirty="0" smtClean="0"/>
                        <a:t>87,600</a:t>
                      </a:r>
                      <a:endParaRPr lang="en-US" dirty="0"/>
                    </a:p>
                  </a:txBody>
                  <a:tcPr/>
                </a:tc>
              </a:tr>
              <a:tr h="370840">
                <a:tc>
                  <a:txBody>
                    <a:bodyPr/>
                    <a:lstStyle/>
                    <a:p>
                      <a:r>
                        <a:rPr lang="en-US" dirty="0" smtClean="0"/>
                        <a:t>(iii)</a:t>
                      </a:r>
                      <a:endParaRPr lang="en-US" dirty="0"/>
                    </a:p>
                  </a:txBody>
                  <a:tcPr/>
                </a:tc>
                <a:tc>
                  <a:txBody>
                    <a:bodyPr/>
                    <a:lstStyle/>
                    <a:p>
                      <a:r>
                        <a:rPr lang="en-US" dirty="0" smtClean="0"/>
                        <a:t>50% of Salary</a:t>
                      </a:r>
                      <a:endParaRPr lang="en-US" dirty="0"/>
                    </a:p>
                  </a:txBody>
                  <a:tcPr/>
                </a:tc>
                <a:tc>
                  <a:txBody>
                    <a:bodyPr/>
                    <a:lstStyle/>
                    <a:p>
                      <a:pPr algn="ctr"/>
                      <a:r>
                        <a:rPr lang="en-US" dirty="0" smtClean="0"/>
                        <a:t>162,000</a:t>
                      </a:r>
                      <a:endParaRPr lang="en-US" dirty="0"/>
                    </a:p>
                  </a:txBody>
                  <a:tcPr/>
                </a:tc>
              </a:tr>
            </a:tbl>
          </a:graphicData>
        </a:graphic>
      </p:graphicFrame>
      <p:sp>
        <p:nvSpPr>
          <p:cNvPr id="8" name="TextBox 7"/>
          <p:cNvSpPr txBox="1"/>
          <p:nvPr/>
        </p:nvSpPr>
        <p:spPr>
          <a:xfrm>
            <a:off x="1047565" y="4191001"/>
            <a:ext cx="8782235" cy="646331"/>
          </a:xfrm>
          <a:prstGeom prst="rect">
            <a:avLst/>
          </a:prstGeom>
          <a:noFill/>
        </p:spPr>
        <p:txBody>
          <a:bodyPr wrap="square" rtlCol="0">
            <a:spAutoFit/>
          </a:bodyPr>
          <a:lstStyle/>
          <a:p>
            <a:r>
              <a:rPr lang="en-US" dirty="0"/>
              <a:t>Therefore , Rs. 87,600 shall be exempt and the balance Rs. 32,400 shall be included in gross salary.</a:t>
            </a:r>
            <a:endParaRPr lang="en-US" dirty="0"/>
          </a:p>
        </p:txBody>
      </p:sp>
      <p:sp>
        <p:nvSpPr>
          <p:cNvPr id="9" name="TextBox 8"/>
          <p:cNvSpPr txBox="1"/>
          <p:nvPr/>
        </p:nvSpPr>
        <p:spPr>
          <a:xfrm>
            <a:off x="1047565" y="4876800"/>
            <a:ext cx="8934635" cy="369332"/>
          </a:xfrm>
          <a:prstGeom prst="rect">
            <a:avLst/>
          </a:prstGeom>
          <a:noFill/>
        </p:spPr>
        <p:txBody>
          <a:bodyPr wrap="square" rtlCol="0">
            <a:spAutoFit/>
          </a:bodyPr>
          <a:lstStyle/>
          <a:p>
            <a:r>
              <a:rPr lang="en-US" dirty="0"/>
              <a:t>Working Note : Salary for the above purpose is calculated as under :</a:t>
            </a:r>
            <a:endParaRPr lang="en-US" dirty="0"/>
          </a:p>
        </p:txBody>
      </p:sp>
      <p:graphicFrame>
        <p:nvGraphicFramePr>
          <p:cNvPr id="10" name="Table 9"/>
          <p:cNvGraphicFramePr>
            <a:graphicFrameLocks noGrp="1"/>
          </p:cNvGraphicFramePr>
          <p:nvPr/>
        </p:nvGraphicFramePr>
        <p:xfrm>
          <a:off x="2362200" y="5410200"/>
          <a:ext cx="6096000" cy="1112520"/>
        </p:xfrm>
        <a:graphic>
          <a:graphicData uri="http://schemas.openxmlformats.org/drawingml/2006/table">
            <a:tbl>
              <a:tblPr firstRow="1" bandRow="1">
                <a:tableStyleId>{5940675A-B579-460E-94D1-54222C63F5DA}</a:tableStyleId>
              </a:tblPr>
              <a:tblGrid>
                <a:gridCol w="4953000"/>
                <a:gridCol w="1143000"/>
              </a:tblGrid>
              <a:tr h="370840">
                <a:tc>
                  <a:txBody>
                    <a:bodyPr/>
                    <a:lstStyle/>
                    <a:p>
                      <a:r>
                        <a:rPr lang="en-US" dirty="0" smtClean="0"/>
                        <a:t>(i)  Salary 25,000*12</a:t>
                      </a:r>
                      <a:endParaRPr lang="en-US" dirty="0"/>
                    </a:p>
                  </a:txBody>
                  <a:tcPr/>
                </a:tc>
                <a:tc>
                  <a:txBody>
                    <a:bodyPr/>
                    <a:lstStyle/>
                    <a:p>
                      <a:r>
                        <a:rPr lang="en-US" dirty="0" smtClean="0"/>
                        <a:t>300,000</a:t>
                      </a:r>
                      <a:endParaRPr lang="en-US" dirty="0"/>
                    </a:p>
                  </a:txBody>
                  <a:tcPr/>
                </a:tc>
              </a:tr>
              <a:tr h="370840">
                <a:tc>
                  <a:txBody>
                    <a:bodyPr/>
                    <a:lstStyle/>
                    <a:p>
                      <a:r>
                        <a:rPr lang="en-US" dirty="0" smtClean="0"/>
                        <a:t>(ii) </a:t>
                      </a:r>
                      <a:r>
                        <a:rPr lang="en-US" baseline="0" dirty="0" smtClean="0"/>
                        <a:t> Dearness Allowance 40% of Rs. 60,000</a:t>
                      </a:r>
                      <a:endParaRPr lang="en-US" dirty="0"/>
                    </a:p>
                  </a:txBody>
                  <a:tcPr/>
                </a:tc>
                <a:tc>
                  <a:txBody>
                    <a:bodyPr/>
                    <a:lstStyle/>
                    <a:p>
                      <a:r>
                        <a:rPr lang="en-US" dirty="0" smtClean="0"/>
                        <a:t>24,000</a:t>
                      </a:r>
                      <a:endParaRPr lang="en-US" dirty="0"/>
                    </a:p>
                  </a:txBody>
                  <a:tcPr/>
                </a:tc>
              </a:tr>
              <a:tr h="370840">
                <a:tc>
                  <a:txBody>
                    <a:bodyPr/>
                    <a:lstStyle/>
                    <a:p>
                      <a:endParaRPr lang="en-US"/>
                    </a:p>
                  </a:txBody>
                  <a:tcPr/>
                </a:tc>
                <a:tc>
                  <a:txBody>
                    <a:bodyPr/>
                    <a:lstStyle/>
                    <a:p>
                      <a:r>
                        <a:rPr lang="en-US" dirty="0" smtClean="0"/>
                        <a:t>324,000</a:t>
                      </a:r>
                      <a:endParaRPr lang="en-US" dirty="0"/>
                    </a:p>
                  </a:txBody>
                  <a:tcPr/>
                </a:tc>
              </a:tr>
            </a:tbl>
          </a:graphicData>
        </a:graphic>
      </p:graphicFrame>
    </p:spTree>
    <p:extLst>
      <p:ext uri="{BB962C8B-B14F-4D97-AF65-F5344CB8AC3E}">
        <p14:creationId xmlns:p14="http://schemas.microsoft.com/office/powerpoint/2010/main" val="3708514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214" y="512685"/>
            <a:ext cx="10582183"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Option to pay tax u/s 115BAC and comparative chart of normal tax Vs Tax under 115BAC</a:t>
            </a:r>
          </a:p>
        </p:txBody>
      </p:sp>
      <p:graphicFrame>
        <p:nvGraphicFramePr>
          <p:cNvPr id="4" name="Table 3"/>
          <p:cNvGraphicFramePr>
            <a:graphicFrameLocks noGrp="1"/>
          </p:cNvGraphicFramePr>
          <p:nvPr>
            <p:extLst>
              <p:ext uri="{D42A27DB-BD31-4B8C-83A1-F6EECF244321}">
                <p14:modId xmlns:p14="http://schemas.microsoft.com/office/powerpoint/2010/main" val="3636523263"/>
              </p:ext>
            </p:extLst>
          </p:nvPr>
        </p:nvGraphicFramePr>
        <p:xfrm>
          <a:off x="417251" y="1534654"/>
          <a:ext cx="11061576" cy="4246880"/>
        </p:xfrm>
        <a:graphic>
          <a:graphicData uri="http://schemas.openxmlformats.org/drawingml/2006/table">
            <a:tbl>
              <a:tblPr firstRow="1" bandRow="1">
                <a:tableStyleId>{5C22544A-7EE6-4342-B048-85BDC9FD1C3A}</a:tableStyleId>
              </a:tblPr>
              <a:tblGrid>
                <a:gridCol w="3861116"/>
                <a:gridCol w="1460963"/>
                <a:gridCol w="2974103"/>
                <a:gridCol w="2765394"/>
              </a:tblGrid>
              <a:tr h="370840">
                <a:tc>
                  <a:txBody>
                    <a:bodyPr/>
                    <a:lstStyle/>
                    <a:p>
                      <a:endParaRPr lang="en-US" dirty="0"/>
                    </a:p>
                  </a:txBody>
                  <a:tcPr/>
                </a:tc>
                <a:tc>
                  <a:txBody>
                    <a:bodyPr/>
                    <a:lstStyle/>
                    <a:p>
                      <a:endParaRPr lang="en-US"/>
                    </a:p>
                  </a:txBody>
                  <a:tcPr/>
                </a:tc>
                <a:tc>
                  <a:txBody>
                    <a:bodyPr/>
                    <a:lstStyle/>
                    <a:p>
                      <a:r>
                        <a:rPr lang="en-US" dirty="0" smtClean="0"/>
                        <a:t>Does not opt </a:t>
                      </a:r>
                      <a:r>
                        <a:rPr lang="en-US" baseline="0" dirty="0" smtClean="0"/>
                        <a:t> to be taxed u/s 115BAC</a:t>
                      </a:r>
                      <a:endParaRPr lang="en-US" dirty="0"/>
                    </a:p>
                  </a:txBody>
                  <a:tcPr/>
                </a:tc>
                <a:tc>
                  <a:txBody>
                    <a:bodyPr/>
                    <a:lstStyle/>
                    <a:p>
                      <a:r>
                        <a:rPr lang="en-US" dirty="0" smtClean="0"/>
                        <a:t>Opts to be taxed u/s 115BAC</a:t>
                      </a:r>
                      <a:endParaRPr lang="en-US" dirty="0"/>
                    </a:p>
                  </a:txBody>
                  <a:tcPr/>
                </a:tc>
              </a:tr>
              <a:tr h="370840">
                <a:tc>
                  <a:txBody>
                    <a:bodyPr/>
                    <a:lstStyle/>
                    <a:p>
                      <a:endParaRPr lang="en-US"/>
                    </a:p>
                  </a:txBody>
                  <a:tcPr/>
                </a:tc>
                <a:tc>
                  <a:txBody>
                    <a:bodyPr/>
                    <a:lstStyle/>
                    <a:p>
                      <a:r>
                        <a:rPr lang="en-US" dirty="0" smtClean="0"/>
                        <a:t>Amount</a:t>
                      </a:r>
                      <a:endParaRPr lang="en-US" dirty="0"/>
                    </a:p>
                  </a:txBody>
                  <a:tcPr/>
                </a:tc>
                <a:tc>
                  <a:txBody>
                    <a:bodyPr/>
                    <a:lstStyle/>
                    <a:p>
                      <a:r>
                        <a:rPr lang="en-US" dirty="0" smtClean="0"/>
                        <a:t>Amount</a:t>
                      </a:r>
                      <a:endParaRPr lang="en-US" dirty="0"/>
                    </a:p>
                  </a:txBody>
                  <a:tcPr/>
                </a:tc>
                <a:tc>
                  <a:txBody>
                    <a:bodyPr/>
                    <a:lstStyle/>
                    <a:p>
                      <a:r>
                        <a:rPr lang="en-US" dirty="0" smtClean="0"/>
                        <a:t>Amount</a:t>
                      </a:r>
                      <a:endParaRPr lang="en-US" dirty="0"/>
                    </a:p>
                  </a:txBody>
                  <a:tcPr/>
                </a:tc>
              </a:tr>
              <a:tr h="370840">
                <a:tc>
                  <a:txBody>
                    <a:bodyPr/>
                    <a:lstStyle/>
                    <a:p>
                      <a:r>
                        <a:rPr lang="en-US" dirty="0" smtClean="0"/>
                        <a:t>Basic Salary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60,000*9</a:t>
                      </a:r>
                      <a:endParaRPr lang="en-US" dirty="0"/>
                    </a:p>
                  </a:txBody>
                  <a:tcPr/>
                </a:tc>
                <a:tc>
                  <a:txBody>
                    <a:bodyPr/>
                    <a:lstStyle/>
                    <a:p>
                      <a:r>
                        <a:rPr lang="en-US" dirty="0" smtClean="0"/>
                        <a:t>540,000</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70,000*3</a:t>
                      </a:r>
                      <a:endParaRPr lang="en-US" dirty="0"/>
                    </a:p>
                  </a:txBody>
                  <a:tcPr/>
                </a:tc>
                <a:tc>
                  <a:txBody>
                    <a:bodyPr/>
                    <a:lstStyle/>
                    <a:p>
                      <a:r>
                        <a:rPr lang="en-US" u="sng" dirty="0" smtClean="0"/>
                        <a:t>210,000</a:t>
                      </a:r>
                      <a:endParaRPr lang="en-US" u="sng" dirty="0"/>
                    </a:p>
                  </a:txBody>
                  <a:tcPr/>
                </a:tc>
                <a:tc>
                  <a:txBody>
                    <a:bodyPr/>
                    <a:lstStyle/>
                    <a:p>
                      <a:r>
                        <a:rPr lang="en-US" dirty="0" smtClean="0"/>
                        <a:t>750,000</a:t>
                      </a:r>
                      <a:endParaRPr lang="en-US" dirty="0"/>
                    </a:p>
                  </a:txBody>
                  <a:tcPr/>
                </a:tc>
                <a:tc>
                  <a:txBody>
                    <a:bodyPr/>
                    <a:lstStyle/>
                    <a:p>
                      <a:r>
                        <a:rPr lang="en-US" dirty="0" smtClean="0"/>
                        <a:t>750,000</a:t>
                      </a:r>
                      <a:endParaRPr lang="en-US" dirty="0"/>
                    </a:p>
                  </a:txBody>
                  <a:tcPr/>
                </a:tc>
              </a:tr>
              <a:tr h="370840">
                <a:tc>
                  <a:txBody>
                    <a:bodyPr/>
                    <a:lstStyle/>
                    <a:p>
                      <a:r>
                        <a:rPr lang="en-US" dirty="0" smtClean="0"/>
                        <a:t>Dearness Allowance : 20% of basic salary</a:t>
                      </a:r>
                      <a:endParaRPr lang="en-US" dirty="0"/>
                    </a:p>
                  </a:txBody>
                  <a:tcPr/>
                </a:tc>
                <a:tc>
                  <a:txBody>
                    <a:bodyPr/>
                    <a:lstStyle/>
                    <a:p>
                      <a:endParaRPr lang="en-US"/>
                    </a:p>
                  </a:txBody>
                  <a:tcPr/>
                </a:tc>
                <a:tc>
                  <a:txBody>
                    <a:bodyPr/>
                    <a:lstStyle/>
                    <a:p>
                      <a:r>
                        <a:rPr lang="en-US" dirty="0" smtClean="0"/>
                        <a:t>150,000</a:t>
                      </a:r>
                      <a:endParaRPr lang="en-US" dirty="0"/>
                    </a:p>
                  </a:txBody>
                  <a:tcPr/>
                </a:tc>
                <a:tc>
                  <a:txBody>
                    <a:bodyPr/>
                    <a:lstStyle/>
                    <a:p>
                      <a:r>
                        <a:rPr lang="en-US" dirty="0" smtClean="0"/>
                        <a:t>150,000</a:t>
                      </a:r>
                      <a:endParaRPr lang="en-US" dirty="0"/>
                    </a:p>
                  </a:txBody>
                  <a:tcPr/>
                </a:tc>
              </a:tr>
              <a:tr h="370840">
                <a:tc>
                  <a:txBody>
                    <a:bodyPr/>
                    <a:lstStyle/>
                    <a:p>
                      <a:r>
                        <a:rPr lang="en-US" dirty="0" smtClean="0"/>
                        <a:t>Arrears of salary</a:t>
                      </a:r>
                      <a:endParaRPr lang="en-US" dirty="0"/>
                    </a:p>
                  </a:txBody>
                  <a:tcPr/>
                </a:tc>
                <a:tc>
                  <a:txBody>
                    <a:bodyPr/>
                    <a:lstStyle/>
                    <a:p>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r>
              <a:tr h="370840">
                <a:tc>
                  <a:txBody>
                    <a:bodyPr/>
                    <a:lstStyle/>
                    <a:p>
                      <a:r>
                        <a:rPr lang="en-US" dirty="0" smtClean="0"/>
                        <a:t>Actual amount of HRA Received</a:t>
                      </a:r>
                      <a:endParaRPr lang="en-US" dirty="0"/>
                    </a:p>
                  </a:txBody>
                  <a:tcPr/>
                </a:tc>
                <a:tc>
                  <a:txBody>
                    <a:bodyPr/>
                    <a:lstStyle/>
                    <a:p>
                      <a:r>
                        <a:rPr lang="en-US" dirty="0" smtClean="0"/>
                        <a:t>360,000</a:t>
                      </a:r>
                      <a:endParaRPr lang="en-US" dirty="0"/>
                    </a:p>
                  </a:txBody>
                  <a:tcPr/>
                </a:tc>
                <a:tc>
                  <a:txBody>
                    <a:bodyPr/>
                    <a:lstStyle/>
                    <a:p>
                      <a:endParaRPr lang="en-US" dirty="0"/>
                    </a:p>
                  </a:txBody>
                  <a:tcPr/>
                </a:tc>
                <a:tc>
                  <a:txBody>
                    <a:bodyPr/>
                    <a:lstStyle/>
                    <a:p>
                      <a:r>
                        <a:rPr lang="en-US" dirty="0" smtClean="0"/>
                        <a:t>360,000</a:t>
                      </a:r>
                      <a:endParaRPr lang="en-US" dirty="0"/>
                    </a:p>
                  </a:txBody>
                  <a:tcPr/>
                </a:tc>
              </a:tr>
              <a:tr h="370840">
                <a:tc>
                  <a:txBody>
                    <a:bodyPr/>
                    <a:lstStyle/>
                    <a:p>
                      <a:r>
                        <a:rPr lang="en-US" dirty="0" smtClean="0"/>
                        <a:t>Less :</a:t>
                      </a:r>
                      <a:r>
                        <a:rPr lang="en-US" baseline="0" dirty="0" smtClean="0"/>
                        <a:t> Exemption u/s 10(13A)</a:t>
                      </a:r>
                      <a:endParaRPr lang="en-US" dirty="0"/>
                    </a:p>
                  </a:txBody>
                  <a:tcPr/>
                </a:tc>
                <a:tc>
                  <a:txBody>
                    <a:bodyPr/>
                    <a:lstStyle/>
                    <a:p>
                      <a:r>
                        <a:rPr lang="en-US" dirty="0" smtClean="0"/>
                        <a:t>87,380</a:t>
                      </a:r>
                      <a:endParaRPr lang="en-US" dirty="0"/>
                    </a:p>
                  </a:txBody>
                  <a:tcPr/>
                </a:tc>
                <a:tc>
                  <a:txBody>
                    <a:bodyPr/>
                    <a:lstStyle/>
                    <a:p>
                      <a:r>
                        <a:rPr lang="en-US" dirty="0" smtClean="0"/>
                        <a:t>272,620</a:t>
                      </a:r>
                      <a:endParaRPr lang="en-US" dirty="0"/>
                    </a:p>
                  </a:txBody>
                  <a:tcPr/>
                </a:tc>
                <a:tc>
                  <a:txBody>
                    <a:bodyPr/>
                    <a:lstStyle/>
                    <a:p>
                      <a:r>
                        <a:rPr lang="en-US" dirty="0" smtClean="0"/>
                        <a:t>Exemption not allowed</a:t>
                      </a:r>
                      <a:endParaRPr lang="en-US" dirty="0"/>
                    </a:p>
                  </a:txBody>
                  <a:tcPr/>
                </a:tc>
              </a:tr>
              <a:tr h="370840">
                <a:tc>
                  <a:txBody>
                    <a:bodyPr/>
                    <a:lstStyle/>
                    <a:p>
                      <a:r>
                        <a:rPr lang="en-US" dirty="0" smtClean="0"/>
                        <a:t>Gross Salary</a:t>
                      </a:r>
                      <a:endParaRPr lang="en-US" dirty="0"/>
                    </a:p>
                  </a:txBody>
                  <a:tcPr/>
                </a:tc>
                <a:tc>
                  <a:txBody>
                    <a:bodyPr/>
                    <a:lstStyle/>
                    <a:p>
                      <a:endParaRPr lang="en-US" dirty="0"/>
                    </a:p>
                  </a:txBody>
                  <a:tcPr/>
                </a:tc>
                <a:tc>
                  <a:txBody>
                    <a:bodyPr/>
                    <a:lstStyle/>
                    <a:p>
                      <a:r>
                        <a:rPr lang="en-US" dirty="0" smtClean="0"/>
                        <a:t>12,52,620</a:t>
                      </a:r>
                      <a:endParaRPr lang="en-US" dirty="0"/>
                    </a:p>
                  </a:txBody>
                  <a:tcPr/>
                </a:tc>
                <a:tc>
                  <a:txBody>
                    <a:bodyPr/>
                    <a:lstStyle/>
                    <a:p>
                      <a:r>
                        <a:rPr lang="en-US" dirty="0" smtClean="0"/>
                        <a:t>13,40,000</a:t>
                      </a:r>
                      <a:endParaRPr lang="en-US" dirty="0"/>
                    </a:p>
                  </a:txBody>
                  <a:tcPr/>
                </a:tc>
              </a:tr>
            </a:tbl>
          </a:graphicData>
        </a:graphic>
      </p:graphicFrame>
    </p:spTree>
    <p:extLst>
      <p:ext uri="{BB962C8B-B14F-4D97-AF65-F5344CB8AC3E}">
        <p14:creationId xmlns:p14="http://schemas.microsoft.com/office/powerpoint/2010/main" val="1815179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344779" cy="1876926"/>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sz="3300" b="1" cap="all" dirty="0" smtClean="0"/>
              <a:t/>
            </a:r>
            <a:br>
              <a:rPr lang="en-US" sz="3300" b="1" cap="all" dirty="0" smtClean="0"/>
            </a:br>
            <a:r>
              <a:rPr lang="en-US" sz="3300" b="1" cap="all" dirty="0" smtClean="0"/>
              <a:t>HRA [Section 10(13A) read with Rule 2A]</a:t>
            </a:r>
            <a:r>
              <a:rPr lang="en-US" b="1" cap="all" dirty="0" smtClean="0"/>
              <a:t/>
            </a:r>
            <a:br>
              <a:rPr lang="en-US" b="1" cap="all" dirty="0" smtClean="0"/>
            </a:br>
            <a:endParaRPr lang="en-US" dirty="0"/>
          </a:p>
        </p:txBody>
      </p:sp>
      <p:sp>
        <p:nvSpPr>
          <p:cNvPr id="3" name="Content Placeholder 2"/>
          <p:cNvSpPr>
            <a:spLocks noGrp="1"/>
          </p:cNvSpPr>
          <p:nvPr>
            <p:ph idx="1"/>
          </p:nvPr>
        </p:nvSpPr>
        <p:spPr>
          <a:xfrm>
            <a:off x="3416969" y="96253"/>
            <a:ext cx="8775032" cy="6629400"/>
          </a:xfrm>
        </p:spPr>
        <p:style>
          <a:lnRef idx="2">
            <a:schemeClr val="accent5">
              <a:shade val="50000"/>
            </a:schemeClr>
          </a:lnRef>
          <a:fillRef idx="1">
            <a:schemeClr val="accent5"/>
          </a:fillRef>
          <a:effectRef idx="0">
            <a:schemeClr val="accent5"/>
          </a:effectRef>
          <a:fontRef idx="minor">
            <a:schemeClr val="lt1"/>
          </a:fontRef>
        </p:style>
        <p:txBody>
          <a:bodyPr>
            <a:normAutofit fontScale="55000" lnSpcReduction="20000"/>
          </a:bodyPr>
          <a:lstStyle/>
          <a:p>
            <a:pPr>
              <a:buNone/>
            </a:pPr>
            <a:r>
              <a:rPr lang="en-US" sz="3200" dirty="0" smtClean="0"/>
              <a:t>    </a:t>
            </a:r>
            <a:r>
              <a:rPr lang="en-US" sz="3600" dirty="0" smtClean="0"/>
              <a:t>Any special allowance specifically granted to an assessee by his employer to meet </a:t>
            </a:r>
            <a:r>
              <a:rPr lang="en-US" sz="3600" b="1" dirty="0" smtClean="0"/>
              <a:t>expenditure incurred on payment of rent </a:t>
            </a:r>
            <a:r>
              <a:rPr lang="en-US" sz="3600" dirty="0" smtClean="0"/>
              <a:t>(by whatever name called) in respect of residential accommodation </a:t>
            </a:r>
            <a:r>
              <a:rPr lang="en-US" sz="3600" b="1" dirty="0" smtClean="0"/>
              <a:t>occupied by the assessee</a:t>
            </a:r>
            <a:r>
              <a:rPr lang="en-US" sz="3600" dirty="0" smtClean="0"/>
              <a:t> is exempt from Income-tax to the extent as may be </a:t>
            </a:r>
            <a:r>
              <a:rPr lang="en-US" sz="3600" b="1" dirty="0" smtClean="0"/>
              <a:t>prescribed</a:t>
            </a:r>
            <a:r>
              <a:rPr lang="en-US" sz="3600" dirty="0" smtClean="0"/>
              <a:t>, having regard to the area or place in which such accommodation is situated and other relevant considerations. </a:t>
            </a:r>
          </a:p>
          <a:p>
            <a:pPr>
              <a:buNone/>
            </a:pPr>
            <a:r>
              <a:rPr lang="en-US" sz="3600" dirty="0" smtClean="0"/>
              <a:t>	According to Rule 2A of the Rules, the </a:t>
            </a:r>
            <a:r>
              <a:rPr lang="en-US" sz="3600" b="1" dirty="0" smtClean="0"/>
              <a:t>quantum of exemption</a:t>
            </a:r>
            <a:r>
              <a:rPr lang="en-US" sz="3600" dirty="0" smtClean="0"/>
              <a:t> allowable on account of grant of special allowance to meet expenditure on payment of rent shall be the least of the following:</a:t>
            </a:r>
          </a:p>
          <a:p>
            <a:pPr marL="541338" indent="-276225">
              <a:buNone/>
            </a:pPr>
            <a:r>
              <a:rPr lang="en-US" sz="3600" dirty="0" smtClean="0"/>
              <a:t>(a) the </a:t>
            </a:r>
            <a:r>
              <a:rPr lang="en-US" sz="3600" b="1" dirty="0" smtClean="0"/>
              <a:t>actual amount</a:t>
            </a:r>
            <a:r>
              <a:rPr lang="en-US" sz="3600" dirty="0" smtClean="0"/>
              <a:t> of such allowance received by the assessee in respect of the relevant period </a:t>
            </a:r>
            <a:r>
              <a:rPr lang="en-US" sz="3600" dirty="0" err="1" smtClean="0"/>
              <a:t>i</a:t>
            </a:r>
            <a:r>
              <a:rPr lang="en-US" sz="3600" dirty="0" smtClean="0"/>
              <a:t>. e. the period during which the accommodation was occupied by the assessee during the financial year; or</a:t>
            </a:r>
          </a:p>
          <a:p>
            <a:pPr marL="541338" indent="-276225">
              <a:buNone/>
            </a:pPr>
            <a:r>
              <a:rPr lang="en-US" sz="3600" dirty="0" smtClean="0"/>
              <a:t>(b) the </a:t>
            </a:r>
            <a:r>
              <a:rPr lang="en-US" sz="3600" b="1" dirty="0" smtClean="0">
                <a:solidFill>
                  <a:schemeClr val="tx1"/>
                </a:solidFill>
              </a:rPr>
              <a:t>actual expenditure incurred </a:t>
            </a:r>
            <a:r>
              <a:rPr lang="en-US" sz="3600" dirty="0" smtClean="0"/>
              <a:t>in payment of rent in </a:t>
            </a:r>
            <a:r>
              <a:rPr lang="en-US" sz="3600" b="1" dirty="0" smtClean="0"/>
              <a:t>excess</a:t>
            </a:r>
            <a:r>
              <a:rPr lang="en-US" sz="3600" dirty="0" smtClean="0"/>
              <a:t> of 1/10th of the salary due for the relevant period; or</a:t>
            </a:r>
          </a:p>
          <a:p>
            <a:pPr marL="541338" indent="-276225">
              <a:buNone/>
            </a:pPr>
            <a:r>
              <a:rPr lang="en-US" sz="3600" dirty="0" smtClean="0"/>
              <a:t>(c )</a:t>
            </a:r>
          </a:p>
          <a:p>
            <a:pPr marL="722313" indent="-277813">
              <a:buNone/>
            </a:pPr>
            <a:r>
              <a:rPr lang="en-US" sz="3600" dirty="0" smtClean="0"/>
              <a:t>(</a:t>
            </a:r>
            <a:r>
              <a:rPr lang="en-US" sz="3600" dirty="0" err="1" smtClean="0"/>
              <a:t>i</a:t>
            </a:r>
            <a:r>
              <a:rPr lang="en-US" sz="3600" dirty="0" smtClean="0"/>
              <a:t>)	where such accommodation is situated in Bombay, Calcutta, Delhi or Madras, </a:t>
            </a:r>
            <a:r>
              <a:rPr lang="en-US" sz="3600" b="1" dirty="0" smtClean="0"/>
              <a:t>50%</a:t>
            </a:r>
            <a:r>
              <a:rPr lang="en-US" sz="3600" dirty="0" smtClean="0"/>
              <a:t> of the salary due to the employee for the relevant period; or</a:t>
            </a:r>
          </a:p>
          <a:p>
            <a:pPr marL="722313" indent="-277813">
              <a:buNone/>
            </a:pPr>
            <a:r>
              <a:rPr lang="en-US" sz="3600" dirty="0" smtClean="0"/>
              <a:t>(ii) where such accommodation is situated in any other places, </a:t>
            </a:r>
            <a:r>
              <a:rPr lang="en-US" sz="3600" b="1" dirty="0" smtClean="0"/>
              <a:t>40%</a:t>
            </a:r>
            <a:r>
              <a:rPr lang="en-US" sz="3600" dirty="0" smtClean="0"/>
              <a:t> of the salary due to the employee for the relevant period,</a:t>
            </a:r>
          </a:p>
          <a:p>
            <a:pPr>
              <a:buNone/>
            </a:pPr>
            <a:r>
              <a:rPr lang="en-US" sz="3600" b="1" dirty="0" smtClean="0"/>
              <a:t>Meaning of Salary for HRA calculation</a:t>
            </a:r>
          </a:p>
          <a:p>
            <a:pPr>
              <a:buNone/>
            </a:pPr>
            <a:r>
              <a:rPr lang="en-US" sz="3600" b="1" dirty="0" smtClean="0"/>
              <a:t>Salary</a:t>
            </a:r>
            <a:r>
              <a:rPr lang="en-US" sz="3600" dirty="0" smtClean="0"/>
              <a:t> includes dearness allowance, if the terms of employment so provide, but excludes all other allowances and perquisites.</a:t>
            </a:r>
          </a:p>
          <a:p>
            <a:pPr>
              <a:buNone/>
            </a:pPr>
            <a:r>
              <a:rPr lang="en-US" sz="3600" dirty="0" smtClean="0"/>
              <a:t>  	It has to be noted that only the expenditure actually incurred on payment of rent in respect of residential accommodation occupied by the assessee subject to the limits laid down in Rule 2A, qualifies for exemption from income-tax. </a:t>
            </a:r>
          </a:p>
          <a:p>
            <a:pPr>
              <a:buNone/>
            </a:pPr>
            <a:endParaRPr lang="en-US" sz="3600" dirty="0"/>
          </a:p>
        </p:txBody>
      </p:sp>
      <p:sp>
        <p:nvSpPr>
          <p:cNvPr id="4" name="Text Placeholder 3"/>
          <p:cNvSpPr>
            <a:spLocks noGrp="1"/>
          </p:cNvSpPr>
          <p:nvPr>
            <p:ph type="body" sz="half" idx="2"/>
          </p:nvPr>
        </p:nvSpPr>
        <p:spPr>
          <a:xfrm>
            <a:off x="0" y="1888957"/>
            <a:ext cx="3344779" cy="4824664"/>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gn="ctr"/>
            <a:r>
              <a:rPr lang="en-IN" sz="2400" dirty="0" smtClean="0"/>
              <a:t> </a:t>
            </a:r>
            <a:r>
              <a:rPr lang="en-US" sz="2400" dirty="0"/>
              <a:t>If no actual expenditure by way of payment of rent no exemption of HRA</a:t>
            </a:r>
            <a:endParaRPr lang="en-IN" sz="2400" dirty="0"/>
          </a:p>
        </p:txBody>
      </p:sp>
    </p:spTree>
    <p:extLst>
      <p:ext uri="{BB962C8B-B14F-4D97-AF65-F5344CB8AC3E}">
        <p14:creationId xmlns:p14="http://schemas.microsoft.com/office/powerpoint/2010/main" val="2982776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95421" y="2967335"/>
            <a:ext cx="6601167"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Important deductions </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515661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035"/>
          </a:xfrm>
        </p:spPr>
        <p:txBody>
          <a:bodyPr>
            <a:normAutofit fontScale="90000"/>
          </a:bodyPr>
          <a:lstStyle/>
          <a:p>
            <a:r>
              <a:rPr lang="en-US" b="1" dirty="0" smtClean="0"/>
              <a:t/>
            </a:r>
            <a:br>
              <a:rPr lang="en-US" b="1" dirty="0" smtClean="0"/>
            </a:br>
            <a:r>
              <a:rPr lang="en-US" sz="3300" b="1" dirty="0" smtClean="0"/>
              <a:t>Section 80D</a:t>
            </a:r>
            <a:r>
              <a:rPr lang="en-US" b="1" dirty="0" smtClean="0"/>
              <a:t/>
            </a:r>
            <a:br>
              <a:rPr lang="en-US" b="1" dirty="0" smtClean="0"/>
            </a:br>
            <a:endParaRPr lang="en-US" dirty="0"/>
          </a:p>
        </p:txBody>
      </p:sp>
      <p:graphicFrame>
        <p:nvGraphicFramePr>
          <p:cNvPr id="4" name="Content Placeholder 3"/>
          <p:cNvGraphicFramePr>
            <a:graphicFrameLocks noGrp="1"/>
          </p:cNvGraphicFramePr>
          <p:nvPr>
            <p:ph idx="1"/>
            <p:extLst/>
          </p:nvPr>
        </p:nvGraphicFramePr>
        <p:xfrm>
          <a:off x="883920" y="944563"/>
          <a:ext cx="10469880" cy="5255720"/>
        </p:xfrm>
        <a:graphic>
          <a:graphicData uri="http://schemas.openxmlformats.org/drawingml/2006/table">
            <a:tbl>
              <a:tblPr firstRow="1" bandRow="1">
                <a:tableStyleId>{5C22544A-7EE6-4342-B048-85BDC9FD1C3A}</a:tableStyleId>
              </a:tblPr>
              <a:tblGrid>
                <a:gridCol w="762000"/>
                <a:gridCol w="1661160"/>
                <a:gridCol w="4328160"/>
                <a:gridCol w="1615440"/>
                <a:gridCol w="2103120"/>
              </a:tblGrid>
              <a:tr h="698357">
                <a:tc>
                  <a:txBody>
                    <a:bodyPr/>
                    <a:lstStyle/>
                    <a:p>
                      <a:pPr marL="45720" marR="0" algn="ctr">
                        <a:lnSpc>
                          <a:spcPts val="2400"/>
                        </a:lnSpc>
                        <a:spcBef>
                          <a:spcPts val="0"/>
                        </a:spcBef>
                        <a:spcAft>
                          <a:spcPts val="500"/>
                        </a:spcAft>
                        <a:tabLst>
                          <a:tab pos="330200" algn="l"/>
                        </a:tabLst>
                      </a:pPr>
                      <a:r>
                        <a:rPr lang="en-US" sz="1500" b="1" dirty="0">
                          <a:solidFill>
                            <a:srgbClr val="000000"/>
                          </a:solidFill>
                          <a:latin typeface="Calibri" pitchFamily="34" charset="0"/>
                          <a:ea typeface="Times New Roman"/>
                          <a:cs typeface="Cambria"/>
                        </a:rPr>
                        <a:t>S. No.</a:t>
                      </a:r>
                      <a:endParaRPr lang="en-US" sz="1500" dirty="0">
                        <a:solidFill>
                          <a:srgbClr val="000000"/>
                        </a:solidFill>
                        <a:latin typeface="Calibri" pitchFamily="34" charset="0"/>
                        <a:ea typeface="Times New Roman"/>
                        <a:cs typeface="Cambria"/>
                      </a:endParaRPr>
                    </a:p>
                  </a:txBody>
                  <a:tcPr marL="50800" marR="50800" marT="50800" marB="50800"/>
                </a:tc>
                <a:tc>
                  <a:txBody>
                    <a:bodyPr/>
                    <a:lstStyle/>
                    <a:p>
                      <a:pPr marL="45720" marR="0" algn="ctr">
                        <a:lnSpc>
                          <a:spcPts val="2400"/>
                        </a:lnSpc>
                        <a:spcBef>
                          <a:spcPts val="0"/>
                        </a:spcBef>
                        <a:spcAft>
                          <a:spcPts val="500"/>
                        </a:spcAft>
                        <a:tabLst>
                          <a:tab pos="330200" algn="l"/>
                        </a:tabLst>
                      </a:pPr>
                      <a:r>
                        <a:rPr lang="en-US" sz="1500" b="1" dirty="0">
                          <a:solidFill>
                            <a:srgbClr val="000000"/>
                          </a:solidFill>
                          <a:latin typeface="Calibri" pitchFamily="34" charset="0"/>
                          <a:ea typeface="Times New Roman"/>
                          <a:cs typeface="Cambria"/>
                        </a:rPr>
                        <a:t>Persons for whom payment made</a:t>
                      </a:r>
                      <a:endParaRPr lang="en-US" sz="1500" dirty="0">
                        <a:solidFill>
                          <a:srgbClr val="000000"/>
                        </a:solidFill>
                        <a:latin typeface="Calibri" pitchFamily="34" charset="0"/>
                        <a:ea typeface="Times New Roman"/>
                        <a:cs typeface="Cambria"/>
                      </a:endParaRPr>
                    </a:p>
                  </a:txBody>
                  <a:tcPr marL="50800" marR="50800" marT="50800" marB="50800"/>
                </a:tc>
                <a:tc>
                  <a:txBody>
                    <a:bodyPr/>
                    <a:lstStyle/>
                    <a:p>
                      <a:pPr marL="45720" marR="0" algn="ctr">
                        <a:lnSpc>
                          <a:spcPts val="2400"/>
                        </a:lnSpc>
                        <a:spcBef>
                          <a:spcPts val="0"/>
                        </a:spcBef>
                        <a:spcAft>
                          <a:spcPts val="500"/>
                        </a:spcAft>
                        <a:tabLst>
                          <a:tab pos="330200" algn="l"/>
                        </a:tabLst>
                      </a:pPr>
                      <a:r>
                        <a:rPr lang="en-US" sz="1500" b="1">
                          <a:solidFill>
                            <a:srgbClr val="000000"/>
                          </a:solidFill>
                          <a:latin typeface="Calibri" pitchFamily="34" charset="0"/>
                          <a:ea typeface="Times New Roman"/>
                          <a:cs typeface="Cambria"/>
                        </a:rPr>
                        <a:t>Nature of payment</a:t>
                      </a:r>
                      <a:endParaRPr lang="en-US" sz="1500">
                        <a:solidFill>
                          <a:srgbClr val="000000"/>
                        </a:solidFill>
                        <a:latin typeface="Calibri" pitchFamily="34" charset="0"/>
                        <a:ea typeface="Times New Roman"/>
                        <a:cs typeface="Cambria"/>
                      </a:endParaRPr>
                    </a:p>
                  </a:txBody>
                  <a:tcPr marL="50800" marR="50800" marT="50800" marB="50800"/>
                </a:tc>
                <a:tc>
                  <a:txBody>
                    <a:bodyPr/>
                    <a:lstStyle/>
                    <a:p>
                      <a:pPr marL="45720" marR="0" algn="ctr">
                        <a:lnSpc>
                          <a:spcPts val="2400"/>
                        </a:lnSpc>
                        <a:spcBef>
                          <a:spcPts val="0"/>
                        </a:spcBef>
                        <a:spcAft>
                          <a:spcPts val="500"/>
                        </a:spcAft>
                        <a:tabLst>
                          <a:tab pos="330200" algn="l"/>
                        </a:tabLst>
                      </a:pPr>
                      <a:r>
                        <a:rPr lang="en-US" sz="1500" b="1">
                          <a:solidFill>
                            <a:srgbClr val="000000"/>
                          </a:solidFill>
                          <a:latin typeface="Calibri" pitchFamily="34" charset="0"/>
                          <a:ea typeface="Times New Roman"/>
                          <a:cs typeface="Cambria"/>
                        </a:rPr>
                        <a:t>Mode of payment</a:t>
                      </a:r>
                      <a:endParaRPr lang="en-US" sz="1500">
                        <a:solidFill>
                          <a:srgbClr val="000000"/>
                        </a:solidFill>
                        <a:latin typeface="Calibri" pitchFamily="34" charset="0"/>
                        <a:ea typeface="Times New Roman"/>
                        <a:cs typeface="Cambria"/>
                      </a:endParaRPr>
                    </a:p>
                  </a:txBody>
                  <a:tcPr marL="50800" marR="50800" marT="50800" marB="50800"/>
                </a:tc>
                <a:tc>
                  <a:txBody>
                    <a:bodyPr/>
                    <a:lstStyle/>
                    <a:p>
                      <a:pPr marL="45720" marR="0" algn="ctr">
                        <a:lnSpc>
                          <a:spcPts val="2400"/>
                        </a:lnSpc>
                        <a:spcBef>
                          <a:spcPts val="0"/>
                        </a:spcBef>
                        <a:spcAft>
                          <a:spcPts val="500"/>
                        </a:spcAft>
                        <a:tabLst>
                          <a:tab pos="330200" algn="l"/>
                        </a:tabLst>
                      </a:pPr>
                      <a:r>
                        <a:rPr lang="en-US" sz="1500" b="1">
                          <a:solidFill>
                            <a:srgbClr val="000000"/>
                          </a:solidFill>
                          <a:latin typeface="Calibri" pitchFamily="34" charset="0"/>
                          <a:ea typeface="Times New Roman"/>
                          <a:cs typeface="Cambria"/>
                        </a:rPr>
                        <a:t>Allowable Deduction </a:t>
                      </a:r>
                      <a:br>
                        <a:rPr lang="en-US" sz="1500" b="1">
                          <a:solidFill>
                            <a:srgbClr val="000000"/>
                          </a:solidFill>
                          <a:latin typeface="Calibri" pitchFamily="34" charset="0"/>
                          <a:ea typeface="Times New Roman"/>
                          <a:cs typeface="Cambria"/>
                        </a:rPr>
                      </a:br>
                      <a:r>
                        <a:rPr lang="en-US" sz="1500" b="1">
                          <a:solidFill>
                            <a:srgbClr val="000000"/>
                          </a:solidFill>
                          <a:latin typeface="Calibri" pitchFamily="34" charset="0"/>
                          <a:ea typeface="Times New Roman"/>
                          <a:cs typeface="Cambria"/>
                        </a:rPr>
                        <a:t>(in Rs)</a:t>
                      </a:r>
                      <a:endParaRPr lang="en-US" sz="1500">
                        <a:solidFill>
                          <a:srgbClr val="000000"/>
                        </a:solidFill>
                        <a:latin typeface="Calibri" pitchFamily="34" charset="0"/>
                        <a:ea typeface="Times New Roman"/>
                        <a:cs typeface="Cambria"/>
                      </a:endParaRPr>
                    </a:p>
                  </a:txBody>
                  <a:tcPr marL="50800" marR="50800" marT="50800" marB="50800"/>
                </a:tc>
              </a:tr>
              <a:tr h="2550008">
                <a:tc>
                  <a:txBody>
                    <a:bodyPr/>
                    <a:lstStyle/>
                    <a:p>
                      <a:pPr marL="45720" marR="0" algn="ctr">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1</a:t>
                      </a:r>
                    </a:p>
                  </a:txBody>
                  <a:tcPr marL="50800" marR="50800" marT="50800" marB="50800"/>
                </a:tc>
                <a:tc>
                  <a:txBody>
                    <a:bodyPr/>
                    <a:lstStyle/>
                    <a:p>
                      <a:pPr marL="45720" marR="0" algn="just">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Employee or his family</a:t>
                      </a:r>
                    </a:p>
                  </a:txBody>
                  <a:tcPr marL="50800" marR="50800" marT="50800" marB="50800"/>
                </a:tc>
                <a:tc>
                  <a:txBody>
                    <a:bodyPr/>
                    <a:lstStyle/>
                    <a:p>
                      <a:pPr marL="45720" marR="0" algn="just">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the whole of the amount paid to effect or to keep in force an insurance on the health of the employee or his family or any contribution made to the CGHS or such other scheme as may be notified by Central Government (Finance Act 2013) any payment on account of preventive health check-up of the employee or family, </a:t>
                      </a:r>
                      <a:r>
                        <a:rPr lang="en-US" sz="1500" i="1" dirty="0">
                          <a:solidFill>
                            <a:srgbClr val="000000"/>
                          </a:solidFill>
                          <a:latin typeface="Calibri" pitchFamily="34" charset="0"/>
                          <a:ea typeface="Times New Roman"/>
                          <a:cs typeface="Cambria"/>
                        </a:rPr>
                        <a:t>[restricted to Rs 5000/-; cash payment allowed here]</a:t>
                      </a:r>
                      <a:endParaRPr lang="en-US" sz="1500" dirty="0">
                        <a:solidFill>
                          <a:srgbClr val="000000"/>
                        </a:solidFill>
                        <a:latin typeface="Calibri" pitchFamily="34" charset="0"/>
                        <a:ea typeface="Times New Roman"/>
                        <a:cs typeface="Cambria"/>
                      </a:endParaRPr>
                    </a:p>
                  </a:txBody>
                  <a:tcPr marL="50800" marR="50800" marT="50800" marB="50800"/>
                </a:tc>
                <a:tc>
                  <a:txBody>
                    <a:bodyPr/>
                    <a:lstStyle/>
                    <a:p>
                      <a:pPr marL="45720" marR="0" algn="just">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any mode other than cash</a:t>
                      </a:r>
                    </a:p>
                  </a:txBody>
                  <a:tcPr marL="50800" marR="50800" marT="50800" marB="50800"/>
                </a:tc>
                <a:tc>
                  <a:txBody>
                    <a:bodyPr/>
                    <a:lstStyle/>
                    <a:p>
                      <a:pPr marL="45720" marR="0" algn="l">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Aggregate </a:t>
                      </a:r>
                      <a:endParaRPr lang="en-US" sz="1500" dirty="0" smtClean="0">
                        <a:solidFill>
                          <a:srgbClr val="000000"/>
                        </a:solidFill>
                        <a:latin typeface="Calibri" pitchFamily="34" charset="0"/>
                        <a:ea typeface="Times New Roman"/>
                        <a:cs typeface="Cambria"/>
                      </a:endParaRPr>
                    </a:p>
                    <a:p>
                      <a:pPr marL="45720" marR="0" algn="l">
                        <a:lnSpc>
                          <a:spcPts val="2400"/>
                        </a:lnSpc>
                        <a:spcBef>
                          <a:spcPts val="0"/>
                        </a:spcBef>
                        <a:spcAft>
                          <a:spcPts val="500"/>
                        </a:spcAft>
                        <a:tabLst>
                          <a:tab pos="330200" algn="l"/>
                        </a:tabLst>
                      </a:pPr>
                      <a:r>
                        <a:rPr lang="en-US" sz="1500" dirty="0" smtClean="0">
                          <a:solidFill>
                            <a:srgbClr val="000000"/>
                          </a:solidFill>
                          <a:latin typeface="Calibri" pitchFamily="34" charset="0"/>
                          <a:ea typeface="Times New Roman"/>
                          <a:cs typeface="Cambria"/>
                        </a:rPr>
                        <a:t>allowable </a:t>
                      </a:r>
                      <a:r>
                        <a:rPr lang="en-US" sz="1500" dirty="0">
                          <a:solidFill>
                            <a:srgbClr val="000000"/>
                          </a:solidFill>
                          <a:latin typeface="Calibri" pitchFamily="34" charset="0"/>
                          <a:ea typeface="Times New Roman"/>
                          <a:cs typeface="Cambria"/>
                        </a:rPr>
                        <a:t>is </a:t>
                      </a:r>
                      <a:br>
                        <a:rPr lang="en-US" sz="1500" dirty="0">
                          <a:solidFill>
                            <a:srgbClr val="000000"/>
                          </a:solidFill>
                          <a:latin typeface="Calibri" pitchFamily="34" charset="0"/>
                          <a:ea typeface="Times New Roman"/>
                          <a:cs typeface="Cambria"/>
                        </a:rPr>
                      </a:br>
                      <a:r>
                        <a:rPr lang="en-US" sz="1500" dirty="0">
                          <a:solidFill>
                            <a:srgbClr val="000000"/>
                          </a:solidFill>
                          <a:latin typeface="Calibri" pitchFamily="34" charset="0"/>
                          <a:ea typeface="Times New Roman"/>
                          <a:cs typeface="Cambria"/>
                        </a:rPr>
                        <a:t>Rs 25,000/ </a:t>
                      </a:r>
                      <a:br>
                        <a:rPr lang="en-US" sz="1500" dirty="0">
                          <a:solidFill>
                            <a:srgbClr val="000000"/>
                          </a:solidFill>
                          <a:latin typeface="Calibri" pitchFamily="34" charset="0"/>
                          <a:ea typeface="Times New Roman"/>
                          <a:cs typeface="Cambria"/>
                        </a:rPr>
                      </a:br>
                      <a:r>
                        <a:rPr lang="en-US" sz="1500" dirty="0">
                          <a:solidFill>
                            <a:srgbClr val="000000"/>
                          </a:solidFill>
                          <a:latin typeface="Calibri" pitchFamily="34" charset="0"/>
                          <a:ea typeface="Times New Roman"/>
                          <a:cs typeface="Cambria"/>
                        </a:rPr>
                        <a:t>(Rs </a:t>
                      </a:r>
                      <a:r>
                        <a:rPr lang="en-US" sz="1500" dirty="0" smtClean="0">
                          <a:solidFill>
                            <a:srgbClr val="000000"/>
                          </a:solidFill>
                          <a:latin typeface="Calibri" pitchFamily="34" charset="0"/>
                          <a:ea typeface="Times New Roman"/>
                          <a:cs typeface="Cambria"/>
                        </a:rPr>
                        <a:t>50000</a:t>
                      </a:r>
                      <a:r>
                        <a:rPr lang="en-US" sz="1500" dirty="0">
                          <a:solidFill>
                            <a:srgbClr val="000000"/>
                          </a:solidFill>
                          <a:latin typeface="Calibri" pitchFamily="34" charset="0"/>
                          <a:ea typeface="Times New Roman"/>
                          <a:cs typeface="Cambria"/>
                        </a:rPr>
                        <a:t>*/-for senior and very senior citizen)</a:t>
                      </a:r>
                    </a:p>
                  </a:txBody>
                  <a:tcPr marL="50800" marR="50800" marT="50800" marB="50800"/>
                </a:tc>
              </a:tr>
              <a:tr h="1994512">
                <a:tc>
                  <a:txBody>
                    <a:bodyPr/>
                    <a:lstStyle/>
                    <a:p>
                      <a:pPr marL="45720" marR="0" algn="ctr">
                        <a:lnSpc>
                          <a:spcPts val="2400"/>
                        </a:lnSpc>
                        <a:spcBef>
                          <a:spcPts val="0"/>
                        </a:spcBef>
                        <a:spcAft>
                          <a:spcPts val="500"/>
                        </a:spcAft>
                        <a:tabLst>
                          <a:tab pos="330200" algn="l"/>
                        </a:tabLst>
                      </a:pPr>
                      <a:r>
                        <a:rPr lang="en-US" sz="1500">
                          <a:solidFill>
                            <a:srgbClr val="000000"/>
                          </a:solidFill>
                          <a:latin typeface="Calibri" pitchFamily="34" charset="0"/>
                          <a:ea typeface="Times New Roman"/>
                          <a:cs typeface="Cambria"/>
                        </a:rPr>
                        <a:t>2</a:t>
                      </a:r>
                    </a:p>
                  </a:txBody>
                  <a:tcPr marL="50800" marR="50800" marT="50800" marB="50800"/>
                </a:tc>
                <a:tc>
                  <a:txBody>
                    <a:bodyPr/>
                    <a:lstStyle/>
                    <a:p>
                      <a:pPr marL="45720" marR="0" algn="l">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Parent or Parents of employee</a:t>
                      </a:r>
                    </a:p>
                  </a:txBody>
                  <a:tcPr marL="50800" marR="50800" marT="50800" marB="50800"/>
                </a:tc>
                <a:tc>
                  <a:txBody>
                    <a:bodyPr/>
                    <a:lstStyle/>
                    <a:p>
                      <a:pPr marL="45720" marR="0" algn="just">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the whole of the amount paid to effect or keep in force an insurance on the health of the parent or parents of the employee or any payment made on account of preventive health check-up of the parent or parents of the employee </a:t>
                      </a:r>
                      <a:r>
                        <a:rPr lang="en-US" sz="1500" i="1" dirty="0">
                          <a:solidFill>
                            <a:srgbClr val="000000"/>
                          </a:solidFill>
                          <a:latin typeface="Calibri" pitchFamily="34" charset="0"/>
                          <a:ea typeface="Times New Roman"/>
                          <a:cs typeface="Cambria"/>
                        </a:rPr>
                        <a:t>[restricted to Rs 5000/-; cash payment allowed here]</a:t>
                      </a:r>
                      <a:endParaRPr lang="en-US" sz="1500" dirty="0">
                        <a:solidFill>
                          <a:srgbClr val="000000"/>
                        </a:solidFill>
                        <a:latin typeface="Calibri" pitchFamily="34" charset="0"/>
                        <a:ea typeface="Times New Roman"/>
                        <a:cs typeface="Cambria"/>
                      </a:endParaRPr>
                    </a:p>
                  </a:txBody>
                  <a:tcPr marL="50800" marR="50800" marT="50800" marB="50800"/>
                </a:tc>
                <a:tc>
                  <a:txBody>
                    <a:bodyPr/>
                    <a:lstStyle/>
                    <a:p>
                      <a:pPr marL="45720" marR="0" algn="just">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any mode other than cash</a:t>
                      </a:r>
                    </a:p>
                  </a:txBody>
                  <a:tcPr marL="50800" marR="50800" marT="50800" marB="50800"/>
                </a:tc>
                <a:tc>
                  <a:txBody>
                    <a:bodyPr/>
                    <a:lstStyle/>
                    <a:p>
                      <a:pPr marL="45720" marR="0" algn="l">
                        <a:lnSpc>
                          <a:spcPts val="2400"/>
                        </a:lnSpc>
                        <a:spcBef>
                          <a:spcPts val="0"/>
                        </a:spcBef>
                        <a:spcAft>
                          <a:spcPts val="500"/>
                        </a:spcAft>
                        <a:tabLst>
                          <a:tab pos="330200" algn="l"/>
                        </a:tabLst>
                      </a:pPr>
                      <a:r>
                        <a:rPr lang="en-US" sz="1500" dirty="0">
                          <a:solidFill>
                            <a:srgbClr val="000000"/>
                          </a:solidFill>
                          <a:latin typeface="Calibri" pitchFamily="34" charset="0"/>
                          <a:ea typeface="Times New Roman"/>
                          <a:cs typeface="Cambria"/>
                        </a:rPr>
                        <a:t>Aggregate allowable is </a:t>
                      </a:r>
                      <a:br>
                        <a:rPr lang="en-US" sz="1500" dirty="0">
                          <a:solidFill>
                            <a:srgbClr val="000000"/>
                          </a:solidFill>
                          <a:latin typeface="Calibri" pitchFamily="34" charset="0"/>
                          <a:ea typeface="Times New Roman"/>
                          <a:cs typeface="Cambria"/>
                        </a:rPr>
                      </a:br>
                      <a:r>
                        <a:rPr lang="en-US" sz="1500" dirty="0">
                          <a:solidFill>
                            <a:srgbClr val="000000"/>
                          </a:solidFill>
                          <a:latin typeface="Calibri" pitchFamily="34" charset="0"/>
                          <a:ea typeface="Times New Roman"/>
                          <a:cs typeface="Cambria"/>
                        </a:rPr>
                        <a:t>Rs 25,000/ </a:t>
                      </a:r>
                      <a:br>
                        <a:rPr lang="en-US" sz="1500" dirty="0">
                          <a:solidFill>
                            <a:srgbClr val="000000"/>
                          </a:solidFill>
                          <a:latin typeface="Calibri" pitchFamily="34" charset="0"/>
                          <a:ea typeface="Times New Roman"/>
                          <a:cs typeface="Cambria"/>
                        </a:rPr>
                      </a:br>
                      <a:r>
                        <a:rPr lang="en-US" sz="1500" dirty="0">
                          <a:solidFill>
                            <a:srgbClr val="000000"/>
                          </a:solidFill>
                          <a:latin typeface="Calibri" pitchFamily="34" charset="0"/>
                          <a:ea typeface="Times New Roman"/>
                          <a:cs typeface="Cambria"/>
                        </a:rPr>
                        <a:t>(Rs </a:t>
                      </a:r>
                      <a:r>
                        <a:rPr lang="en-US" sz="1500" dirty="0" smtClean="0">
                          <a:solidFill>
                            <a:srgbClr val="000000"/>
                          </a:solidFill>
                          <a:latin typeface="Calibri" pitchFamily="34" charset="0"/>
                          <a:ea typeface="Times New Roman"/>
                          <a:cs typeface="Cambria"/>
                        </a:rPr>
                        <a:t>50000</a:t>
                      </a:r>
                      <a:r>
                        <a:rPr lang="en-US" sz="1500" dirty="0">
                          <a:solidFill>
                            <a:srgbClr val="000000"/>
                          </a:solidFill>
                          <a:latin typeface="Calibri" pitchFamily="34" charset="0"/>
                          <a:ea typeface="Times New Roman"/>
                          <a:cs typeface="Cambria"/>
                        </a:rPr>
                        <a:t>*/- for senior and very senior citizen)</a:t>
                      </a:r>
                    </a:p>
                  </a:txBody>
                  <a:tcPr marL="50800" marR="50800" marT="50800" marB="50800"/>
                </a:tc>
              </a:tr>
            </a:tbl>
          </a:graphicData>
        </a:graphic>
      </p:graphicFrame>
    </p:spTree>
    <p:extLst>
      <p:ext uri="{BB962C8B-B14F-4D97-AF65-F5344CB8AC3E}">
        <p14:creationId xmlns:p14="http://schemas.microsoft.com/office/powerpoint/2010/main" val="869138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58" y="0"/>
            <a:ext cx="10515600" cy="70167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3000" b="1" dirty="0" smtClean="0"/>
              <a:t/>
            </a:r>
            <a:br>
              <a:rPr lang="en-US" sz="3000" b="1" dirty="0" smtClean="0"/>
            </a:br>
            <a:r>
              <a:rPr lang="en-US" sz="3000" b="1" dirty="0" smtClean="0"/>
              <a:t>Section 80DD</a:t>
            </a:r>
            <a:r>
              <a:rPr lang="en-US" b="1" dirty="0" smtClean="0"/>
              <a:t/>
            </a:r>
            <a:br>
              <a:rPr lang="en-US" b="1" dirty="0" smtClean="0"/>
            </a:br>
            <a:endParaRPr lang="en-US" dirty="0"/>
          </a:p>
        </p:txBody>
      </p:sp>
      <p:sp>
        <p:nvSpPr>
          <p:cNvPr id="3" name="Content Placeholder 2"/>
          <p:cNvSpPr>
            <a:spLocks noGrp="1"/>
          </p:cNvSpPr>
          <p:nvPr>
            <p:ph idx="1"/>
          </p:nvPr>
        </p:nvSpPr>
        <p:spPr>
          <a:xfrm>
            <a:off x="240632" y="914399"/>
            <a:ext cx="11113168" cy="5847347"/>
          </a:xfrm>
        </p:spPr>
        <p:style>
          <a:lnRef idx="2">
            <a:schemeClr val="accent5">
              <a:shade val="50000"/>
            </a:schemeClr>
          </a:lnRef>
          <a:fillRef idx="1">
            <a:schemeClr val="accent5"/>
          </a:fillRef>
          <a:effectRef idx="0">
            <a:schemeClr val="accent5"/>
          </a:effectRef>
          <a:fontRef idx="minor">
            <a:schemeClr val="lt1"/>
          </a:fontRef>
        </p:style>
        <p:txBody>
          <a:bodyPr>
            <a:normAutofit fontScale="32500" lnSpcReduction="20000"/>
          </a:bodyPr>
          <a:lstStyle/>
          <a:p>
            <a:pPr algn="just">
              <a:buNone/>
            </a:pPr>
            <a:r>
              <a:rPr lang="en-US" sz="6200" b="1" dirty="0" smtClean="0"/>
              <a:t>    Deductions in respect of maintenance including medical treatment of a dependent who is a person with disability (section 80DD):</a:t>
            </a:r>
            <a:r>
              <a:rPr lang="en-US" sz="6200" dirty="0" smtClean="0"/>
              <a:t> </a:t>
            </a:r>
          </a:p>
          <a:p>
            <a:pPr algn="just">
              <a:buNone/>
            </a:pPr>
            <a:r>
              <a:rPr lang="en-US" sz="6200" dirty="0" smtClean="0"/>
              <a:t>    Under </a:t>
            </a:r>
            <a:r>
              <a:rPr lang="en-US" sz="6200" b="1" dirty="0" smtClean="0"/>
              <a:t>section 80DD</a:t>
            </a:r>
            <a:r>
              <a:rPr lang="en-US" sz="6200" dirty="0" smtClean="0"/>
              <a:t>, where an employee, who is a resident in India, has, during the previous year:-</a:t>
            </a:r>
          </a:p>
          <a:p>
            <a:pPr algn="just">
              <a:buNone/>
            </a:pPr>
            <a:r>
              <a:rPr lang="en-US" sz="6200" dirty="0" smtClean="0"/>
              <a:t>(a)incurred any </a:t>
            </a:r>
            <a:r>
              <a:rPr lang="en-US" sz="6200" b="1" dirty="0" smtClean="0"/>
              <a:t>expenditure for the medical treatment (including nursing), training and rehabilitation of a dependant, being a person with disability</a:t>
            </a:r>
            <a:r>
              <a:rPr lang="en-US" sz="6200" dirty="0" smtClean="0"/>
              <a:t>; or</a:t>
            </a:r>
          </a:p>
          <a:p>
            <a:pPr algn="just">
              <a:buNone/>
            </a:pPr>
            <a:r>
              <a:rPr lang="en-US" sz="6200" dirty="0" smtClean="0"/>
              <a:t>(b)</a:t>
            </a:r>
            <a:r>
              <a:rPr lang="en-US" sz="6200" b="1" dirty="0" smtClean="0"/>
              <a:t>paid or deposited</a:t>
            </a:r>
            <a:r>
              <a:rPr lang="en-US" sz="6200" dirty="0" smtClean="0"/>
              <a:t> any amount under a scheme framed in this behalf by the Life Insurance Corporation or any other insurer or the Administrator or the specified company subject to the conditions specified in this regard and </a:t>
            </a:r>
            <a:r>
              <a:rPr lang="en-US" sz="6200" b="1" dirty="0" smtClean="0"/>
              <a:t>approved by the Board </a:t>
            </a:r>
            <a:r>
              <a:rPr lang="en-US" sz="6200" dirty="0" smtClean="0"/>
              <a:t>in this behalf for the maintenance of a dependant, being a person with disability, the employee shall be allowed a deduction of a sum of Rs. 75000*/- from his gross total income of that year. However, where such dependant is a person with </a:t>
            </a:r>
            <a:r>
              <a:rPr lang="en-US" sz="6200" b="1" dirty="0" smtClean="0">
                <a:solidFill>
                  <a:schemeClr val="tx1"/>
                </a:solidFill>
              </a:rPr>
              <a:t>severe disability</a:t>
            </a:r>
            <a:r>
              <a:rPr lang="en-US" sz="6200" dirty="0" smtClean="0"/>
              <a:t>, an amount of `1 lac* shall be allowed as deduction subject to the specified conditions.</a:t>
            </a:r>
          </a:p>
          <a:p>
            <a:pPr algn="just">
              <a:buNone/>
            </a:pPr>
            <a:r>
              <a:rPr lang="en-US" sz="6200" dirty="0" smtClean="0"/>
              <a:t>	*Note: In </a:t>
            </a:r>
            <a:r>
              <a:rPr lang="en-US" sz="6200" dirty="0"/>
              <a:t>view of the rising cost of medical care and special needs of a disabled person, section 80DD has been amended to raise the limit of deduction in respect of a person with disability from </a:t>
            </a:r>
            <a:r>
              <a:rPr lang="en-US" sz="6200" dirty="0" smtClean="0"/>
              <a:t>₹ 50000</a:t>
            </a:r>
            <a:r>
              <a:rPr lang="en-US" sz="6200" dirty="0"/>
              <a:t>/- to </a:t>
            </a:r>
            <a:r>
              <a:rPr lang="en-US" sz="6200" dirty="0" smtClean="0"/>
              <a:t>₹75000</a:t>
            </a:r>
            <a:r>
              <a:rPr lang="en-US" sz="6200" dirty="0"/>
              <a:t>/-.</a:t>
            </a:r>
          </a:p>
          <a:p>
            <a:pPr algn="just">
              <a:buNone/>
            </a:pPr>
            <a:endParaRPr lang="en-US" sz="6200" dirty="0" smtClean="0"/>
          </a:p>
          <a:p>
            <a:pPr algn="just">
              <a:buNone/>
            </a:pPr>
            <a:r>
              <a:rPr lang="en-US" sz="6200" dirty="0" smtClean="0"/>
              <a:t>	Section 80DD has further been amended to raise the limit of deduction in respect of a person with severe disability from </a:t>
            </a:r>
            <a:r>
              <a:rPr lang="en-US" sz="6200" b="1" dirty="0" smtClean="0"/>
              <a:t>₹1,00,000 to ₹ 1,25,000.</a:t>
            </a:r>
          </a:p>
          <a:p>
            <a:pPr algn="just">
              <a:buNone/>
            </a:pPr>
            <a:r>
              <a:rPr lang="en-US" sz="6200" b="1" dirty="0" smtClean="0"/>
              <a:t>Note: </a:t>
            </a:r>
            <a:r>
              <a:rPr lang="en-US" sz="5500" dirty="0"/>
              <a:t>disability" shall have the meaning assigned to it in clause (</a:t>
            </a:r>
            <a:r>
              <a:rPr lang="en-US" sz="5500" i="1" dirty="0" err="1"/>
              <a:t>i</a:t>
            </a:r>
            <a:r>
              <a:rPr lang="en-US" sz="5500" dirty="0"/>
              <a:t>) of section 2 of the Persons with Disabilities (Equal Opportunities, Protection of Rights and Full Participation) Act, 1995 (1 of 1996) </a:t>
            </a:r>
            <a:r>
              <a:rPr lang="en-US" sz="5500" baseline="30000" dirty="0"/>
              <a:t>68</a:t>
            </a:r>
            <a:r>
              <a:rPr lang="en-US" sz="5500" dirty="0"/>
              <a:t>[and includes "autism", "cerebral palsy" and "multiple disability" referred to in clauses (</a:t>
            </a:r>
            <a:r>
              <a:rPr lang="en-US" sz="5500" i="1" dirty="0"/>
              <a:t>a</a:t>
            </a:r>
            <a:r>
              <a:rPr lang="en-US" sz="5500" dirty="0"/>
              <a:t>), (</a:t>
            </a:r>
            <a:r>
              <a:rPr lang="en-US" sz="5500" i="1" dirty="0"/>
              <a:t>c</a:t>
            </a:r>
            <a:r>
              <a:rPr lang="en-US" sz="5500" dirty="0"/>
              <a:t>) and (</a:t>
            </a:r>
            <a:r>
              <a:rPr lang="en-US" sz="5500" i="1" dirty="0"/>
              <a:t>h</a:t>
            </a:r>
            <a:r>
              <a:rPr lang="en-US" sz="5500" dirty="0"/>
              <a:t>) of section 2 of the National Trust for Welfare of Persons with Autism, Cerebral Palsy, Mental Retardation and Multiple Disabilities Act, 1999 (44 of 1999)];</a:t>
            </a:r>
            <a:endParaRPr lang="en-US" sz="5500" b="1" dirty="0" smtClean="0"/>
          </a:p>
          <a:p>
            <a:pPr>
              <a:buNone/>
            </a:pPr>
            <a:endParaRPr lang="en-US" sz="5500" dirty="0"/>
          </a:p>
        </p:txBody>
      </p:sp>
    </p:spTree>
    <p:extLst>
      <p:ext uri="{BB962C8B-B14F-4D97-AF65-F5344CB8AC3E}">
        <p14:creationId xmlns:p14="http://schemas.microsoft.com/office/powerpoint/2010/main" val="86076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
            <a:ext cx="4772025" cy="198882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2700" dirty="0" smtClean="0"/>
              <a:t> </a:t>
            </a:r>
            <a:r>
              <a:rPr lang="en-US" sz="2700" dirty="0" smtClean="0">
                <a:solidFill>
                  <a:schemeClr val="tx1"/>
                </a:solidFill>
              </a:rPr>
              <a:t>Mandatory filing based on threshold limit </a:t>
            </a:r>
            <a:r>
              <a:rPr lang="en-US" sz="2700" dirty="0" smtClean="0"/>
              <a:t/>
            </a:r>
            <a:br>
              <a:rPr lang="en-US" sz="2700" dirty="0" smtClean="0"/>
            </a:br>
            <a:r>
              <a:rPr lang="en-US" sz="2700" dirty="0" smtClean="0"/>
              <a:t>6</a:t>
            </a:r>
            <a:r>
              <a:rPr lang="en-US" sz="2700" baseline="30000" dirty="0" smtClean="0"/>
              <a:t>th</a:t>
            </a:r>
            <a:r>
              <a:rPr lang="en-US" sz="2700" dirty="0" smtClean="0"/>
              <a:t> </a:t>
            </a:r>
            <a:r>
              <a:rPr lang="en-IN" sz="2700" dirty="0"/>
              <a:t>proviso </a:t>
            </a:r>
            <a:r>
              <a:rPr lang="en-IN" sz="2700" dirty="0" smtClean="0"/>
              <a:t> to </a:t>
            </a:r>
            <a:r>
              <a:rPr lang="en-US" sz="2700" dirty="0"/>
              <a:t>section in 139(1) Inserted by the Finance </a:t>
            </a:r>
            <a:r>
              <a:rPr lang="en-US" sz="2700" dirty="0" smtClean="0"/>
              <a:t>Act</a:t>
            </a:r>
            <a:r>
              <a:rPr lang="en-US" sz="2700" dirty="0"/>
              <a:t>, 2005, w.e.f. </a:t>
            </a:r>
            <a:r>
              <a:rPr lang="en-US" sz="2700" dirty="0" smtClean="0"/>
              <a:t>1-4-2006 AY 2006-07</a:t>
            </a:r>
            <a:endParaRPr lang="en-US" sz="2700" dirty="0"/>
          </a:p>
        </p:txBody>
      </p:sp>
      <p:sp>
        <p:nvSpPr>
          <p:cNvPr id="3" name="Content Placeholder 2"/>
          <p:cNvSpPr>
            <a:spLocks noGrp="1"/>
          </p:cNvSpPr>
          <p:nvPr>
            <p:ph idx="1"/>
          </p:nvPr>
        </p:nvSpPr>
        <p:spPr>
          <a:xfrm>
            <a:off x="5183188" y="194310"/>
            <a:ext cx="6886892" cy="6663689"/>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536575" indent="-536575" algn="just">
              <a:buNone/>
            </a:pPr>
            <a:r>
              <a:rPr lang="en-US" dirty="0"/>
              <a:t>	Provided also that every person, being an individual or a </a:t>
            </a:r>
            <a:r>
              <a:rPr lang="en-US" dirty="0" smtClean="0"/>
              <a:t>HUF or </a:t>
            </a:r>
            <a:r>
              <a:rPr lang="en-US" dirty="0"/>
              <a:t>an </a:t>
            </a:r>
            <a:r>
              <a:rPr lang="en-US" dirty="0" smtClean="0"/>
              <a:t>AOP or </a:t>
            </a:r>
            <a:r>
              <a:rPr lang="en-US" dirty="0"/>
              <a:t>a </a:t>
            </a:r>
            <a:r>
              <a:rPr lang="en-US" dirty="0" smtClean="0"/>
              <a:t>BOI, </a:t>
            </a:r>
            <a:r>
              <a:rPr lang="en-US" dirty="0"/>
              <a:t>whether incorporated or not, or an artificial juridical person, if his total income or the total income of any other person in respect of which he is assessable under this Act during the previous year, </a:t>
            </a:r>
            <a:r>
              <a:rPr lang="en-US" b="1" dirty="0"/>
              <a:t>without giving effect</a:t>
            </a:r>
            <a:r>
              <a:rPr lang="en-US" dirty="0"/>
              <a:t> to the provisions of  </a:t>
            </a:r>
            <a:r>
              <a:rPr lang="en-US" dirty="0" smtClean="0"/>
              <a:t>section10(38</a:t>
            </a:r>
            <a:r>
              <a:rPr lang="en-US" dirty="0"/>
              <a:t>) </a:t>
            </a:r>
            <a:r>
              <a:rPr lang="en-US" dirty="0" smtClean="0"/>
              <a:t>or </a:t>
            </a:r>
            <a:r>
              <a:rPr lang="en-US" dirty="0"/>
              <a:t>section 10A or section 10B or section 10BA </a:t>
            </a:r>
            <a:r>
              <a:rPr lang="en-US" dirty="0" smtClean="0"/>
              <a:t>or </a:t>
            </a:r>
            <a:r>
              <a:rPr lang="en-US" dirty="0"/>
              <a:t>section 54 or section 54B or section 54D or section 54EC or section 54F or section 54G or section 54GA or section </a:t>
            </a:r>
            <a:r>
              <a:rPr lang="en-US" dirty="0" smtClean="0"/>
              <a:t>54GB </a:t>
            </a:r>
            <a:r>
              <a:rPr lang="en-US" dirty="0"/>
              <a:t>or Chapter VI-A exceeded the maximum amount which is not chargeable to income-tax, shall, on or before the due date, furnish a return of his income or the income of such other person during the previous year, in the prescribed form and verified in the prescribed manner and setting forth such other particulars as may be </a:t>
            </a:r>
            <a:r>
              <a:rPr lang="en-US" dirty="0" smtClean="0"/>
              <a:t>prescribed</a:t>
            </a:r>
            <a:endParaRPr lang="en-US" dirty="0"/>
          </a:p>
        </p:txBody>
      </p:sp>
      <p:sp>
        <p:nvSpPr>
          <p:cNvPr id="4" name="Text Placeholder 3"/>
          <p:cNvSpPr>
            <a:spLocks noGrp="1"/>
          </p:cNvSpPr>
          <p:nvPr>
            <p:ph type="body" sz="half" idx="2"/>
          </p:nvPr>
        </p:nvSpPr>
        <p:spPr>
          <a:xfrm>
            <a:off x="0" y="2057400"/>
            <a:ext cx="4772025" cy="4800600"/>
          </a:xfrm>
        </p:spPr>
        <p:style>
          <a:lnRef idx="3">
            <a:schemeClr val="lt1"/>
          </a:lnRef>
          <a:fillRef idx="1">
            <a:schemeClr val="accent5"/>
          </a:fillRef>
          <a:effectRef idx="1">
            <a:schemeClr val="accent5"/>
          </a:effectRef>
          <a:fontRef idx="minor">
            <a:schemeClr val="lt1"/>
          </a:fontRef>
        </p:style>
        <p:txBody>
          <a:bodyPr>
            <a:normAutofit/>
          </a:bodyPr>
          <a:lstStyle/>
          <a:p>
            <a:pPr marL="342900" indent="-342900" algn="just">
              <a:buFont typeface="Wingdings" panose="05000000000000000000" pitchFamily="2" charset="2"/>
              <a:buChar char="q"/>
            </a:pPr>
            <a:r>
              <a:rPr lang="en-IN" sz="2000" dirty="0" smtClean="0">
                <a:solidFill>
                  <a:schemeClr val="tx1"/>
                </a:solidFill>
              </a:rPr>
              <a:t>Threshold limit for AY 2020-21: </a:t>
            </a:r>
            <a:r>
              <a:rPr lang="en-IN" sz="2000" dirty="0" smtClean="0"/>
              <a:t>age&gt; 85 years : ₹ 5lakh; age &gt; 60 years :  ₹ 3 lakh; below 60 years  ₹2.50 lakh ( refer schedule -1 Part -I of FA 2020.</a:t>
            </a:r>
          </a:p>
          <a:p>
            <a:pPr marL="342900" indent="-342900" algn="just">
              <a:buFont typeface="Wingdings" panose="05000000000000000000" pitchFamily="2" charset="2"/>
              <a:buChar char="q"/>
            </a:pPr>
            <a:r>
              <a:rPr lang="en-IN" sz="2000" dirty="0" smtClean="0"/>
              <a:t>For </a:t>
            </a:r>
            <a:r>
              <a:rPr lang="en-IN" sz="2000" dirty="0"/>
              <a:t>mandatory  ITR filing requirement whether we have to check total income exceeding threshold limit or we have to check total income before exemption u/s 10(38), 10A, 10B,10BA, 54 to 54GB or deduction under chapter VIA</a:t>
            </a:r>
            <a:r>
              <a:rPr lang="en-IN" sz="2000" dirty="0" smtClean="0"/>
              <a:t>.?</a:t>
            </a:r>
          </a:p>
          <a:p>
            <a:pPr marL="342900" indent="-342900" algn="just">
              <a:buFont typeface="Wingdings" panose="05000000000000000000" pitchFamily="2" charset="2"/>
              <a:buChar char="q"/>
            </a:pPr>
            <a:r>
              <a:rPr lang="en-IN" sz="2000" dirty="0" smtClean="0"/>
              <a:t>Section </a:t>
            </a:r>
            <a:r>
              <a:rPr lang="en-IN" sz="2000" dirty="0"/>
              <a:t>139(1) Vs. 6th proviso of section 139(1)</a:t>
            </a:r>
          </a:p>
          <a:p>
            <a:pPr algn="just"/>
            <a:endParaRPr lang="en-IN" sz="2000" dirty="0" smtClean="0"/>
          </a:p>
        </p:txBody>
      </p:sp>
    </p:spTree>
    <p:extLst>
      <p:ext uri="{BB962C8B-B14F-4D97-AF65-F5344CB8AC3E}">
        <p14:creationId xmlns:p14="http://schemas.microsoft.com/office/powerpoint/2010/main" val="4239126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7119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en-US" b="1" dirty="0" smtClean="0"/>
              <a:t/>
            </a:r>
            <a:br>
              <a:rPr lang="en-US" b="1" dirty="0" smtClean="0"/>
            </a:br>
            <a:r>
              <a:rPr lang="en-US" sz="3300" b="1" dirty="0" smtClean="0"/>
              <a:t>Section 80DDB</a:t>
            </a:r>
            <a:r>
              <a:rPr lang="en-US" b="1" dirty="0" smtClean="0"/>
              <a:t/>
            </a:r>
            <a:br>
              <a:rPr lang="en-US" b="1" dirty="0" smtClean="0"/>
            </a:br>
            <a:endParaRPr lang="en-US" dirty="0"/>
          </a:p>
        </p:txBody>
      </p:sp>
      <p:sp>
        <p:nvSpPr>
          <p:cNvPr id="3" name="Content Placeholder 2"/>
          <p:cNvSpPr>
            <a:spLocks noGrp="1"/>
          </p:cNvSpPr>
          <p:nvPr>
            <p:ph idx="1"/>
          </p:nvPr>
        </p:nvSpPr>
        <p:spPr>
          <a:xfrm>
            <a:off x="589547" y="929640"/>
            <a:ext cx="11345779" cy="5771949"/>
          </a:xfrm>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algn="just">
              <a:buNone/>
            </a:pPr>
            <a:r>
              <a:rPr lang="en-US" b="1" dirty="0" smtClean="0">
                <a:solidFill>
                  <a:schemeClr val="tx1"/>
                </a:solidFill>
              </a:rPr>
              <a:t>Deduction in respect of medical treatment of specified disease for himself or dependent, etc. </a:t>
            </a:r>
            <a:endParaRPr lang="en-US" dirty="0" smtClean="0">
              <a:solidFill>
                <a:schemeClr val="tx1"/>
              </a:solidFill>
            </a:endParaRPr>
          </a:p>
          <a:p>
            <a:pPr lvl="0" algn="just">
              <a:buFont typeface="Wingdings" panose="05000000000000000000" pitchFamily="2" charset="2"/>
              <a:buChar char="§"/>
            </a:pPr>
            <a:r>
              <a:rPr lang="en-US" dirty="0" smtClean="0">
                <a:solidFill>
                  <a:schemeClr val="tx1"/>
                </a:solidFill>
              </a:rPr>
              <a:t>Section </a:t>
            </a:r>
            <a:r>
              <a:rPr lang="en-US" b="1" dirty="0" smtClean="0">
                <a:solidFill>
                  <a:schemeClr val="tx1"/>
                </a:solidFill>
              </a:rPr>
              <a:t>80DDB </a:t>
            </a:r>
            <a:r>
              <a:rPr lang="en-US" dirty="0" smtClean="0">
                <a:solidFill>
                  <a:schemeClr val="tx1"/>
                </a:solidFill>
              </a:rPr>
              <a:t>allows a deduction in case of employee, who is </a:t>
            </a:r>
            <a:r>
              <a:rPr lang="en-US" b="1" dirty="0" smtClean="0">
                <a:solidFill>
                  <a:schemeClr val="tx1"/>
                </a:solidFill>
              </a:rPr>
              <a:t>resident </a:t>
            </a:r>
            <a:r>
              <a:rPr lang="en-US" dirty="0" smtClean="0">
                <a:solidFill>
                  <a:schemeClr val="tx1"/>
                </a:solidFill>
              </a:rPr>
              <a:t>in India, during the previous year, of any </a:t>
            </a:r>
            <a:r>
              <a:rPr lang="en-US" b="1" dirty="0" smtClean="0">
                <a:solidFill>
                  <a:schemeClr val="tx1"/>
                </a:solidFill>
              </a:rPr>
              <a:t>amount actually paid for the medical treatment</a:t>
            </a:r>
            <a:r>
              <a:rPr lang="en-US" dirty="0" smtClean="0">
                <a:solidFill>
                  <a:schemeClr val="tx1"/>
                </a:solidFill>
              </a:rPr>
              <a:t> of such disease or ailment as may be specified in the rules 11DD (1) for himself or a dependant. The deduction allowed is equal to the amount actually paid or Rs. 40,000 whichever is less. </a:t>
            </a:r>
          </a:p>
          <a:p>
            <a:pPr lvl="0" algn="just">
              <a:buFont typeface="Wingdings" panose="05000000000000000000" pitchFamily="2" charset="2"/>
              <a:buChar char="§"/>
            </a:pPr>
            <a:r>
              <a:rPr lang="en-US" dirty="0" smtClean="0">
                <a:solidFill>
                  <a:schemeClr val="tx1"/>
                </a:solidFill>
              </a:rPr>
              <a:t>Further the amount paid should also be reduced by the amount received if any under insurance from an insurer or reimbursed by an employer. </a:t>
            </a:r>
          </a:p>
          <a:p>
            <a:pPr lvl="0" algn="just">
              <a:buFont typeface="Wingdings" panose="05000000000000000000" pitchFamily="2" charset="2"/>
              <a:buChar char="§"/>
            </a:pPr>
            <a:r>
              <a:rPr lang="en-US" dirty="0" smtClean="0">
                <a:solidFill>
                  <a:schemeClr val="tx1"/>
                </a:solidFill>
              </a:rPr>
              <a:t>In case of a senior citizen (an individual resident in India who is of the age of </a:t>
            </a:r>
            <a:r>
              <a:rPr lang="en-US" b="1" dirty="0" smtClean="0">
                <a:solidFill>
                  <a:schemeClr val="tx1"/>
                </a:solidFill>
              </a:rPr>
              <a:t>60 years </a:t>
            </a:r>
            <a:r>
              <a:rPr lang="en-US" dirty="0" smtClean="0">
                <a:solidFill>
                  <a:schemeClr val="tx1"/>
                </a:solidFill>
              </a:rPr>
              <a:t>or more at any time during the relevant previous year) the amount of deduction allowed is Rs. 60,000*/-.</a:t>
            </a:r>
          </a:p>
          <a:p>
            <a:pPr lvl="0" algn="just">
              <a:buFont typeface="Wingdings" panose="05000000000000000000" pitchFamily="2" charset="2"/>
              <a:buChar char="§"/>
            </a:pPr>
            <a:r>
              <a:rPr lang="en-US" dirty="0" smtClean="0">
                <a:solidFill>
                  <a:schemeClr val="tx1"/>
                </a:solidFill>
              </a:rPr>
              <a:t> In case of very senior citizen of the age of 80 years or more and the  limit will be Rs. 80,000*/-with effect from assessment year 2016 – 17</a:t>
            </a:r>
          </a:p>
          <a:p>
            <a:pPr lvl="0" algn="just">
              <a:buFont typeface="Wingdings" panose="05000000000000000000" pitchFamily="2" charset="2"/>
              <a:buChar char="§"/>
            </a:pPr>
            <a:r>
              <a:rPr lang="en-US" dirty="0" smtClean="0">
                <a:solidFill>
                  <a:schemeClr val="tx1"/>
                </a:solidFill>
              </a:rPr>
              <a:t>DDO must ensure that the </a:t>
            </a:r>
            <a:r>
              <a:rPr lang="en-US" b="1" dirty="0" smtClean="0">
                <a:solidFill>
                  <a:schemeClr val="tx1"/>
                </a:solidFill>
              </a:rPr>
              <a:t>employee furnishes a certificate in Form 10-I from a neurologist</a:t>
            </a:r>
            <a:r>
              <a:rPr lang="en-US" dirty="0" smtClean="0">
                <a:solidFill>
                  <a:schemeClr val="tx1"/>
                </a:solidFill>
              </a:rPr>
              <a:t>, an </a:t>
            </a:r>
            <a:r>
              <a:rPr lang="en-US" b="1" dirty="0" smtClean="0">
                <a:solidFill>
                  <a:schemeClr val="tx1"/>
                </a:solidFill>
              </a:rPr>
              <a:t>oncologist, a urologist, nephrologist, a </a:t>
            </a:r>
            <a:r>
              <a:rPr lang="en-US" b="1" dirty="0" err="1" smtClean="0">
                <a:solidFill>
                  <a:schemeClr val="tx1"/>
                </a:solidFill>
              </a:rPr>
              <a:t>haematologist</a:t>
            </a:r>
            <a:r>
              <a:rPr lang="en-US" b="1" dirty="0" smtClean="0">
                <a:solidFill>
                  <a:schemeClr val="tx1"/>
                </a:solidFill>
              </a:rPr>
              <a:t>, an immunologist or such other specialist, as mentioned in Rule 11DD. Certificate from a doctor working in government Hospital is essential for claiming deduction under this section*.</a:t>
            </a:r>
          </a:p>
          <a:p>
            <a:pPr algn="just">
              <a:buNone/>
            </a:pPr>
            <a:r>
              <a:rPr lang="en-US" dirty="0" smtClean="0">
                <a:solidFill>
                  <a:schemeClr val="tx1"/>
                </a:solidFill>
              </a:rPr>
              <a:t>  *It is proposed to amend the provisions of section 80DDB of the Act by Finance Act 2018 </a:t>
            </a:r>
            <a:r>
              <a:rPr lang="en-US" dirty="0" err="1" smtClean="0">
                <a:solidFill>
                  <a:schemeClr val="tx1"/>
                </a:solidFill>
              </a:rPr>
              <a:t>w.e.f</a:t>
            </a:r>
            <a:r>
              <a:rPr lang="en-US" dirty="0" smtClean="0">
                <a:solidFill>
                  <a:schemeClr val="tx1"/>
                </a:solidFill>
              </a:rPr>
              <a:t> 2019-20 so as to raise this monetary limit of deduction to Rs 1,00,000/- for both senior citizens and very senior citizens.</a:t>
            </a:r>
          </a:p>
          <a:p>
            <a:pPr algn="just">
              <a:buNone/>
            </a:pPr>
            <a:endParaRPr lang="en-US" dirty="0">
              <a:solidFill>
                <a:schemeClr val="tx1"/>
              </a:solidFill>
            </a:endParaRPr>
          </a:p>
        </p:txBody>
      </p:sp>
    </p:spTree>
    <p:extLst>
      <p:ext uri="{BB962C8B-B14F-4D97-AF65-F5344CB8AC3E}">
        <p14:creationId xmlns:p14="http://schemas.microsoft.com/office/powerpoint/2010/main" val="15689132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263" y="0"/>
            <a:ext cx="10515600" cy="70986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3300" b="1" dirty="0" smtClean="0"/>
              <a:t/>
            </a:r>
            <a:br>
              <a:rPr lang="en-US" sz="3300" b="1" dirty="0" smtClean="0"/>
            </a:br>
            <a:r>
              <a:rPr lang="en-US" sz="3300" b="1" dirty="0" smtClean="0"/>
              <a:t>Section 80E</a:t>
            </a:r>
            <a:r>
              <a:rPr lang="en-US" b="1" dirty="0" smtClean="0"/>
              <a:t/>
            </a:r>
            <a:br>
              <a:rPr lang="en-US" b="1" dirty="0" smtClean="0"/>
            </a:br>
            <a:endParaRPr lang="en-US" dirty="0"/>
          </a:p>
        </p:txBody>
      </p:sp>
      <p:sp>
        <p:nvSpPr>
          <p:cNvPr id="3" name="Content Placeholder 2"/>
          <p:cNvSpPr>
            <a:spLocks noGrp="1"/>
          </p:cNvSpPr>
          <p:nvPr>
            <p:ph idx="1"/>
          </p:nvPr>
        </p:nvSpPr>
        <p:spPr>
          <a:xfrm>
            <a:off x="838200" y="807720"/>
            <a:ext cx="10515600" cy="5369243"/>
          </a:xfrm>
        </p:spPr>
        <p:style>
          <a:lnRef idx="2">
            <a:schemeClr val="dk1">
              <a:shade val="50000"/>
            </a:schemeClr>
          </a:lnRef>
          <a:fillRef idx="1">
            <a:schemeClr val="dk1"/>
          </a:fillRef>
          <a:effectRef idx="0">
            <a:schemeClr val="dk1"/>
          </a:effectRef>
          <a:fontRef idx="minor">
            <a:schemeClr val="lt1"/>
          </a:fontRef>
        </p:style>
        <p:txBody>
          <a:bodyPr>
            <a:normAutofit fontScale="70000" lnSpcReduction="20000"/>
          </a:bodyPr>
          <a:lstStyle/>
          <a:p>
            <a:pPr algn="just">
              <a:buNone/>
            </a:pPr>
            <a:r>
              <a:rPr lang="en-US" b="1" dirty="0" smtClean="0"/>
              <a:t>     Deduction in respect of interest on loan taken for higher education (Section 80E):</a:t>
            </a:r>
            <a:r>
              <a:rPr lang="en-US" dirty="0" smtClean="0"/>
              <a:t> </a:t>
            </a:r>
          </a:p>
          <a:p>
            <a:pPr algn="just">
              <a:buNone/>
            </a:pPr>
            <a:r>
              <a:rPr lang="en-US" dirty="0" smtClean="0"/>
              <a:t>    Section 80E allows deduction in respect of </a:t>
            </a:r>
            <a:r>
              <a:rPr lang="en-US" b="1" dirty="0" smtClean="0"/>
              <a:t>payment of interest</a:t>
            </a:r>
            <a:r>
              <a:rPr lang="en-US" dirty="0" smtClean="0"/>
              <a:t> on loan taken from any </a:t>
            </a:r>
            <a:r>
              <a:rPr lang="en-US" b="1" dirty="0" smtClean="0"/>
              <a:t>financial institution or any approved charitable institution </a:t>
            </a:r>
            <a:r>
              <a:rPr lang="en-US" dirty="0" smtClean="0"/>
              <a:t>for higher education for the purpose of pursuing </a:t>
            </a:r>
            <a:r>
              <a:rPr lang="en-US" b="1" dirty="0" smtClean="0"/>
              <a:t>his</a:t>
            </a:r>
            <a:r>
              <a:rPr lang="en-US" dirty="0" smtClean="0"/>
              <a:t> higher education or for the purpose of higher education of </a:t>
            </a:r>
            <a:r>
              <a:rPr lang="en-US" b="1" dirty="0" smtClean="0"/>
              <a:t>his spouse</a:t>
            </a:r>
            <a:r>
              <a:rPr lang="en-US" dirty="0" smtClean="0"/>
              <a:t> or </a:t>
            </a:r>
            <a:r>
              <a:rPr lang="en-US" b="1" dirty="0" smtClean="0"/>
              <a:t>his children</a:t>
            </a:r>
            <a:r>
              <a:rPr lang="en-US" dirty="0" smtClean="0"/>
              <a:t> or the student for whom he is the legal guardian.</a:t>
            </a:r>
          </a:p>
          <a:p>
            <a:pPr algn="just">
              <a:buNone/>
            </a:pPr>
            <a:r>
              <a:rPr lang="en-US" dirty="0" smtClean="0"/>
              <a:t>    The deduction shall be allowed in computing the total income for the financial year in which the </a:t>
            </a:r>
            <a:r>
              <a:rPr lang="en-US" b="1" dirty="0" smtClean="0"/>
              <a:t>employee starts paying the interest</a:t>
            </a:r>
            <a:r>
              <a:rPr lang="en-US" dirty="0" smtClean="0"/>
              <a:t> on the loan taken and immediately succeeding </a:t>
            </a:r>
            <a:r>
              <a:rPr lang="en-US" b="1" dirty="0" smtClean="0"/>
              <a:t>seven Financial years</a:t>
            </a:r>
            <a:r>
              <a:rPr lang="en-US" dirty="0" smtClean="0"/>
              <a:t> or until the Financial year in which the interest is paid in full by the employee, whichever is earlier. </a:t>
            </a:r>
          </a:p>
          <a:p>
            <a:pPr algn="just">
              <a:buNone/>
            </a:pPr>
            <a:r>
              <a:rPr lang="en-US" dirty="0" smtClean="0"/>
              <a:t>For the purpose of this section:-</a:t>
            </a:r>
          </a:p>
          <a:p>
            <a:pPr algn="just">
              <a:buNone/>
            </a:pPr>
            <a:r>
              <a:rPr lang="en-US" dirty="0" smtClean="0"/>
              <a:t>(a)“approved charitable institution” means an institution established for charitable purposes and approved by the prescribed authority section 10(23C), or an institution referred to in section 80G(2)(a);</a:t>
            </a:r>
          </a:p>
          <a:p>
            <a:pPr algn="just">
              <a:buNone/>
            </a:pPr>
            <a:r>
              <a:rPr lang="en-US" dirty="0" smtClean="0"/>
              <a:t>(b)“financial institution” means a banking company to which the Banking Regulation Act, 1949 applies (including any bank or banking institution referred to in section 51 of that Act); or any other financial institution which the Central Government may, by notification in the Official Gazette, specify in this behalf;</a:t>
            </a:r>
          </a:p>
          <a:p>
            <a:pPr algn="just">
              <a:buNone/>
            </a:pPr>
            <a:r>
              <a:rPr lang="en-US" dirty="0" smtClean="0"/>
              <a:t>(c)“higher education” means any course of study pursued after passing the Senior Secondary Examination or its equivalent from any school, board or university recognized by the Central Government or State Government or local authority or by any other authority authorized by the Central Government or State Government or local authority to do so;</a:t>
            </a:r>
          </a:p>
          <a:p>
            <a:pPr>
              <a:buNone/>
            </a:pPr>
            <a:endParaRPr lang="en-US" dirty="0"/>
          </a:p>
        </p:txBody>
      </p:sp>
    </p:spTree>
    <p:extLst>
      <p:ext uri="{BB962C8B-B14F-4D97-AF65-F5344CB8AC3E}">
        <p14:creationId xmlns:p14="http://schemas.microsoft.com/office/powerpoint/2010/main" val="3141665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56" y="0"/>
            <a:ext cx="3932237" cy="25266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sz="3000" b="1" dirty="0" smtClean="0"/>
              <a:t/>
            </a:r>
            <a:br>
              <a:rPr lang="en-US" sz="3000" b="1" dirty="0" smtClean="0"/>
            </a:br>
            <a:r>
              <a:rPr lang="en-US" sz="3000" b="1" dirty="0" smtClean="0"/>
              <a:t>Section 80EE:</a:t>
            </a:r>
            <a:br>
              <a:rPr lang="en-US" sz="3000" b="1" dirty="0" smtClean="0"/>
            </a:br>
            <a:r>
              <a:rPr lang="en-US" b="1" dirty="0"/>
              <a:t>Deduction in respect of interest on loan taken for residential house property</a:t>
            </a:r>
            <a:r>
              <a:rPr lang="en-US" b="1" dirty="0" smtClean="0"/>
              <a:t/>
            </a:r>
            <a:br>
              <a:rPr lang="en-US" b="1" dirty="0" smtClean="0"/>
            </a:br>
            <a:endParaRPr lang="en-US" dirty="0"/>
          </a:p>
        </p:txBody>
      </p:sp>
      <p:sp>
        <p:nvSpPr>
          <p:cNvPr id="3" name="Content Placeholder 2"/>
          <p:cNvSpPr>
            <a:spLocks noGrp="1"/>
          </p:cNvSpPr>
          <p:nvPr>
            <p:ph idx="1"/>
          </p:nvPr>
        </p:nvSpPr>
        <p:spPr>
          <a:xfrm>
            <a:off x="4572000" y="84221"/>
            <a:ext cx="7423484" cy="66534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en-US" sz="2400" dirty="0"/>
              <a:t>In computing the total income of </a:t>
            </a:r>
            <a:r>
              <a:rPr lang="en-US" sz="2400" dirty="0" smtClean="0"/>
              <a:t>an </a:t>
            </a:r>
            <a:r>
              <a:rPr lang="en-US" sz="2400" dirty="0"/>
              <a:t>individual, there shall be deducted, in accordance with and subject to the provisions of this section, interest payable on loan taken by him from any financial institution for the purpose of acquisition of a residential property</a:t>
            </a:r>
            <a:r>
              <a:rPr lang="en-US" sz="2400" dirty="0" smtClean="0"/>
              <a:t>.</a:t>
            </a:r>
          </a:p>
          <a:p>
            <a:pPr algn="just"/>
            <a:r>
              <a:rPr lang="en-US" sz="2400" dirty="0"/>
              <a:t> </a:t>
            </a:r>
            <a:r>
              <a:rPr lang="en-US" sz="2400" dirty="0" smtClean="0"/>
              <a:t>limit of deduction :₹ 50000/-</a:t>
            </a:r>
          </a:p>
          <a:p>
            <a:pPr algn="just"/>
            <a:r>
              <a:rPr lang="en-US" sz="2400" dirty="0"/>
              <a:t> </a:t>
            </a:r>
            <a:r>
              <a:rPr lang="en-US" sz="2400" dirty="0" smtClean="0"/>
              <a:t>conditions: </a:t>
            </a:r>
          </a:p>
          <a:p>
            <a:pPr marL="514350" indent="-430213" algn="just">
              <a:buFont typeface="+mj-lt"/>
              <a:buAutoNum type="romanLcPeriod"/>
            </a:pPr>
            <a:r>
              <a:rPr lang="en-US" sz="2400" dirty="0"/>
              <a:t> the loan has been sanctioned by the financial institution during the period </a:t>
            </a:r>
            <a:r>
              <a:rPr lang="en-US" sz="2400" dirty="0" smtClean="0"/>
              <a:t>1st </a:t>
            </a:r>
            <a:r>
              <a:rPr lang="en-US" sz="2400" dirty="0"/>
              <a:t>day of April, 2016 </a:t>
            </a:r>
            <a:r>
              <a:rPr lang="en-US" sz="2400" dirty="0" smtClean="0"/>
              <a:t>  to 31st </a:t>
            </a:r>
            <a:r>
              <a:rPr lang="en-US" sz="2400" dirty="0"/>
              <a:t>day of March, 2017; </a:t>
            </a:r>
          </a:p>
          <a:p>
            <a:pPr marL="514350" indent="-430213" algn="just">
              <a:buFont typeface="+mj-lt"/>
              <a:buAutoNum type="romanLcPeriod"/>
            </a:pPr>
            <a:r>
              <a:rPr lang="en-US" sz="2400" dirty="0" smtClean="0"/>
              <a:t>the </a:t>
            </a:r>
            <a:r>
              <a:rPr lang="en-US" sz="2400" dirty="0"/>
              <a:t>amount of loan sanctioned for acquisition of the residential house property does not exceed </a:t>
            </a:r>
            <a:r>
              <a:rPr lang="en-US" sz="2400" dirty="0" smtClean="0"/>
              <a:t>₹ 35lakh ; </a:t>
            </a:r>
            <a:endParaRPr lang="en-US" sz="2400" dirty="0"/>
          </a:p>
          <a:p>
            <a:pPr marL="514350" indent="-430213" algn="just">
              <a:buFont typeface="+mj-lt"/>
              <a:buAutoNum type="romanLcPeriod"/>
            </a:pPr>
            <a:r>
              <a:rPr lang="en-US" sz="2400" dirty="0" smtClean="0"/>
              <a:t>the </a:t>
            </a:r>
            <a:r>
              <a:rPr lang="en-US" sz="2400" dirty="0"/>
              <a:t>value of residential house property does not exceed </a:t>
            </a:r>
            <a:r>
              <a:rPr lang="en-US" sz="2400" dirty="0" smtClean="0"/>
              <a:t>₹ 50 lakh; </a:t>
            </a:r>
            <a:endParaRPr lang="en-US" sz="2400" dirty="0"/>
          </a:p>
          <a:p>
            <a:pPr marL="514350" indent="-430213" algn="just">
              <a:buFont typeface="+mj-lt"/>
              <a:buAutoNum type="romanLcPeriod"/>
            </a:pPr>
            <a:r>
              <a:rPr lang="en-US" sz="2400" dirty="0" smtClean="0"/>
              <a:t>the </a:t>
            </a:r>
            <a:r>
              <a:rPr lang="en-US" sz="2400" dirty="0"/>
              <a:t>assessee does not own any residential house property on the date of sanction of loan. </a:t>
            </a:r>
          </a:p>
          <a:p>
            <a:pPr algn="just"/>
            <a:endParaRPr lang="en-US" dirty="0"/>
          </a:p>
        </p:txBody>
      </p:sp>
      <p:sp>
        <p:nvSpPr>
          <p:cNvPr id="4" name="Text Placeholder 3"/>
          <p:cNvSpPr>
            <a:spLocks noGrp="1"/>
          </p:cNvSpPr>
          <p:nvPr>
            <p:ph type="body" sz="half" idx="2"/>
          </p:nvPr>
        </p:nvSpPr>
        <p:spPr>
          <a:xfrm>
            <a:off x="93830" y="3236495"/>
            <a:ext cx="3932237" cy="2488114"/>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342900" indent="-342900">
              <a:buFont typeface="Wingdings" panose="05000000000000000000" pitchFamily="2" charset="2"/>
              <a:buChar char="q"/>
            </a:pPr>
            <a:r>
              <a:rPr lang="en-IN" sz="2400" dirty="0" smtClean="0"/>
              <a:t>Loan &lt; Rs. 35 Lakhs</a:t>
            </a:r>
          </a:p>
          <a:p>
            <a:pPr marL="342900" indent="-342900">
              <a:buFont typeface="Wingdings" panose="05000000000000000000" pitchFamily="2" charset="2"/>
              <a:buChar char="q"/>
            </a:pPr>
            <a:r>
              <a:rPr lang="en-IN" sz="2400" dirty="0" smtClean="0"/>
              <a:t>Value of house property  upto ₹ 50lakhs</a:t>
            </a:r>
          </a:p>
          <a:p>
            <a:pPr marL="342900" indent="-342900">
              <a:buFont typeface="Wingdings" panose="05000000000000000000" pitchFamily="2" charset="2"/>
              <a:buChar char="q"/>
            </a:pPr>
            <a:r>
              <a:rPr lang="en-IN" sz="2400" dirty="0" smtClean="0"/>
              <a:t>Assessee has One residential house, spouse or parents may have other. </a:t>
            </a:r>
            <a:endParaRPr lang="en-IN" sz="2400" dirty="0"/>
          </a:p>
        </p:txBody>
      </p:sp>
    </p:spTree>
    <p:extLst>
      <p:ext uri="{BB962C8B-B14F-4D97-AF65-F5344CB8AC3E}">
        <p14:creationId xmlns:p14="http://schemas.microsoft.com/office/powerpoint/2010/main" val="3240079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56" y="0"/>
            <a:ext cx="3932237" cy="25266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sz="3000" b="1" dirty="0" smtClean="0"/>
              <a:t/>
            </a:r>
            <a:br>
              <a:rPr lang="en-US" sz="3000" b="1" dirty="0" smtClean="0"/>
            </a:br>
            <a:r>
              <a:rPr lang="en-US" sz="3000" b="1" dirty="0" smtClean="0"/>
              <a:t>Section 80EEA:</a:t>
            </a:r>
            <a:br>
              <a:rPr lang="en-US" sz="3000" b="1" dirty="0" smtClean="0"/>
            </a:br>
            <a:r>
              <a:rPr lang="en-US" b="1" dirty="0"/>
              <a:t>Deduction in respect of interest on loan taken for certain house property.</a:t>
            </a:r>
            <a:r>
              <a:rPr lang="en-US" dirty="0"/>
              <a:t> </a:t>
            </a:r>
          </a:p>
        </p:txBody>
      </p:sp>
      <p:sp>
        <p:nvSpPr>
          <p:cNvPr id="3" name="Content Placeholder 2"/>
          <p:cNvSpPr>
            <a:spLocks noGrp="1"/>
          </p:cNvSpPr>
          <p:nvPr>
            <p:ph idx="1"/>
          </p:nvPr>
        </p:nvSpPr>
        <p:spPr>
          <a:xfrm>
            <a:off x="4572000" y="84221"/>
            <a:ext cx="7423484" cy="66534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en-US" sz="2400" i="1" dirty="0"/>
              <a:t>(1) In computing the total income of an assessee, being an </a:t>
            </a:r>
            <a:r>
              <a:rPr lang="en-US" sz="2400" b="1" i="1" dirty="0"/>
              <a:t>individual</a:t>
            </a:r>
            <a:r>
              <a:rPr lang="en-US" sz="2400" i="1" dirty="0"/>
              <a:t> not eligible to claim deduction under </a:t>
            </a:r>
            <a:r>
              <a:rPr lang="en-US" sz="2400" i="1" dirty="0">
                <a:hlinkClick r:id="rId2"/>
              </a:rPr>
              <a:t>section 80EE</a:t>
            </a:r>
            <a:r>
              <a:rPr lang="en-US" sz="2400" i="1" dirty="0"/>
              <a:t> , there shall be deducted, in accordance with and subject to the provisions of this section, interest payable on loan taken by him from any financial institution for the purpose of acquisition of a residential house property.</a:t>
            </a:r>
            <a:r>
              <a:rPr lang="en-US" sz="2400" dirty="0"/>
              <a:t> </a:t>
            </a:r>
            <a:endParaRPr lang="en-US" sz="2400" dirty="0" smtClean="0"/>
          </a:p>
          <a:p>
            <a:pPr algn="just"/>
            <a:r>
              <a:rPr lang="en-US" sz="2400" dirty="0" smtClean="0"/>
              <a:t> limit of deduction :₹ 1,50,000/- from </a:t>
            </a:r>
            <a:r>
              <a:rPr lang="en-US" sz="2400" b="1" dirty="0" smtClean="0">
                <a:solidFill>
                  <a:schemeClr val="tx1"/>
                </a:solidFill>
              </a:rPr>
              <a:t>AY 20-21</a:t>
            </a:r>
          </a:p>
          <a:p>
            <a:pPr algn="just"/>
            <a:r>
              <a:rPr lang="en-US" sz="2400" dirty="0"/>
              <a:t> </a:t>
            </a:r>
            <a:r>
              <a:rPr lang="en-US" sz="2400" dirty="0" smtClean="0"/>
              <a:t>conditions:  </a:t>
            </a:r>
            <a:r>
              <a:rPr lang="en-US" sz="2400" dirty="0"/>
              <a:t>The deduction under sub-section (1) shall be subject to the following conditions, namely:— </a:t>
            </a:r>
          </a:p>
          <a:p>
            <a:pPr marL="514350" indent="-430213" algn="just">
              <a:buFont typeface="+mj-lt"/>
              <a:buAutoNum type="romanLcPeriod"/>
            </a:pPr>
            <a:r>
              <a:rPr lang="en-US" sz="2400" dirty="0" smtClean="0"/>
              <a:t>the </a:t>
            </a:r>
            <a:r>
              <a:rPr lang="en-US" sz="2400" dirty="0"/>
              <a:t>loan has been sanctioned by the financial institution during </a:t>
            </a:r>
            <a:r>
              <a:rPr lang="en-US" sz="2400" dirty="0" smtClean="0"/>
              <a:t>1st </a:t>
            </a:r>
            <a:r>
              <a:rPr lang="en-US" sz="2400" dirty="0"/>
              <a:t>day of April, 2019 </a:t>
            </a:r>
            <a:r>
              <a:rPr lang="en-US" sz="2400" dirty="0" smtClean="0"/>
              <a:t>to </a:t>
            </a:r>
            <a:r>
              <a:rPr lang="en-US" sz="2400" dirty="0"/>
              <a:t>31st day of March, 2020;  </a:t>
            </a:r>
          </a:p>
          <a:p>
            <a:pPr marL="514350" indent="-430213" algn="just">
              <a:buFont typeface="+mj-lt"/>
              <a:buAutoNum type="romanLcPeriod"/>
            </a:pPr>
            <a:r>
              <a:rPr lang="en-US" sz="2400" dirty="0" smtClean="0"/>
              <a:t>the </a:t>
            </a:r>
            <a:r>
              <a:rPr lang="en-US" sz="2400" dirty="0">
                <a:solidFill>
                  <a:schemeClr val="tx1"/>
                </a:solidFill>
              </a:rPr>
              <a:t>stamp duty value </a:t>
            </a:r>
            <a:r>
              <a:rPr lang="en-US" sz="2400" dirty="0"/>
              <a:t>of residential house property does not exceed </a:t>
            </a:r>
            <a:r>
              <a:rPr lang="en-US" sz="2400" dirty="0" smtClean="0">
                <a:solidFill>
                  <a:schemeClr val="tx1"/>
                </a:solidFill>
              </a:rPr>
              <a:t>₹45 lakh;  </a:t>
            </a:r>
            <a:endParaRPr lang="en-US" sz="2400" dirty="0">
              <a:solidFill>
                <a:schemeClr val="tx1"/>
              </a:solidFill>
            </a:endParaRPr>
          </a:p>
          <a:p>
            <a:pPr marL="514350" indent="-430213" algn="just">
              <a:buFont typeface="+mj-lt"/>
              <a:buAutoNum type="romanLcPeriod"/>
            </a:pPr>
            <a:r>
              <a:rPr lang="en-US" sz="2400" dirty="0" smtClean="0"/>
              <a:t>the </a:t>
            </a:r>
            <a:r>
              <a:rPr lang="en-US" sz="2400" dirty="0"/>
              <a:t>assessee does not own any residential house property on the date of sanction of loan. </a:t>
            </a:r>
            <a:endParaRPr lang="en-US" dirty="0"/>
          </a:p>
        </p:txBody>
      </p:sp>
      <p:sp>
        <p:nvSpPr>
          <p:cNvPr id="4" name="Text Placeholder 3"/>
          <p:cNvSpPr>
            <a:spLocks noGrp="1"/>
          </p:cNvSpPr>
          <p:nvPr>
            <p:ph type="body" sz="half" idx="2"/>
          </p:nvPr>
        </p:nvSpPr>
        <p:spPr>
          <a:xfrm>
            <a:off x="93830" y="3236495"/>
            <a:ext cx="3932237" cy="2488114"/>
          </a:xfrm>
        </p:spPr>
        <p:txBody>
          <a:bodyPr>
            <a:normAutofit fontScale="92500" lnSpcReduction="20000"/>
          </a:bodyPr>
          <a:lstStyle/>
          <a:p>
            <a:pPr algn="just"/>
            <a:r>
              <a:rPr lang="en-US" sz="2400" i="1" dirty="0"/>
              <a:t>Where a deduction under this section is allowed for any interest referred to in sub-section (1), deduction shall not be allowed in respect of such interest under any other provision of this Act for the same or any other assessment </a:t>
            </a:r>
            <a:r>
              <a:rPr lang="en-US" sz="2400" i="1" dirty="0" smtClean="0"/>
              <a:t>year </a:t>
            </a:r>
            <a:r>
              <a:rPr lang="en-US" sz="2400" b="1" i="1" dirty="0" smtClean="0"/>
              <a:t>[ 80EEA(4)] in other words no deduction u/s 24(b)</a:t>
            </a:r>
            <a:endParaRPr lang="en-IN" sz="2400" b="1" dirty="0"/>
          </a:p>
        </p:txBody>
      </p:sp>
    </p:spTree>
    <p:extLst>
      <p:ext uri="{BB962C8B-B14F-4D97-AF65-F5344CB8AC3E}">
        <p14:creationId xmlns:p14="http://schemas.microsoft.com/office/powerpoint/2010/main" val="37566479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56" y="0"/>
            <a:ext cx="3932237" cy="252663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3000" b="1" dirty="0" smtClean="0"/>
              <a:t/>
            </a:r>
            <a:br>
              <a:rPr lang="en-US" sz="3000" b="1" dirty="0" smtClean="0"/>
            </a:br>
            <a:r>
              <a:rPr lang="en-US" sz="3000" b="1" dirty="0" smtClean="0"/>
              <a:t>Section 80EEB:</a:t>
            </a:r>
            <a:br>
              <a:rPr lang="en-US" sz="3000" b="1" dirty="0" smtClean="0"/>
            </a:br>
            <a:r>
              <a:rPr lang="en-US" b="1" dirty="0"/>
              <a:t>Deduction in respect of purchase of electric vehicle.</a:t>
            </a:r>
            <a:r>
              <a:rPr lang="en-US" dirty="0"/>
              <a:t> </a:t>
            </a:r>
          </a:p>
        </p:txBody>
      </p:sp>
      <p:sp>
        <p:nvSpPr>
          <p:cNvPr id="3" name="Content Placeholder 2"/>
          <p:cNvSpPr>
            <a:spLocks noGrp="1"/>
          </p:cNvSpPr>
          <p:nvPr>
            <p:ph idx="1"/>
          </p:nvPr>
        </p:nvSpPr>
        <p:spPr>
          <a:xfrm>
            <a:off x="4572000" y="84221"/>
            <a:ext cx="7423484" cy="66534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r>
              <a:rPr lang="en-US" sz="2400" i="1" dirty="0"/>
              <a:t>(1) In computing the total income of an assessee, being an individual, there shall be deducted, in accordance with and subject to the provisions of this section, interest payable on loan taken by him from any financial institution for the purpose of purchase of an electric vehicle.</a:t>
            </a:r>
            <a:r>
              <a:rPr lang="en-US" sz="2400" dirty="0"/>
              <a:t> </a:t>
            </a:r>
            <a:endParaRPr lang="en-US" sz="2400" dirty="0" smtClean="0"/>
          </a:p>
          <a:p>
            <a:pPr algn="just"/>
            <a:r>
              <a:rPr lang="en-US" sz="2400" dirty="0" smtClean="0"/>
              <a:t> </a:t>
            </a:r>
            <a:r>
              <a:rPr lang="en-US" sz="2400" dirty="0" smtClean="0">
                <a:solidFill>
                  <a:schemeClr val="tx1"/>
                </a:solidFill>
              </a:rPr>
              <a:t>limit of deduction :</a:t>
            </a:r>
            <a:r>
              <a:rPr lang="en-US" sz="2400" dirty="0" smtClean="0"/>
              <a:t>₹ 1,50,000/- from AY 20-21</a:t>
            </a:r>
          </a:p>
          <a:p>
            <a:pPr algn="just"/>
            <a:r>
              <a:rPr lang="en-US" sz="2400" dirty="0"/>
              <a:t> </a:t>
            </a:r>
            <a:r>
              <a:rPr lang="en-US" sz="2400" dirty="0" smtClean="0">
                <a:solidFill>
                  <a:schemeClr val="tx1"/>
                </a:solidFill>
              </a:rPr>
              <a:t>conditions:  </a:t>
            </a:r>
            <a:r>
              <a:rPr lang="en-US" sz="2400" i="1" dirty="0"/>
              <a:t>The deduction under sub-section (1) shall be subject to the condition</a:t>
            </a:r>
            <a:r>
              <a:rPr lang="en-US" sz="2400" i="1" baseline="30000" dirty="0"/>
              <a:t>*</a:t>
            </a:r>
            <a:r>
              <a:rPr lang="en-US" sz="2400" i="1" dirty="0"/>
              <a:t> that the loan has been sanctioned by the financial institution during the period beginning on the 1st day of April, 2019 and ending on the 31st day of March, 2023.</a:t>
            </a:r>
            <a:r>
              <a:rPr lang="en-US" sz="2400" dirty="0"/>
              <a:t> </a:t>
            </a:r>
            <a:endParaRPr lang="en-US" dirty="0"/>
          </a:p>
        </p:txBody>
      </p:sp>
      <p:sp>
        <p:nvSpPr>
          <p:cNvPr id="4" name="Text Placeholder 3"/>
          <p:cNvSpPr>
            <a:spLocks noGrp="1"/>
          </p:cNvSpPr>
          <p:nvPr>
            <p:ph type="body" sz="half" idx="2"/>
          </p:nvPr>
        </p:nvSpPr>
        <p:spPr>
          <a:xfrm>
            <a:off x="93830" y="3236495"/>
            <a:ext cx="3932237" cy="2488114"/>
          </a:xfrm>
        </p:spPr>
        <p:txBody>
          <a:bodyPr>
            <a:normAutofit fontScale="92500" lnSpcReduction="20000"/>
          </a:bodyPr>
          <a:lstStyle/>
          <a:p>
            <a:pPr algn="just"/>
            <a:r>
              <a:rPr lang="en-US" sz="2400" i="1" dirty="0"/>
              <a:t>Where a deduction under this section is allowed for any interest referred to in sub-section (1), deduction shall not be allowed in respect of such interest under any other provision of this Act for the same or any other assessment year.</a:t>
            </a:r>
            <a:r>
              <a:rPr lang="en-US" sz="2400" dirty="0"/>
              <a:t> </a:t>
            </a:r>
            <a:r>
              <a:rPr lang="en-US" sz="2400" b="1" i="1" dirty="0" smtClean="0"/>
              <a:t>[ 80EEB(4)]</a:t>
            </a:r>
            <a:endParaRPr lang="en-IN" sz="2400" b="1" dirty="0"/>
          </a:p>
        </p:txBody>
      </p:sp>
    </p:spTree>
    <p:extLst>
      <p:ext uri="{BB962C8B-B14F-4D97-AF65-F5344CB8AC3E}">
        <p14:creationId xmlns:p14="http://schemas.microsoft.com/office/powerpoint/2010/main" val="23844444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fontScale="90000"/>
          </a:bodyPr>
          <a:lstStyle/>
          <a:p>
            <a:r>
              <a:rPr lang="en-US" b="1" dirty="0" smtClean="0"/>
              <a:t/>
            </a:r>
            <a:br>
              <a:rPr lang="en-US" b="1" dirty="0" smtClean="0"/>
            </a:br>
            <a:r>
              <a:rPr lang="en-US" sz="3300" b="1" dirty="0" smtClean="0"/>
              <a:t>Section 80G</a:t>
            </a:r>
            <a:r>
              <a:rPr lang="en-US" b="1" dirty="0" smtClean="0"/>
              <a:t/>
            </a:r>
            <a:br>
              <a:rPr lang="en-US" b="1" dirty="0" smtClean="0"/>
            </a:br>
            <a:endParaRPr lang="en-US" dirty="0"/>
          </a:p>
        </p:txBody>
      </p:sp>
      <p:sp>
        <p:nvSpPr>
          <p:cNvPr id="3" name="Content Placeholder 2"/>
          <p:cNvSpPr>
            <a:spLocks noGrp="1"/>
          </p:cNvSpPr>
          <p:nvPr>
            <p:ph idx="1"/>
          </p:nvPr>
        </p:nvSpPr>
        <p:spPr>
          <a:xfrm>
            <a:off x="838200" y="883920"/>
            <a:ext cx="10515600" cy="5293043"/>
          </a:xfrm>
        </p:spPr>
        <p:txBody>
          <a:bodyPr>
            <a:normAutofit fontScale="77500" lnSpcReduction="20000"/>
          </a:bodyPr>
          <a:lstStyle/>
          <a:p>
            <a:pPr algn="just"/>
            <a:r>
              <a:rPr lang="en-US" sz="2600" b="1" dirty="0" smtClean="0"/>
              <a:t>Section 80G </a:t>
            </a:r>
            <a:r>
              <a:rPr lang="en-US" sz="2600" dirty="0" smtClean="0"/>
              <a:t>provides for deductions on account of donation made to various funds , charitable organizations etc. In cases where employees make donations to the Prime Minister’s National Relief Fund, the Chief Minister’s Relief Fund or the Lieutenant Governor’s Relief Fund through their respective employers, it is not possible for such funds to issue separate certificate to every such employee in respect of donations made to such funds as contributions made to these funds are in the form of a consolidated cheque. An employee who makes donations towards these funds is eligible to claim deduction under section 80G. It is, hereby, clarified that the claim in respect of such donations as indicated above will be admissible under section 80G on the basis of the certificate issued by the Drawing and Disbursing Officer (DDO)/Employer in this behalf -Circular No. 2/2005, dated 12-1-2005.</a:t>
            </a:r>
          </a:p>
          <a:p>
            <a:pPr algn="just"/>
            <a:r>
              <a:rPr lang="en-US" sz="2600" dirty="0" smtClean="0"/>
              <a:t>The National Fund for Control of Drug Abuse is a fund created by the Government of India in the year 1989, under the Narcotic Drugs and Psychotropic Substances Act, 1985. Since Na-</a:t>
            </a:r>
            <a:r>
              <a:rPr lang="en-US" sz="2600" dirty="0" err="1" smtClean="0"/>
              <a:t>tional</a:t>
            </a:r>
            <a:r>
              <a:rPr lang="en-US" sz="2600" dirty="0" smtClean="0"/>
              <a:t> Fund for Control of Drug Abuse is also a Fund of national importance, section 80G has been amended to provide hundred per cent. deduction in respect of donations made to the said </a:t>
            </a:r>
            <a:r>
              <a:rPr lang="en-US" sz="2600" b="1" dirty="0" smtClean="0"/>
              <a:t>National Fund for Control of Drug Abuse</a:t>
            </a:r>
            <a:r>
              <a:rPr lang="en-US" sz="2600" dirty="0" smtClean="0"/>
              <a:t>.</a:t>
            </a:r>
          </a:p>
          <a:p>
            <a:pPr algn="just"/>
            <a:r>
              <a:rPr lang="en-US" sz="2400" b="1" dirty="0" smtClean="0"/>
              <a:t>Amendment BY FA 2020</a:t>
            </a:r>
            <a:r>
              <a:rPr lang="en-US" sz="3300" dirty="0" smtClean="0"/>
              <a:t>:</a:t>
            </a:r>
            <a:r>
              <a:rPr lang="en-US" sz="2400" dirty="0" smtClean="0"/>
              <a:t>the </a:t>
            </a:r>
            <a:r>
              <a:rPr lang="en-US" sz="2400" dirty="0"/>
              <a:t>institution or fund furnishes to the donor, a certificate specifying the amount of donation in such manner, containing such particulars and within such time from the date of receipt of donation, as may be prescribed:</a:t>
            </a:r>
            <a:endParaRPr lang="en-US" sz="2600" dirty="0" smtClean="0"/>
          </a:p>
          <a:p>
            <a:pPr algn="just"/>
            <a:r>
              <a:rPr lang="en-IN" sz="2000" b="1" dirty="0"/>
              <a:t>TAXATION AND OTHER LAWS (RELAXATION OF CERTAIN PROVISIONS) ORDINANCE, 2020 </a:t>
            </a:r>
            <a:r>
              <a:rPr lang="en-IN" sz="2000" dirty="0" smtClean="0"/>
              <a:t>: </a:t>
            </a:r>
            <a:r>
              <a:rPr lang="en-IN" sz="2600" dirty="0" smtClean="0"/>
              <a:t>Prime Minister's Citizen Assistance and Relief in Emergency Situations Fund</a:t>
            </a:r>
            <a:r>
              <a:rPr lang="en-IN" sz="2000" dirty="0" smtClean="0"/>
              <a:t>(</a:t>
            </a:r>
            <a:r>
              <a:rPr lang="en-US" sz="2600" b="1" dirty="0" smtClean="0"/>
              <a:t>PM care fund</a:t>
            </a:r>
            <a:r>
              <a:rPr lang="en-US" sz="2600" dirty="0" smtClean="0"/>
              <a:t>)  is also eligible for 100% deduction.  </a:t>
            </a:r>
          </a:p>
          <a:p>
            <a:pPr>
              <a:buNone/>
            </a:pPr>
            <a:endParaRPr lang="en-US" dirty="0"/>
          </a:p>
        </p:txBody>
      </p:sp>
    </p:spTree>
    <p:extLst>
      <p:ext uri="{BB962C8B-B14F-4D97-AF65-F5344CB8AC3E}">
        <p14:creationId xmlns:p14="http://schemas.microsoft.com/office/powerpoint/2010/main" val="2542310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2595"/>
          </a:xfrm>
        </p:spPr>
        <p:txBody>
          <a:bodyPr>
            <a:normAutofit fontScale="90000"/>
          </a:bodyPr>
          <a:lstStyle/>
          <a:p>
            <a:r>
              <a:rPr lang="en-US" sz="3000" b="1" dirty="0" smtClean="0"/>
              <a:t/>
            </a:r>
            <a:br>
              <a:rPr lang="en-US" sz="3000" b="1" dirty="0" smtClean="0"/>
            </a:br>
            <a:r>
              <a:rPr lang="en-US" sz="3000" b="1" dirty="0" smtClean="0"/>
              <a:t/>
            </a:r>
            <a:br>
              <a:rPr lang="en-US" sz="3000" b="1" dirty="0" smtClean="0"/>
            </a:br>
            <a:r>
              <a:rPr lang="en-US" sz="3000" b="1" dirty="0" smtClean="0"/>
              <a:t>Section 80GG</a:t>
            </a:r>
            <a:r>
              <a:rPr lang="en-US" b="1" dirty="0" smtClean="0"/>
              <a:t/>
            </a:r>
            <a:br>
              <a:rPr lang="en-US" b="1" dirty="0" smtClean="0"/>
            </a:br>
            <a:endParaRPr lang="en-US" dirty="0"/>
          </a:p>
        </p:txBody>
      </p:sp>
      <p:sp>
        <p:nvSpPr>
          <p:cNvPr id="3" name="Content Placeholder 2"/>
          <p:cNvSpPr>
            <a:spLocks noGrp="1"/>
          </p:cNvSpPr>
          <p:nvPr>
            <p:ph idx="1"/>
          </p:nvPr>
        </p:nvSpPr>
        <p:spPr>
          <a:xfrm>
            <a:off x="838200" y="929640"/>
            <a:ext cx="10515600" cy="5623560"/>
          </a:xfrm>
        </p:spPr>
        <p:txBody>
          <a:bodyPr>
            <a:normAutofit fontScale="62500" lnSpcReduction="20000"/>
          </a:bodyPr>
          <a:lstStyle/>
          <a:p>
            <a:pPr>
              <a:buNone/>
            </a:pPr>
            <a:r>
              <a:rPr lang="en-US" sz="3200" b="1" dirty="0" smtClean="0"/>
              <a:t>Deductions is respect of rents paid (Section 80GG):</a:t>
            </a:r>
            <a:r>
              <a:rPr lang="en-US" sz="3200" dirty="0" smtClean="0"/>
              <a:t> </a:t>
            </a:r>
          </a:p>
          <a:p>
            <a:pPr>
              <a:buNone/>
            </a:pPr>
            <a:r>
              <a:rPr lang="en-US" sz="3200" b="1" dirty="0" smtClean="0"/>
              <a:t>Section 80GG </a:t>
            </a:r>
            <a:r>
              <a:rPr lang="en-US" sz="3200" dirty="0" smtClean="0"/>
              <a:t>allows the employee to a deduction in respect of </a:t>
            </a:r>
            <a:r>
              <a:rPr lang="en-US" sz="3200" b="1" dirty="0" smtClean="0"/>
              <a:t>house rent paid by him for his own residence</a:t>
            </a:r>
            <a:r>
              <a:rPr lang="en-US" sz="3200" dirty="0" smtClean="0"/>
              <a:t>. Such deduction is permissible subject to the following conditions:-</a:t>
            </a:r>
          </a:p>
          <a:p>
            <a:pPr>
              <a:buNone/>
            </a:pPr>
            <a:r>
              <a:rPr lang="en-US" sz="3200" dirty="0" smtClean="0"/>
              <a:t>(a)The employee has not been in receipt of any House Rent Allowance specifically granted to him which qualifies for exemption under section 10(13A) of the Act;	</a:t>
            </a:r>
          </a:p>
          <a:p>
            <a:pPr>
              <a:buNone/>
            </a:pPr>
            <a:r>
              <a:rPr lang="en-US" sz="3200" dirty="0" smtClean="0"/>
              <a:t>(b)The employee files the declaration in Form No.10BA. </a:t>
            </a:r>
            <a:r>
              <a:rPr lang="en-US" sz="3200" b="1" dirty="0" smtClean="0"/>
              <a:t>(Annexure X)	</a:t>
            </a:r>
            <a:endParaRPr lang="en-US" sz="3200" dirty="0" smtClean="0"/>
          </a:p>
          <a:p>
            <a:pPr>
              <a:buNone/>
            </a:pPr>
            <a:r>
              <a:rPr lang="en-US" sz="3200" dirty="0" smtClean="0"/>
              <a:t>(c)The employee does not own:	</a:t>
            </a:r>
          </a:p>
          <a:p>
            <a:pPr>
              <a:buNone/>
            </a:pPr>
            <a:r>
              <a:rPr lang="en-US" sz="3200" dirty="0" smtClean="0"/>
              <a:t>(</a:t>
            </a:r>
            <a:r>
              <a:rPr lang="en-US" sz="3200" dirty="0" err="1" smtClean="0"/>
              <a:t>i</a:t>
            </a:r>
            <a:r>
              <a:rPr lang="en-US" sz="3200" dirty="0" smtClean="0"/>
              <a:t>)	any residential accommodation himself or by his spouse or minor child or where such employee is a member of a Hindu Undivided Family, by such family, at the place where he ordinarily resides or performs duties of his office or carries on his business or profession; or	</a:t>
            </a:r>
          </a:p>
          <a:p>
            <a:pPr>
              <a:buNone/>
            </a:pPr>
            <a:r>
              <a:rPr lang="en-US" sz="3200" dirty="0" smtClean="0"/>
              <a:t>(ii)at any other place, any residential accommodation which is in the occupation of the employee, the value of which is to be determined under section 23(2)(a) or section 23(4)(a), as the case may be.	</a:t>
            </a:r>
          </a:p>
          <a:p>
            <a:pPr>
              <a:buNone/>
            </a:pPr>
            <a:r>
              <a:rPr lang="en-US" sz="3200" dirty="0" smtClean="0"/>
              <a:t>(d)He will be entitled to a deduction in respect of house rent paid by him in excess of 10% of his total income. The deduction shall be equal to 25% of total income or Rs. 2,000/- per month (Increased to </a:t>
            </a:r>
            <a:r>
              <a:rPr lang="en-US" sz="3200" b="1" dirty="0" smtClean="0"/>
              <a:t>Rs. 5000 </a:t>
            </a:r>
            <a:r>
              <a:rPr lang="en-US" sz="3200" b="1" dirty="0" err="1" smtClean="0"/>
              <a:t>w.e.f</a:t>
            </a:r>
            <a:r>
              <a:rPr lang="en-US" sz="3200" b="1" dirty="0" smtClean="0"/>
              <a:t>. 01st April 2017</a:t>
            </a:r>
            <a:r>
              <a:rPr lang="en-US" sz="3200" dirty="0" smtClean="0"/>
              <a:t>), whichever is less. The total income for working out these percentages will be computed before making any deduction under section 80GG.</a:t>
            </a:r>
          </a:p>
          <a:p>
            <a:pPr>
              <a:buNone/>
            </a:pPr>
            <a:r>
              <a:rPr lang="en-US" sz="3200" dirty="0" smtClean="0"/>
              <a:t>Note: Drawing and Disbursing Authorities(DDO) should satisfy themselves that all the conditions mentioned above are satisfied before such deduction is allowed by them to the employee. They should also satisfy themselves in this regard by insisting on production of evidence of actual payment of rent.</a:t>
            </a:r>
          </a:p>
          <a:p>
            <a:pPr>
              <a:buNone/>
            </a:pPr>
            <a:endParaRPr lang="en-US" dirty="0"/>
          </a:p>
        </p:txBody>
      </p:sp>
    </p:spTree>
    <p:extLst>
      <p:ext uri="{BB962C8B-B14F-4D97-AF65-F5344CB8AC3E}">
        <p14:creationId xmlns:p14="http://schemas.microsoft.com/office/powerpoint/2010/main" val="3622539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2406316"/>
          </a:xfrm>
        </p:spPr>
        <p:txBody>
          <a:bodyPr>
            <a:normAutofit/>
          </a:bodyPr>
          <a:lstStyle/>
          <a:p>
            <a:pPr algn="ctr"/>
            <a:r>
              <a:rPr lang="en-US" b="1" dirty="0"/>
              <a:t>Deduction in respect of certain donations for scientific research or rural </a:t>
            </a:r>
            <a:r>
              <a:rPr lang="en-US" b="1" dirty="0" smtClean="0"/>
              <a:t>development- section 80GGA</a:t>
            </a:r>
            <a:endParaRPr lang="en-IN" dirty="0"/>
          </a:p>
        </p:txBody>
      </p:sp>
      <p:sp>
        <p:nvSpPr>
          <p:cNvPr id="2" name="TextBox 1"/>
          <p:cNvSpPr txBox="1"/>
          <p:nvPr/>
        </p:nvSpPr>
        <p:spPr>
          <a:xfrm>
            <a:off x="5414211" y="1046747"/>
            <a:ext cx="4211052" cy="923330"/>
          </a:xfrm>
          <a:prstGeom prst="rect">
            <a:avLst/>
          </a:prstGeom>
          <a:noFill/>
        </p:spPr>
        <p:txBody>
          <a:bodyPr wrap="square" rtlCol="0">
            <a:spAutoFit/>
          </a:bodyPr>
          <a:lstStyle/>
          <a:p>
            <a:r>
              <a:rPr lang="en-IN">
                <a:solidFill>
                  <a:prstClr val="black"/>
                </a:solidFill>
              </a:rPr>
              <a:t>LIMIT HAS BEEN REDUCED TO ₹ 2000/- FROM ₹10000/- BY FA 2020.</a:t>
            </a:r>
          </a:p>
          <a:p>
            <a:endParaRPr lang="en-IN" dirty="0">
              <a:solidFill>
                <a:prstClr val="black"/>
              </a:solidFill>
            </a:endParaRPr>
          </a:p>
        </p:txBody>
      </p:sp>
    </p:spTree>
    <p:extLst>
      <p:ext uri="{BB962C8B-B14F-4D97-AF65-F5344CB8AC3E}">
        <p14:creationId xmlns:p14="http://schemas.microsoft.com/office/powerpoint/2010/main" val="106413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317"/>
            <a:ext cx="10515600" cy="93124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
            </a:r>
            <a:br>
              <a:rPr lang="en-US" b="1" dirty="0" smtClean="0"/>
            </a:br>
            <a:r>
              <a:rPr lang="en-US" sz="3300" b="1" dirty="0" smtClean="0"/>
              <a:t>Section 80TTA :</a:t>
            </a:r>
            <a:r>
              <a:rPr lang="en-US" sz="3200" b="1" dirty="0" smtClean="0"/>
              <a:t>Deduction </a:t>
            </a:r>
            <a:r>
              <a:rPr lang="en-US" sz="3200" b="1" dirty="0"/>
              <a:t>in respect of interest on deposits in savings </a:t>
            </a:r>
            <a:r>
              <a:rPr lang="en-US" sz="3200" b="1" dirty="0" smtClean="0"/>
              <a:t>account- </a:t>
            </a:r>
            <a:r>
              <a:rPr lang="en-US" sz="3200" dirty="0" smtClean="0"/>
              <a:t>available to individual </a:t>
            </a:r>
            <a:r>
              <a:rPr lang="en-US" sz="3200" dirty="0"/>
              <a:t>or a Hindu undivided family</a:t>
            </a:r>
            <a:r>
              <a:rPr lang="en-US" sz="3300" b="1" dirty="0" smtClean="0"/>
              <a:t/>
            </a:r>
            <a:br>
              <a:rPr lang="en-US" sz="3300" b="1" dirty="0" smtClean="0"/>
            </a:br>
            <a:endParaRPr lang="en-US" sz="3300" dirty="0"/>
          </a:p>
        </p:txBody>
      </p:sp>
      <p:sp>
        <p:nvSpPr>
          <p:cNvPr id="3" name="Content Placeholder 2"/>
          <p:cNvSpPr>
            <a:spLocks noGrp="1"/>
          </p:cNvSpPr>
          <p:nvPr>
            <p:ph idx="1"/>
          </p:nvPr>
        </p:nvSpPr>
        <p:spPr>
          <a:xfrm>
            <a:off x="288758" y="1165860"/>
            <a:ext cx="11769892" cy="5588619"/>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buNone/>
            </a:pPr>
            <a:r>
              <a:rPr lang="en-US" sz="1800" b="1" dirty="0" smtClean="0"/>
              <a:t>     </a:t>
            </a:r>
            <a:r>
              <a:rPr lang="en-US" sz="2400" b="1" dirty="0" smtClean="0"/>
              <a:t>Section 80TTA has been introduced from the Financial Year 2012-13 and it allows from his </a:t>
            </a:r>
            <a:r>
              <a:rPr lang="en-US" sz="2400" i="1" dirty="0" smtClean="0"/>
              <a:t>gross total income if it includes any income by way of </a:t>
            </a:r>
            <a:r>
              <a:rPr lang="en-US" sz="2400" b="1" i="1" dirty="0" smtClean="0"/>
              <a:t>interest on deposits </a:t>
            </a:r>
            <a:r>
              <a:rPr lang="en-US" sz="2400" i="1" dirty="0" smtClean="0"/>
              <a:t>(</a:t>
            </a:r>
            <a:r>
              <a:rPr lang="en-US" sz="2400" i="1" dirty="0" smtClean="0">
                <a:solidFill>
                  <a:srgbClr val="C00000"/>
                </a:solidFill>
              </a:rPr>
              <a:t>not being time deposits</a:t>
            </a:r>
            <a:r>
              <a:rPr lang="en-US" sz="2400" i="1" dirty="0" smtClean="0"/>
              <a:t>) in a savings account, </a:t>
            </a:r>
            <a:r>
              <a:rPr lang="en-US" sz="2400" b="1" dirty="0" smtClean="0"/>
              <a:t>a deduction </a:t>
            </a:r>
            <a:r>
              <a:rPr lang="en-US" sz="2400" i="1" dirty="0" smtClean="0"/>
              <a:t>amounting to:</a:t>
            </a:r>
            <a:r>
              <a:rPr lang="en-US" sz="2400" dirty="0" smtClean="0"/>
              <a:t> </a:t>
            </a:r>
          </a:p>
          <a:p>
            <a:pPr>
              <a:buNone/>
            </a:pPr>
            <a:r>
              <a:rPr lang="en-US" sz="2400" dirty="0" smtClean="0"/>
              <a:t>(</a:t>
            </a:r>
            <a:r>
              <a:rPr lang="en-US" sz="2400" dirty="0" err="1" smtClean="0"/>
              <a:t>i</a:t>
            </a:r>
            <a:r>
              <a:rPr lang="en-US" sz="2400" dirty="0" smtClean="0"/>
              <a:t>)in a case where the amount of such income does not exceed in the aggregate ₹ 10000/-, the whole of such amount; and </a:t>
            </a:r>
          </a:p>
          <a:p>
            <a:pPr>
              <a:buNone/>
            </a:pPr>
            <a:r>
              <a:rPr lang="en-US" sz="2400" dirty="0" smtClean="0"/>
              <a:t>(ii)in any other case, ₹ 10000/-.</a:t>
            </a:r>
          </a:p>
          <a:p>
            <a:pPr>
              <a:buNone/>
            </a:pPr>
            <a:r>
              <a:rPr lang="en-US" sz="2400" dirty="0" smtClean="0"/>
              <a:t>The deduction is available if such savings account is maintained in a</a:t>
            </a:r>
          </a:p>
          <a:p>
            <a:pPr>
              <a:buNone/>
            </a:pPr>
            <a:r>
              <a:rPr lang="en-US" sz="2400" dirty="0" smtClean="0"/>
              <a:t>(a)banking company to which the Banking Regulation Act, 1949, applies (including any bank or banking institution referred to in section 51 of that Act);</a:t>
            </a:r>
          </a:p>
          <a:p>
            <a:pPr>
              <a:buNone/>
            </a:pPr>
            <a:r>
              <a:rPr lang="en-US" sz="2400" dirty="0" smtClean="0"/>
              <a:t>(b)co-operative society engaged in carrying on the business of banking (including a co-operative land mortgage bank or a co-operative land development bank); or</a:t>
            </a:r>
          </a:p>
          <a:p>
            <a:pPr>
              <a:buNone/>
            </a:pPr>
            <a:r>
              <a:rPr lang="en-US" sz="2400" dirty="0" smtClean="0"/>
              <a:t>(c)Post Office as defined in clause (k) of section 2 of the Indian Post Office Act, 1898,</a:t>
            </a:r>
          </a:p>
          <a:p>
            <a:pPr>
              <a:buNone/>
            </a:pPr>
            <a:r>
              <a:rPr lang="en-US" sz="2400" i="1" dirty="0" smtClean="0"/>
              <a:t>For this section, “time deposits” means the deposits repayable on expiry of fixed periods.</a:t>
            </a:r>
            <a:r>
              <a:rPr lang="en-US" sz="2400" dirty="0" smtClean="0"/>
              <a:t> </a:t>
            </a:r>
          </a:p>
          <a:p>
            <a:pPr>
              <a:buNone/>
            </a:pPr>
            <a:r>
              <a:rPr lang="en-US" sz="2400" b="1" i="1" dirty="0" smtClean="0"/>
              <a:t>Note: </a:t>
            </a:r>
            <a:r>
              <a:rPr lang="en-US" sz="2400" i="1" dirty="0" smtClean="0"/>
              <a:t>No deduction u/s 80 TTA, shall be allowed if deduction claimed u/s 80TTB.  </a:t>
            </a:r>
            <a:endParaRPr lang="en-US" sz="2400" dirty="0" smtClean="0"/>
          </a:p>
        </p:txBody>
      </p:sp>
    </p:spTree>
    <p:extLst>
      <p:ext uri="{BB962C8B-B14F-4D97-AF65-F5344CB8AC3E}">
        <p14:creationId xmlns:p14="http://schemas.microsoft.com/office/powerpoint/2010/main" val="7835774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170815"/>
            <a:ext cx="10515600" cy="45783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sz="3300" dirty="0" smtClean="0"/>
              <a:t>‘80TTB* [ Inserted by Finance Act 2018 W.E.F AY 2019-20] </a:t>
            </a:r>
            <a:br>
              <a:rPr lang="en-US" sz="3300"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217170" y="853440"/>
            <a:ext cx="11852910" cy="582168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buNone/>
            </a:pPr>
            <a:r>
              <a:rPr lang="en-US" b="1" i="1" dirty="0" smtClean="0"/>
              <a:t>Deduction in respect of interest on deposits in case of senior citizens.—</a:t>
            </a:r>
            <a:r>
              <a:rPr lang="en-US" b="1" dirty="0" smtClean="0"/>
              <a:t>(</a:t>
            </a:r>
            <a:r>
              <a:rPr lang="en-US" dirty="0" smtClean="0"/>
              <a:t>1) Where the gross total income of an assessee, being a </a:t>
            </a:r>
            <a:r>
              <a:rPr lang="en-US" b="1" dirty="0" smtClean="0"/>
              <a:t>senior citizen</a:t>
            </a:r>
            <a:r>
              <a:rPr lang="en-US" dirty="0" smtClean="0"/>
              <a:t>, includes any income by way of </a:t>
            </a:r>
            <a:r>
              <a:rPr lang="en-US" b="1" dirty="0" smtClean="0"/>
              <a:t>interest on deposits </a:t>
            </a:r>
            <a:r>
              <a:rPr lang="en-US" dirty="0" smtClean="0"/>
              <a:t>with—</a:t>
            </a:r>
          </a:p>
          <a:p>
            <a:pPr>
              <a:buNone/>
            </a:pPr>
            <a:r>
              <a:rPr lang="en-US" dirty="0" smtClean="0"/>
              <a:t>(a)a banking company to which the Banking Regulation Act, 1949, applies (including any bank or banking institution referred to in section 51 of that Act) (10 of 1949);</a:t>
            </a:r>
          </a:p>
          <a:p>
            <a:pPr>
              <a:buNone/>
            </a:pPr>
            <a:r>
              <a:rPr lang="en-US" dirty="0" smtClean="0"/>
              <a:t>(b)a co-operative society engaged in carrying on the business of banking (including a co-operative land mortgage bank or a co-operative land development bank); or</a:t>
            </a:r>
          </a:p>
          <a:p>
            <a:pPr>
              <a:buNone/>
            </a:pPr>
            <a:r>
              <a:rPr lang="en-US" dirty="0" smtClean="0"/>
              <a:t>(c)a Post Office as defined in clause (k) of section 2 of the Indian Post Office Act, 1898, (6 of 1898)</a:t>
            </a:r>
          </a:p>
          <a:p>
            <a:pPr>
              <a:buNone/>
            </a:pPr>
            <a:r>
              <a:rPr lang="en-US" dirty="0" smtClean="0"/>
              <a:t>there shall, in accordance with and subject to the provisions of this section, be allowed, in computing the total income of the assessee, a deduction—</a:t>
            </a:r>
          </a:p>
          <a:p>
            <a:pPr>
              <a:buNone/>
            </a:pPr>
            <a:r>
              <a:rPr lang="en-US" dirty="0" smtClean="0"/>
              <a:t>(</a:t>
            </a:r>
            <a:r>
              <a:rPr lang="en-US" dirty="0" err="1" smtClean="0"/>
              <a:t>i</a:t>
            </a:r>
            <a:r>
              <a:rPr lang="en-US" dirty="0" smtClean="0"/>
              <a:t>)	in a case where the amount of such income does not exceed in the aggregate </a:t>
            </a:r>
            <a:r>
              <a:rPr lang="en-US" b="1" dirty="0" smtClean="0"/>
              <a:t>`50,000/-</a:t>
            </a:r>
            <a:r>
              <a:rPr lang="en-US" dirty="0" smtClean="0"/>
              <a:t>, the whole of such amount; and</a:t>
            </a:r>
          </a:p>
          <a:p>
            <a:pPr>
              <a:buNone/>
            </a:pPr>
            <a:r>
              <a:rPr lang="en-US" dirty="0" smtClean="0"/>
              <a:t>(ii)in any other case, `50,000/-.</a:t>
            </a:r>
          </a:p>
          <a:p>
            <a:pPr>
              <a:buNone/>
            </a:pPr>
            <a:r>
              <a:rPr lang="en-US" dirty="0" smtClean="0"/>
              <a:t>(2) Where the income referred to in sub-section (1) is derived from any deposit held by, or on behalf of, a firm, an association of persons or a body of individuals, no deduction shall be allowed under this section in respect of such income in computing the total income of any partner of the firm or any member of the association or any individual of the body.</a:t>
            </a:r>
          </a:p>
          <a:p>
            <a:pPr>
              <a:buNone/>
            </a:pPr>
            <a:r>
              <a:rPr lang="en-US" dirty="0" smtClean="0"/>
              <a:t>Explanation.—For the purposes of this section, “senior citizen” means an individual resident in India who is of the age of 60 years or more at any time during the relevant previous year.’</a:t>
            </a:r>
          </a:p>
          <a:p>
            <a:pPr>
              <a:buNone/>
            </a:pPr>
            <a:endParaRPr lang="en-US" dirty="0"/>
          </a:p>
        </p:txBody>
      </p:sp>
    </p:spTree>
    <p:extLst>
      <p:ext uri="{BB962C8B-B14F-4D97-AF65-F5344CB8AC3E}">
        <p14:creationId xmlns:p14="http://schemas.microsoft.com/office/powerpoint/2010/main" val="109654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91044"/>
            <a:ext cx="4855029" cy="1703070"/>
          </a:xfr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IN" dirty="0"/>
              <a:t>4</a:t>
            </a:r>
            <a:r>
              <a:rPr lang="en-IN" baseline="30000" dirty="0"/>
              <a:t>th</a:t>
            </a:r>
            <a:r>
              <a:rPr lang="en-IN" dirty="0"/>
              <a:t> proviso to section 139(1):</a:t>
            </a:r>
          </a:p>
        </p:txBody>
      </p:sp>
      <p:sp>
        <p:nvSpPr>
          <p:cNvPr id="3" name="Content Placeholder 2"/>
          <p:cNvSpPr>
            <a:spLocks noGrp="1"/>
          </p:cNvSpPr>
          <p:nvPr>
            <p:ph idx="1"/>
          </p:nvPr>
        </p:nvSpPr>
        <p:spPr>
          <a:xfrm>
            <a:off x="5183188" y="102870"/>
            <a:ext cx="6852602" cy="6572249"/>
          </a:xfrm>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pPr marL="0" indent="0" algn="just">
              <a:buNone/>
            </a:pPr>
            <a:r>
              <a:rPr lang="en-US" dirty="0">
                <a:solidFill>
                  <a:schemeClr val="tx1"/>
                </a:solidFill>
              </a:rPr>
              <a:t>Provided also that a person, being a </a:t>
            </a:r>
            <a:r>
              <a:rPr lang="en-US" b="1" dirty="0">
                <a:solidFill>
                  <a:schemeClr val="tx1"/>
                </a:solidFill>
              </a:rPr>
              <a:t>resident other than not ordinarily resident in India </a:t>
            </a:r>
            <a:r>
              <a:rPr lang="en-US" dirty="0">
                <a:solidFill>
                  <a:schemeClr val="tx1"/>
                </a:solidFill>
              </a:rPr>
              <a:t>within the meaning of clause (6) of section 6, who is not required to furnish a return under this sub-section and who at any time during the previous year,—</a:t>
            </a:r>
          </a:p>
          <a:p>
            <a:pPr marL="0" indent="0" algn="just">
              <a:buNone/>
            </a:pPr>
            <a:r>
              <a:rPr lang="en-US" dirty="0" smtClean="0">
                <a:solidFill>
                  <a:schemeClr val="tx1"/>
                </a:solidFill>
              </a:rPr>
              <a:t>(</a:t>
            </a:r>
            <a:r>
              <a:rPr lang="en-US" dirty="0">
                <a:solidFill>
                  <a:schemeClr val="tx1"/>
                </a:solidFill>
              </a:rPr>
              <a:t>a) </a:t>
            </a:r>
            <a:r>
              <a:rPr lang="en-US" dirty="0" smtClean="0">
                <a:solidFill>
                  <a:schemeClr val="tx1"/>
                </a:solidFill>
              </a:rPr>
              <a:t>holds</a:t>
            </a:r>
            <a:r>
              <a:rPr lang="en-US" dirty="0">
                <a:solidFill>
                  <a:schemeClr val="tx1"/>
                </a:solidFill>
              </a:rPr>
              <a:t>, as a beneficial owner or otherwise, any asset (including any financial interest in any entity) located outside India or has signing authority in any account located outside India; or </a:t>
            </a:r>
          </a:p>
          <a:p>
            <a:pPr marL="0" indent="0" algn="just">
              <a:buNone/>
            </a:pPr>
            <a:r>
              <a:rPr lang="en-US" dirty="0">
                <a:solidFill>
                  <a:schemeClr val="tx1"/>
                </a:solidFill>
              </a:rPr>
              <a:t>(b) </a:t>
            </a:r>
            <a:r>
              <a:rPr lang="en-US" dirty="0" smtClean="0">
                <a:solidFill>
                  <a:schemeClr val="tx1"/>
                </a:solidFill>
              </a:rPr>
              <a:t>is </a:t>
            </a:r>
            <a:r>
              <a:rPr lang="en-US" dirty="0">
                <a:solidFill>
                  <a:schemeClr val="tx1"/>
                </a:solidFill>
              </a:rPr>
              <a:t>a beneficiary of any asset (including any financial interest in any entity) located outside India, </a:t>
            </a:r>
          </a:p>
          <a:p>
            <a:pPr marL="0" indent="0" algn="just">
              <a:buNone/>
            </a:pPr>
            <a:r>
              <a:rPr lang="en-US" dirty="0" smtClean="0">
                <a:solidFill>
                  <a:schemeClr val="tx1"/>
                </a:solidFill>
              </a:rPr>
              <a:t>shall </a:t>
            </a:r>
            <a:r>
              <a:rPr lang="en-US" dirty="0">
                <a:solidFill>
                  <a:schemeClr val="tx1"/>
                </a:solidFill>
              </a:rPr>
              <a:t>furnish, on or before the due date, a return in respect of his income or loss for the previous year in such form and verified in such manner and setting forth such other particulars as may be prescribed:</a:t>
            </a:r>
          </a:p>
          <a:p>
            <a:pPr marL="0" indent="0" algn="just">
              <a:buNone/>
            </a:pPr>
            <a:endParaRPr lang="en-IN" dirty="0">
              <a:solidFill>
                <a:schemeClr val="tx1"/>
              </a:solidFill>
            </a:endParaRPr>
          </a:p>
        </p:txBody>
      </p:sp>
      <p:sp>
        <p:nvSpPr>
          <p:cNvPr id="4" name="Text Placeholder 3"/>
          <p:cNvSpPr>
            <a:spLocks noGrp="1"/>
          </p:cNvSpPr>
          <p:nvPr>
            <p:ph type="body" sz="half" idx="2"/>
          </p:nvPr>
        </p:nvSpPr>
        <p:spPr>
          <a:xfrm>
            <a:off x="256858" y="2023109"/>
            <a:ext cx="4902971" cy="4628061"/>
          </a:xfrm>
        </p:spPr>
        <p:style>
          <a:lnRef idx="1">
            <a:schemeClr val="dk1"/>
          </a:lnRef>
          <a:fillRef idx="2">
            <a:schemeClr val="dk1"/>
          </a:fillRef>
          <a:effectRef idx="1">
            <a:schemeClr val="dk1"/>
          </a:effectRef>
          <a:fontRef idx="minor">
            <a:schemeClr val="dk1"/>
          </a:fontRef>
        </p:style>
        <p:txBody>
          <a:bodyPr>
            <a:normAutofit/>
          </a:bodyPr>
          <a:lstStyle/>
          <a:p>
            <a:pPr algn="just"/>
            <a:r>
              <a:rPr lang="en-US" sz="2000" b="1" dirty="0"/>
              <a:t>beneficial owner" </a:t>
            </a:r>
            <a:r>
              <a:rPr lang="en-US" sz="2000" dirty="0"/>
              <a:t>in respect of an asset means an individual who has </a:t>
            </a:r>
            <a:r>
              <a:rPr lang="en-US" sz="2000" b="1" dirty="0"/>
              <a:t>provided, </a:t>
            </a:r>
            <a:r>
              <a:rPr lang="en-US" sz="2000" dirty="0"/>
              <a:t>directly or indirectly, </a:t>
            </a:r>
            <a:r>
              <a:rPr lang="en-US" sz="2000" b="1" dirty="0"/>
              <a:t>consideration for the asset </a:t>
            </a:r>
            <a:r>
              <a:rPr lang="en-US" sz="2000" dirty="0"/>
              <a:t>for the immediate or future benefit, direct or indirect, of himself or any other person</a:t>
            </a:r>
            <a:r>
              <a:rPr lang="en-US" sz="2000" dirty="0" smtClean="0"/>
              <a:t>.[</a:t>
            </a:r>
            <a:r>
              <a:rPr lang="en-IN" sz="2000" i="1" dirty="0"/>
              <a:t>Explanation </a:t>
            </a:r>
            <a:r>
              <a:rPr lang="en-IN" sz="2000" i="1" dirty="0" smtClean="0"/>
              <a:t>4]</a:t>
            </a:r>
          </a:p>
          <a:p>
            <a:r>
              <a:rPr lang="en-US" sz="2000" b="1" dirty="0"/>
              <a:t>beneficiary" </a:t>
            </a:r>
            <a:r>
              <a:rPr lang="en-US" sz="2000" dirty="0"/>
              <a:t>in respect of an asset means an individual who </a:t>
            </a:r>
            <a:r>
              <a:rPr lang="en-US" sz="2000" b="1" dirty="0"/>
              <a:t>derives benefit from the asset </a:t>
            </a:r>
            <a:r>
              <a:rPr lang="en-US" sz="2000" dirty="0"/>
              <a:t>during the previous year and the consideration for such asset has been provided by any person other than such beneficiary</a:t>
            </a:r>
            <a:endParaRPr lang="en-IN" sz="2000" dirty="0"/>
          </a:p>
        </p:txBody>
      </p:sp>
    </p:spTree>
    <p:extLst>
      <p:ext uri="{BB962C8B-B14F-4D97-AF65-F5344CB8AC3E}">
        <p14:creationId xmlns:p14="http://schemas.microsoft.com/office/powerpoint/2010/main" val="1258843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0"/>
            <a:ext cx="12020550" cy="6675120"/>
          </a:xfrm>
        </p:spPr>
        <p:style>
          <a:lnRef idx="2">
            <a:schemeClr val="accent5">
              <a:shade val="50000"/>
            </a:schemeClr>
          </a:lnRef>
          <a:fillRef idx="1">
            <a:schemeClr val="accent5"/>
          </a:fillRef>
          <a:effectRef idx="0">
            <a:schemeClr val="accent5"/>
          </a:effectRef>
          <a:fontRef idx="minor">
            <a:schemeClr val="lt1"/>
          </a:fontRef>
        </p:style>
        <p:txBody>
          <a:bodyPr>
            <a:normAutofit fontScale="70000" lnSpcReduction="20000"/>
          </a:bodyPr>
          <a:lstStyle/>
          <a:p>
            <a:pPr>
              <a:buNone/>
            </a:pPr>
            <a:r>
              <a:rPr lang="en-US" sz="3200" b="1" dirty="0" smtClean="0"/>
              <a:t> Deductions in respect of a person with disability (section 80U):</a:t>
            </a:r>
            <a:r>
              <a:rPr lang="en-US" sz="3200" dirty="0" smtClean="0"/>
              <a:t> </a:t>
            </a:r>
          </a:p>
          <a:p>
            <a:pPr lvl="0">
              <a:buNone/>
            </a:pPr>
            <a:r>
              <a:rPr lang="en-US" sz="3200" dirty="0" smtClean="0"/>
              <a:t>Under </a:t>
            </a:r>
            <a:r>
              <a:rPr lang="en-US" sz="3200" b="1" dirty="0" smtClean="0"/>
              <a:t>section 80U</a:t>
            </a:r>
            <a:r>
              <a:rPr lang="en-US" sz="3200" dirty="0" smtClean="0"/>
              <a:t>, in computing the total income of an individual, being a </a:t>
            </a:r>
            <a:r>
              <a:rPr lang="en-US" sz="3200" b="1" dirty="0" smtClean="0"/>
              <a:t>resident</a:t>
            </a:r>
            <a:r>
              <a:rPr lang="en-US" sz="3200" dirty="0" smtClean="0"/>
              <a:t>, who, at any time during the previous year, is certified by the medical authority to be a </a:t>
            </a:r>
            <a:r>
              <a:rPr lang="en-US" sz="3200" b="1" dirty="0" smtClean="0"/>
              <a:t>person with disability</a:t>
            </a:r>
            <a:r>
              <a:rPr lang="en-US" sz="3200" dirty="0" smtClean="0"/>
              <a:t>, there shall be allowed a deduction of a sum of `50000/. However, where such individual is a person with </a:t>
            </a:r>
            <a:r>
              <a:rPr lang="en-US" sz="3200" b="1" dirty="0" smtClean="0"/>
              <a:t>severe disability</a:t>
            </a:r>
            <a:r>
              <a:rPr lang="en-US" sz="3200" dirty="0" smtClean="0"/>
              <a:t>, a higher deduction of `</a:t>
            </a:r>
            <a:r>
              <a:rPr lang="en-US" sz="3200" b="1" i="1" dirty="0" smtClean="0"/>
              <a:t>1,00,000/- </a:t>
            </a:r>
            <a:r>
              <a:rPr lang="en-US" sz="3200" dirty="0" smtClean="0"/>
              <a:t>shall be allowable.</a:t>
            </a:r>
          </a:p>
          <a:p>
            <a:pPr lvl="0">
              <a:buNone/>
            </a:pPr>
            <a:r>
              <a:rPr lang="en-US" sz="3200" dirty="0" smtClean="0"/>
              <a:t>DDOs should note that 80DD deduction is in case of the dependent of the employee whereas 80U deduction is in case of the employee himself. However under both the Sections the employee </a:t>
            </a:r>
            <a:r>
              <a:rPr lang="en-US" sz="3200" b="1" dirty="0" smtClean="0"/>
              <a:t>shall </a:t>
            </a:r>
            <a:r>
              <a:rPr lang="en-US" sz="3200" dirty="0" smtClean="0"/>
              <a:t>furnish to the DDO following:</a:t>
            </a:r>
          </a:p>
          <a:p>
            <a:pPr>
              <a:buNone/>
            </a:pPr>
            <a:r>
              <a:rPr lang="en-US" sz="3200" dirty="0" smtClean="0"/>
              <a:t>1.	A copy of the </a:t>
            </a:r>
            <a:r>
              <a:rPr lang="en-US" sz="3200" b="1" dirty="0" smtClean="0"/>
              <a:t>certificate issued by the medical authority</a:t>
            </a:r>
            <a:r>
              <a:rPr lang="en-US" sz="3200" dirty="0" smtClean="0"/>
              <a:t> as defined in Rule 11A(1) in the prescribed form as per Rule 11A(2) of the Rules. The DDO has to allow deduction only after seeing that the Certificate furnished is from the Medical Authority defined in this Rule and the same is in the form as mentioned therein.</a:t>
            </a:r>
          </a:p>
          <a:p>
            <a:pPr>
              <a:buNone/>
            </a:pPr>
            <a:r>
              <a:rPr lang="en-US" sz="3200" dirty="0" smtClean="0"/>
              <a:t>2. Further in cases where the condition of disability is temporary and requires reassessment of its extent after a period stipulated in the aforesaid certificate, no deduction under this section shall be allowed for any subsequent period </a:t>
            </a:r>
            <a:r>
              <a:rPr lang="en-US" sz="3200" b="1" dirty="0" smtClean="0"/>
              <a:t>unless a new certificate </a:t>
            </a:r>
            <a:r>
              <a:rPr lang="en-US" sz="3200" dirty="0" smtClean="0"/>
              <a:t>is obtained from the medical authority as in 1 above and furnished before the DDO.</a:t>
            </a:r>
          </a:p>
          <a:p>
            <a:pPr>
              <a:buNone/>
            </a:pPr>
            <a:r>
              <a:rPr lang="en-US" sz="3200" dirty="0" smtClean="0"/>
              <a:t>	The limits u/s 80U in respect of person with disability were fixed at ₹50000/- by Finance act, 2003. Further, the limit u/s 80U in respect of a person with severe disability was last enhanced from ₹75,000/- to ₹1,00,000/- by fiancé (No. 2) Act, 2009</a:t>
            </a:r>
          </a:p>
          <a:p>
            <a:pPr>
              <a:buNone/>
            </a:pPr>
            <a:r>
              <a:rPr lang="en-US" sz="3200" dirty="0" smtClean="0"/>
              <a:t>	In view of the rising cost of medical care and special needs of a disabled person, section 80U have been amended to raise the limit of deduction in respect of a person with disability from ₹50,000/- to ₹75,000/</a:t>
            </a:r>
          </a:p>
        </p:txBody>
      </p:sp>
    </p:spTree>
    <p:extLst>
      <p:ext uri="{BB962C8B-B14F-4D97-AF65-F5344CB8AC3E}">
        <p14:creationId xmlns:p14="http://schemas.microsoft.com/office/powerpoint/2010/main" val="918553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32237" cy="16002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000" b="1" dirty="0" smtClean="0"/>
              <a:t/>
            </a:r>
            <a:br>
              <a:rPr lang="en-US" sz="3000" b="1" dirty="0" smtClean="0"/>
            </a:br>
            <a:r>
              <a:rPr lang="en-US" sz="3000" b="1" dirty="0" smtClean="0"/>
              <a:t>Section 87A</a:t>
            </a:r>
            <a:br>
              <a:rPr lang="en-US" sz="3000" b="1" dirty="0" smtClean="0"/>
            </a:br>
            <a:endParaRPr lang="en-US" sz="3000" dirty="0"/>
          </a:p>
        </p:txBody>
      </p:sp>
      <p:sp>
        <p:nvSpPr>
          <p:cNvPr id="3" name="Content Placeholder 2"/>
          <p:cNvSpPr>
            <a:spLocks noGrp="1"/>
          </p:cNvSpPr>
          <p:nvPr>
            <p:ph idx="1"/>
          </p:nvPr>
        </p:nvSpPr>
        <p:spPr>
          <a:xfrm>
            <a:off x="4126230" y="80010"/>
            <a:ext cx="7943850" cy="6560819"/>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None/>
            </a:pPr>
            <a:r>
              <a:rPr lang="en-US" b="1" dirty="0" smtClean="0"/>
              <a:t>     REBATE OF TAX FOR INDIVIDUALS HAVING TOTAL INCOME UPTO CERTAIN AMOUNT [SECTION 87A]</a:t>
            </a:r>
            <a:endParaRPr lang="en-US" dirty="0" smtClean="0"/>
          </a:p>
          <a:p>
            <a:pPr algn="just">
              <a:buNone/>
            </a:pPr>
            <a:r>
              <a:rPr lang="en-US" b="1" dirty="0" smtClean="0"/>
              <a:t>   </a:t>
            </a:r>
            <a:r>
              <a:rPr lang="en-US" dirty="0" smtClean="0"/>
              <a:t>An </a:t>
            </a:r>
            <a:r>
              <a:rPr lang="en-US" dirty="0"/>
              <a:t>assessee, being an individual resident in India, whose total income does not </a:t>
            </a:r>
            <a:r>
              <a:rPr lang="en-US" dirty="0" smtClean="0"/>
              <a:t>exceed  ₹ 5 lakhs , </a:t>
            </a:r>
            <a:r>
              <a:rPr lang="en-US" dirty="0"/>
              <a:t>shall be entitled to a deduction, from the amount of income-tax (as computed before allowing the deductions under this Chapter) on his total income with which he is chargeable for any assessment year, of an amount equal to </a:t>
            </a:r>
            <a:r>
              <a:rPr lang="en-US" dirty="0" smtClean="0"/>
              <a:t>100% of </a:t>
            </a:r>
            <a:r>
              <a:rPr lang="en-US" dirty="0"/>
              <a:t>such income-tax or an amount </a:t>
            </a:r>
            <a:r>
              <a:rPr lang="en-US" dirty="0" smtClean="0"/>
              <a:t>of  ₹ 12,500/-, </a:t>
            </a:r>
            <a:r>
              <a:rPr lang="en-US" dirty="0"/>
              <a:t>whichever is less</a:t>
            </a:r>
            <a:r>
              <a:rPr lang="en-US" dirty="0" smtClean="0"/>
              <a:t>.</a:t>
            </a:r>
          </a:p>
          <a:p>
            <a:pPr algn="just">
              <a:buNone/>
            </a:pPr>
            <a:r>
              <a:rPr lang="en-US" dirty="0" smtClean="0"/>
              <a:t>   Accordingly while calculating the amount of tax to be deducted correct amount of rebate must be reduced from the gross total tax liability in eligible cases.</a:t>
            </a:r>
          </a:p>
          <a:p>
            <a:pPr>
              <a:buNone/>
            </a:pPr>
            <a:endParaRPr lang="en-US" dirty="0"/>
          </a:p>
        </p:txBody>
      </p:sp>
      <p:sp>
        <p:nvSpPr>
          <p:cNvPr id="4" name="Text Placeholder 3"/>
          <p:cNvSpPr>
            <a:spLocks noGrp="1"/>
          </p:cNvSpPr>
          <p:nvPr>
            <p:ph type="body" sz="half" idx="2"/>
          </p:nvPr>
        </p:nvSpPr>
        <p:spPr>
          <a:xfrm>
            <a:off x="85408" y="2068830"/>
            <a:ext cx="3932237" cy="381158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342900" indent="-342900">
              <a:buFont typeface="Wingdings" panose="05000000000000000000" pitchFamily="2" charset="2"/>
              <a:buChar char="§"/>
            </a:pPr>
            <a:r>
              <a:rPr lang="en-IN" sz="2400" dirty="0" smtClean="0"/>
              <a:t>Rebate of tax eligibility :</a:t>
            </a:r>
          </a:p>
          <a:p>
            <a:pPr marL="342900" indent="-342900">
              <a:buFont typeface="Wingdings" panose="05000000000000000000" pitchFamily="2" charset="2"/>
              <a:buChar char="§"/>
            </a:pPr>
            <a:r>
              <a:rPr lang="en-IN" sz="2400" dirty="0" smtClean="0"/>
              <a:t>Individual only</a:t>
            </a:r>
          </a:p>
          <a:p>
            <a:pPr marL="342900" indent="-342900">
              <a:buFont typeface="Wingdings" panose="05000000000000000000" pitchFamily="2" charset="2"/>
              <a:buChar char="§"/>
            </a:pPr>
            <a:r>
              <a:rPr lang="en-IN" sz="2400" dirty="0" smtClean="0"/>
              <a:t>Resident</a:t>
            </a:r>
          </a:p>
          <a:p>
            <a:pPr marL="342900" indent="-342900">
              <a:buFont typeface="Wingdings" panose="05000000000000000000" pitchFamily="2" charset="2"/>
              <a:buChar char="§"/>
            </a:pPr>
            <a:r>
              <a:rPr lang="en-IN" sz="2400" dirty="0" smtClean="0"/>
              <a:t>Total income upto ₹ </a:t>
            </a:r>
            <a:r>
              <a:rPr lang="en-US" sz="2400" dirty="0"/>
              <a:t>5 lakhs </a:t>
            </a:r>
            <a:endParaRPr lang="en-US" sz="2400" dirty="0" smtClean="0"/>
          </a:p>
          <a:p>
            <a:pPr marL="342900" indent="-342900">
              <a:buFont typeface="Wingdings" panose="05000000000000000000" pitchFamily="2" charset="2"/>
              <a:buChar char="§"/>
            </a:pPr>
            <a:r>
              <a:rPr lang="en-US" sz="2400" dirty="0" smtClean="0"/>
              <a:t>Rebate amount upto </a:t>
            </a:r>
            <a:r>
              <a:rPr lang="en-US" sz="2400" dirty="0"/>
              <a:t>₹ 12,500</a:t>
            </a:r>
            <a:r>
              <a:rPr lang="en-US" sz="2400" dirty="0" smtClean="0"/>
              <a:t>/</a:t>
            </a:r>
          </a:p>
          <a:p>
            <a:pPr marL="342900" indent="-342900">
              <a:buFont typeface="Wingdings" panose="05000000000000000000" pitchFamily="2" charset="2"/>
              <a:buChar char="§"/>
            </a:pPr>
            <a:r>
              <a:rPr lang="en-US" sz="2400" dirty="0" smtClean="0"/>
              <a:t>Rebate from tax </a:t>
            </a:r>
            <a:endParaRPr lang="en-IN" sz="2400" dirty="0"/>
          </a:p>
        </p:txBody>
      </p:sp>
    </p:spTree>
    <p:extLst>
      <p:ext uri="{BB962C8B-B14F-4D97-AF65-F5344CB8AC3E}">
        <p14:creationId xmlns:p14="http://schemas.microsoft.com/office/powerpoint/2010/main" val="12391542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r>
              <a:rPr lang="en-US" sz="3300" b="1" dirty="0" smtClean="0"/>
              <a:t/>
            </a:r>
            <a:br>
              <a:rPr lang="en-US" sz="3300" b="1" dirty="0" smtClean="0"/>
            </a:br>
            <a:r>
              <a:rPr lang="en-US" sz="3300" b="1" dirty="0" smtClean="0"/>
              <a:t>Claim of Deduction of Interest on Borrowed Capital for Computation of Income From House Property [Section 24(b)]</a:t>
            </a:r>
            <a:r>
              <a:rPr lang="en-US" b="1" dirty="0" smtClean="0"/>
              <a:t/>
            </a:r>
            <a:br>
              <a:rPr lang="en-US" b="1" dirty="0" smtClean="0"/>
            </a:br>
            <a:endParaRPr lang="en-US" dirty="0"/>
          </a:p>
        </p:txBody>
      </p:sp>
      <p:sp>
        <p:nvSpPr>
          <p:cNvPr id="3" name="Content Placeholder 2"/>
          <p:cNvSpPr>
            <a:spLocks noGrp="1"/>
          </p:cNvSpPr>
          <p:nvPr>
            <p:ph idx="1"/>
          </p:nvPr>
        </p:nvSpPr>
        <p:spPr>
          <a:xfrm>
            <a:off x="838200" y="1173480"/>
            <a:ext cx="10515600" cy="5379720"/>
          </a:xfrm>
        </p:spPr>
        <p:txBody>
          <a:bodyPr/>
          <a:lstStyle/>
          <a:p>
            <a:pPr>
              <a:buNone/>
            </a:pPr>
            <a:r>
              <a:rPr lang="en-US" sz="2000" dirty="0" smtClean="0"/>
              <a:t>Section 24(b) of the Act allows deduction from income from houses property on interest on borrowed capital as under:-</a:t>
            </a:r>
          </a:p>
          <a:p>
            <a:pPr>
              <a:buNone/>
            </a:pPr>
            <a:r>
              <a:rPr lang="en-US" sz="2000" dirty="0" smtClean="0"/>
              <a:t>(</a:t>
            </a:r>
            <a:r>
              <a:rPr lang="en-US" sz="2000" dirty="0" err="1" smtClean="0"/>
              <a:t>i</a:t>
            </a:r>
            <a:r>
              <a:rPr lang="en-US" sz="2000" dirty="0" smtClean="0"/>
              <a:t>)	The deduction is allowed only in case of house property which is owned and is in the occupation of the employee for his own residence. However, if it is actually not occupied by the employee in view of his place of the employment being at other place, his residence in that other place should not be in a building belonging to him.</a:t>
            </a:r>
          </a:p>
          <a:p>
            <a:pPr>
              <a:buNone/>
            </a:pPr>
            <a:r>
              <a:rPr lang="en-US" sz="2000" dirty="0" smtClean="0"/>
              <a:t>(ii)The quantum of deduction allowed as per table below:</a:t>
            </a:r>
          </a:p>
          <a:p>
            <a:pPr>
              <a:buNone/>
            </a:pPr>
            <a:endParaRPr lang="en-US" dirty="0"/>
          </a:p>
        </p:txBody>
      </p:sp>
      <p:graphicFrame>
        <p:nvGraphicFramePr>
          <p:cNvPr id="4" name="Table 3"/>
          <p:cNvGraphicFramePr>
            <a:graphicFrameLocks noGrp="1"/>
          </p:cNvGraphicFramePr>
          <p:nvPr/>
        </p:nvGraphicFramePr>
        <p:xfrm>
          <a:off x="838200" y="3584786"/>
          <a:ext cx="10317481" cy="2505287"/>
        </p:xfrm>
        <a:graphic>
          <a:graphicData uri="http://schemas.openxmlformats.org/drawingml/2006/table">
            <a:tbl>
              <a:tblPr firstRow="1" bandRow="1">
                <a:tableStyleId>{5C22544A-7EE6-4342-B048-85BDC9FD1C3A}</a:tableStyleId>
              </a:tblPr>
              <a:tblGrid>
                <a:gridCol w="731520"/>
                <a:gridCol w="4411049"/>
                <a:gridCol w="2587456"/>
                <a:gridCol w="2587456"/>
              </a:tblGrid>
              <a:tr h="377614">
                <a:tc>
                  <a:txBody>
                    <a:bodyPr/>
                    <a:lstStyle/>
                    <a:p>
                      <a:pPr marL="0" marR="0" algn="ctr">
                        <a:lnSpc>
                          <a:spcPts val="1300"/>
                        </a:lnSpc>
                        <a:spcBef>
                          <a:spcPts val="0"/>
                        </a:spcBef>
                        <a:spcAft>
                          <a:spcPts val="500"/>
                        </a:spcAft>
                        <a:tabLst>
                          <a:tab pos="330200" algn="l"/>
                        </a:tabLst>
                      </a:pPr>
                      <a:r>
                        <a:rPr lang="en-US" sz="2000" b="1" dirty="0">
                          <a:solidFill>
                            <a:srgbClr val="000000"/>
                          </a:solidFill>
                          <a:latin typeface="Calibri" pitchFamily="34" charset="0"/>
                          <a:ea typeface="Times New Roman"/>
                          <a:cs typeface="Cambria"/>
                        </a:rPr>
                        <a:t>S. No</a:t>
                      </a:r>
                      <a:endParaRPr lang="en-US" sz="2000" dirty="0">
                        <a:solidFill>
                          <a:srgbClr val="000000"/>
                        </a:solidFill>
                        <a:latin typeface="Calibri" pitchFamily="34" charset="0"/>
                        <a:ea typeface="Times New Roman"/>
                        <a:cs typeface="Cambria"/>
                      </a:endParaRPr>
                    </a:p>
                  </a:txBody>
                  <a:tcPr marL="50800" marR="50800" marT="50800" marB="50800"/>
                </a:tc>
                <a:tc>
                  <a:txBody>
                    <a:bodyPr/>
                    <a:lstStyle/>
                    <a:p>
                      <a:pPr marL="0" marR="0" algn="ctr">
                        <a:lnSpc>
                          <a:spcPts val="1300"/>
                        </a:lnSpc>
                        <a:spcBef>
                          <a:spcPts val="0"/>
                        </a:spcBef>
                        <a:spcAft>
                          <a:spcPts val="500"/>
                        </a:spcAft>
                        <a:tabLst>
                          <a:tab pos="330200" algn="l"/>
                        </a:tabLst>
                      </a:pPr>
                      <a:r>
                        <a:rPr lang="en-US" sz="2000" b="1" dirty="0">
                          <a:solidFill>
                            <a:srgbClr val="000000"/>
                          </a:solidFill>
                          <a:latin typeface="Calibri" pitchFamily="34" charset="0"/>
                          <a:ea typeface="Times New Roman"/>
                          <a:cs typeface="Cambria"/>
                        </a:rPr>
                        <a:t>Purpose of borrowing capital</a:t>
                      </a:r>
                      <a:endParaRPr lang="en-US" sz="2000" dirty="0">
                        <a:solidFill>
                          <a:srgbClr val="000000"/>
                        </a:solidFill>
                        <a:latin typeface="Calibri" pitchFamily="34" charset="0"/>
                        <a:ea typeface="Times New Roman"/>
                        <a:cs typeface="Cambria"/>
                      </a:endParaRPr>
                    </a:p>
                  </a:txBody>
                  <a:tcPr marL="50800" marR="50800" marT="50800" marB="50800"/>
                </a:tc>
                <a:tc>
                  <a:txBody>
                    <a:bodyPr/>
                    <a:lstStyle/>
                    <a:p>
                      <a:pPr marL="0" marR="0" algn="ctr">
                        <a:lnSpc>
                          <a:spcPts val="1300"/>
                        </a:lnSpc>
                        <a:spcBef>
                          <a:spcPts val="0"/>
                        </a:spcBef>
                        <a:spcAft>
                          <a:spcPts val="500"/>
                        </a:spcAft>
                        <a:tabLst>
                          <a:tab pos="330200" algn="l"/>
                        </a:tabLst>
                      </a:pPr>
                      <a:r>
                        <a:rPr lang="en-US" sz="2000" b="1">
                          <a:solidFill>
                            <a:srgbClr val="000000"/>
                          </a:solidFill>
                          <a:latin typeface="Calibri" pitchFamily="34" charset="0"/>
                          <a:ea typeface="Times New Roman"/>
                          <a:cs typeface="Cambria"/>
                        </a:rPr>
                        <a:t>Date of borrowing capital</a:t>
                      </a:r>
                      <a:endParaRPr lang="en-US" sz="2000">
                        <a:solidFill>
                          <a:srgbClr val="000000"/>
                        </a:solidFill>
                        <a:latin typeface="Calibri" pitchFamily="34" charset="0"/>
                        <a:ea typeface="Times New Roman"/>
                        <a:cs typeface="Cambria"/>
                      </a:endParaRPr>
                    </a:p>
                  </a:txBody>
                  <a:tcPr marL="50800" marR="50800" marT="50800" marB="50800"/>
                </a:tc>
                <a:tc>
                  <a:txBody>
                    <a:bodyPr/>
                    <a:lstStyle/>
                    <a:p>
                      <a:pPr marL="0" marR="0" algn="ctr">
                        <a:lnSpc>
                          <a:spcPts val="1300"/>
                        </a:lnSpc>
                        <a:spcBef>
                          <a:spcPts val="0"/>
                        </a:spcBef>
                        <a:spcAft>
                          <a:spcPts val="500"/>
                        </a:spcAft>
                        <a:tabLst>
                          <a:tab pos="330200" algn="l"/>
                        </a:tabLst>
                      </a:pPr>
                      <a:r>
                        <a:rPr lang="en-US" sz="2000" b="1">
                          <a:solidFill>
                            <a:srgbClr val="000000"/>
                          </a:solidFill>
                          <a:latin typeface="Calibri" pitchFamily="34" charset="0"/>
                          <a:ea typeface="Times New Roman"/>
                          <a:cs typeface="Cambria"/>
                        </a:rPr>
                        <a:t>Maximum Deduction allowable</a:t>
                      </a:r>
                      <a:endParaRPr lang="en-US" sz="2000">
                        <a:solidFill>
                          <a:srgbClr val="000000"/>
                        </a:solidFill>
                        <a:latin typeface="Calibri" pitchFamily="34" charset="0"/>
                        <a:ea typeface="Times New Roman"/>
                        <a:cs typeface="Cambria"/>
                      </a:endParaRPr>
                    </a:p>
                  </a:txBody>
                  <a:tcPr marL="50800" marR="50800" marT="50800" marB="50800"/>
                </a:tc>
              </a:tr>
              <a:tr h="575224">
                <a:tc>
                  <a:txBody>
                    <a:bodyPr/>
                    <a:lstStyle/>
                    <a:p>
                      <a:pPr marL="0" marR="0" algn="just">
                        <a:lnSpc>
                          <a:spcPts val="1300"/>
                        </a:lnSpc>
                        <a:spcBef>
                          <a:spcPts val="0"/>
                        </a:spcBef>
                        <a:spcAft>
                          <a:spcPts val="500"/>
                        </a:spcAft>
                        <a:tabLst>
                          <a:tab pos="330200" algn="l"/>
                        </a:tabLst>
                      </a:pPr>
                      <a:r>
                        <a:rPr lang="en-US" sz="2000">
                          <a:solidFill>
                            <a:srgbClr val="000000"/>
                          </a:solidFill>
                          <a:latin typeface="Calibri" pitchFamily="34" charset="0"/>
                          <a:ea typeface="Times New Roman"/>
                          <a:cs typeface="Cambria"/>
                        </a:rPr>
                        <a:t>1</a:t>
                      </a:r>
                    </a:p>
                  </a:txBody>
                  <a:tcPr marL="50800" marR="50800" marT="50800" marB="50800"/>
                </a:tc>
                <a:tc>
                  <a:txBody>
                    <a:bodyPr/>
                    <a:lstStyle/>
                    <a:p>
                      <a:pPr marL="0" marR="0" algn="l">
                        <a:lnSpc>
                          <a:spcPct val="100000"/>
                        </a:lnSpc>
                        <a:spcBef>
                          <a:spcPts val="0"/>
                        </a:spcBef>
                        <a:spcAft>
                          <a:spcPts val="500"/>
                        </a:spcAft>
                        <a:tabLst>
                          <a:tab pos="330200" algn="l"/>
                        </a:tabLst>
                      </a:pPr>
                      <a:r>
                        <a:rPr lang="en-US" sz="2000" dirty="0" smtClean="0">
                          <a:solidFill>
                            <a:srgbClr val="000000"/>
                          </a:solidFill>
                          <a:latin typeface="Calibri" pitchFamily="34" charset="0"/>
                          <a:ea typeface="Times New Roman"/>
                          <a:cs typeface="Cambria"/>
                        </a:rPr>
                        <a:t>Repair </a:t>
                      </a:r>
                      <a:r>
                        <a:rPr lang="en-US" sz="2000" dirty="0">
                          <a:solidFill>
                            <a:srgbClr val="000000"/>
                          </a:solidFill>
                          <a:latin typeface="Calibri" pitchFamily="34" charset="0"/>
                          <a:ea typeface="Times New Roman"/>
                          <a:cs typeface="Cambria"/>
                        </a:rPr>
                        <a:t>or renewal or reconstruction of the house</a:t>
                      </a:r>
                    </a:p>
                  </a:txBody>
                  <a:tcPr marL="50800" marR="50800" marT="50800" marB="50800"/>
                </a:tc>
                <a:tc>
                  <a:txBody>
                    <a:bodyPr/>
                    <a:lstStyle/>
                    <a:p>
                      <a:pPr marL="0" marR="0" algn="just">
                        <a:lnSpc>
                          <a:spcPts val="1300"/>
                        </a:lnSpc>
                        <a:spcBef>
                          <a:spcPts val="0"/>
                        </a:spcBef>
                        <a:spcAft>
                          <a:spcPts val="500"/>
                        </a:spcAft>
                        <a:tabLst>
                          <a:tab pos="330200" algn="l"/>
                        </a:tabLst>
                      </a:pPr>
                      <a:r>
                        <a:rPr lang="en-US" sz="2000">
                          <a:solidFill>
                            <a:srgbClr val="000000"/>
                          </a:solidFill>
                          <a:latin typeface="Calibri" pitchFamily="34" charset="0"/>
                          <a:ea typeface="Times New Roman"/>
                          <a:cs typeface="Cambria"/>
                        </a:rPr>
                        <a:t>Any time</a:t>
                      </a:r>
                    </a:p>
                  </a:txBody>
                  <a:tcPr marL="50800" marR="50800" marT="50800" marB="50800"/>
                </a:tc>
                <a:tc>
                  <a:txBody>
                    <a:bodyPr/>
                    <a:lstStyle/>
                    <a:p>
                      <a:pPr marL="0" marR="0" algn="just">
                        <a:lnSpc>
                          <a:spcPct val="100000"/>
                        </a:lnSpc>
                        <a:spcBef>
                          <a:spcPts val="0"/>
                        </a:spcBef>
                        <a:spcAft>
                          <a:spcPts val="500"/>
                        </a:spcAft>
                        <a:tabLst>
                          <a:tab pos="330200" algn="l"/>
                        </a:tabLst>
                      </a:pPr>
                      <a:r>
                        <a:rPr lang="en-US" sz="2000" dirty="0" smtClean="0">
                          <a:solidFill>
                            <a:srgbClr val="000000"/>
                          </a:solidFill>
                          <a:latin typeface="Calibri" pitchFamily="34" charset="0"/>
                          <a:ea typeface="Times New Roman"/>
                          <a:cs typeface="Cambria"/>
                        </a:rPr>
                        <a:t>Rs. 30,000/-</a:t>
                      </a:r>
                      <a:endParaRPr lang="en-US" sz="2000" dirty="0">
                        <a:solidFill>
                          <a:srgbClr val="000000"/>
                        </a:solidFill>
                        <a:latin typeface="Calibri" pitchFamily="34" charset="0"/>
                        <a:ea typeface="Times New Roman"/>
                        <a:cs typeface="Cambria"/>
                      </a:endParaRPr>
                    </a:p>
                  </a:txBody>
                  <a:tcPr marL="50800" marR="50800" marT="50800" marB="50800"/>
                </a:tc>
              </a:tr>
              <a:tr h="575224">
                <a:tc>
                  <a:txBody>
                    <a:bodyPr/>
                    <a:lstStyle/>
                    <a:p>
                      <a:pPr marL="0" marR="0" algn="just">
                        <a:lnSpc>
                          <a:spcPts val="1300"/>
                        </a:lnSpc>
                        <a:spcBef>
                          <a:spcPts val="0"/>
                        </a:spcBef>
                        <a:spcAft>
                          <a:spcPts val="500"/>
                        </a:spcAft>
                        <a:tabLst>
                          <a:tab pos="330200" algn="l"/>
                        </a:tabLst>
                      </a:pPr>
                      <a:r>
                        <a:rPr lang="en-US" sz="2000">
                          <a:solidFill>
                            <a:srgbClr val="000000"/>
                          </a:solidFill>
                          <a:latin typeface="Calibri" pitchFamily="34" charset="0"/>
                          <a:ea typeface="Times New Roman"/>
                          <a:cs typeface="Cambria"/>
                        </a:rPr>
                        <a:t>2</a:t>
                      </a:r>
                    </a:p>
                  </a:txBody>
                  <a:tcPr marL="50800" marR="50800" marT="50800" marB="50800"/>
                </a:tc>
                <a:tc>
                  <a:txBody>
                    <a:bodyPr/>
                    <a:lstStyle/>
                    <a:p>
                      <a:pPr marL="0" marR="0" algn="just">
                        <a:lnSpc>
                          <a:spcPct val="100000"/>
                        </a:lnSpc>
                        <a:spcBef>
                          <a:spcPts val="0"/>
                        </a:spcBef>
                        <a:spcAft>
                          <a:spcPts val="500"/>
                        </a:spcAft>
                        <a:tabLst>
                          <a:tab pos="330200" algn="l"/>
                        </a:tabLst>
                      </a:pPr>
                      <a:r>
                        <a:rPr lang="en-US" sz="2000" dirty="0">
                          <a:solidFill>
                            <a:srgbClr val="000000"/>
                          </a:solidFill>
                          <a:latin typeface="Calibri" pitchFamily="34" charset="0"/>
                          <a:ea typeface="Times New Roman"/>
                          <a:cs typeface="Cambria"/>
                        </a:rPr>
                        <a:t>Acquisition or construction of the house</a:t>
                      </a:r>
                    </a:p>
                  </a:txBody>
                  <a:tcPr marL="50800" marR="50800" marT="50800" marB="50800"/>
                </a:tc>
                <a:tc>
                  <a:txBody>
                    <a:bodyPr/>
                    <a:lstStyle/>
                    <a:p>
                      <a:pPr marL="0" marR="0" algn="l">
                        <a:lnSpc>
                          <a:spcPts val="1300"/>
                        </a:lnSpc>
                        <a:spcBef>
                          <a:spcPts val="0"/>
                        </a:spcBef>
                        <a:spcAft>
                          <a:spcPts val="500"/>
                        </a:spcAft>
                        <a:tabLst>
                          <a:tab pos="330200" algn="l"/>
                        </a:tabLst>
                      </a:pPr>
                      <a:r>
                        <a:rPr lang="en-US" sz="2000" dirty="0">
                          <a:solidFill>
                            <a:srgbClr val="000000"/>
                          </a:solidFill>
                          <a:latin typeface="Calibri" pitchFamily="34" charset="0"/>
                          <a:ea typeface="Times New Roman"/>
                          <a:cs typeface="Cambria"/>
                        </a:rPr>
                        <a:t>Before 01.04.1999</a:t>
                      </a:r>
                    </a:p>
                  </a:txBody>
                  <a:tcPr marL="50800" marR="50800" marT="50800" marB="50800"/>
                </a:tc>
                <a:tc>
                  <a:txBody>
                    <a:bodyPr/>
                    <a:lstStyle/>
                    <a:p>
                      <a:pPr marL="0" marR="0" algn="just">
                        <a:lnSpc>
                          <a:spcPct val="100000"/>
                        </a:lnSpc>
                        <a:spcBef>
                          <a:spcPts val="0"/>
                        </a:spcBef>
                        <a:spcAft>
                          <a:spcPts val="500"/>
                        </a:spcAft>
                        <a:tabLst>
                          <a:tab pos="330200" algn="l"/>
                        </a:tabLst>
                      </a:pPr>
                      <a:r>
                        <a:rPr lang="en-US" sz="2000" dirty="0">
                          <a:solidFill>
                            <a:srgbClr val="000000"/>
                          </a:solidFill>
                          <a:latin typeface="Calibri" pitchFamily="34" charset="0"/>
                          <a:ea typeface="Times New Roman"/>
                          <a:cs typeface="Cambria"/>
                        </a:rPr>
                        <a:t>Rs. 30,000/-</a:t>
                      </a:r>
                    </a:p>
                  </a:txBody>
                  <a:tcPr marL="50800" marR="50800" marT="50800" marB="50800"/>
                </a:tc>
              </a:tr>
              <a:tr h="787063">
                <a:tc>
                  <a:txBody>
                    <a:bodyPr/>
                    <a:lstStyle/>
                    <a:p>
                      <a:pPr marL="0" marR="0" algn="just">
                        <a:lnSpc>
                          <a:spcPts val="1300"/>
                        </a:lnSpc>
                        <a:spcBef>
                          <a:spcPts val="0"/>
                        </a:spcBef>
                        <a:spcAft>
                          <a:spcPts val="500"/>
                        </a:spcAft>
                        <a:tabLst>
                          <a:tab pos="330200" algn="l"/>
                        </a:tabLst>
                      </a:pPr>
                      <a:r>
                        <a:rPr lang="en-US" sz="2000">
                          <a:solidFill>
                            <a:srgbClr val="000000"/>
                          </a:solidFill>
                          <a:latin typeface="Calibri" pitchFamily="34" charset="0"/>
                          <a:ea typeface="Times New Roman"/>
                          <a:cs typeface="Cambria"/>
                        </a:rPr>
                        <a:t>3</a:t>
                      </a:r>
                    </a:p>
                  </a:txBody>
                  <a:tcPr marL="50800" marR="50800" marT="50800" marB="50800"/>
                </a:tc>
                <a:tc>
                  <a:txBody>
                    <a:bodyPr/>
                    <a:lstStyle/>
                    <a:p>
                      <a:pPr marL="0" marR="0" algn="just">
                        <a:lnSpc>
                          <a:spcPct val="100000"/>
                        </a:lnSpc>
                        <a:spcBef>
                          <a:spcPts val="0"/>
                        </a:spcBef>
                        <a:spcAft>
                          <a:spcPts val="500"/>
                        </a:spcAft>
                        <a:tabLst>
                          <a:tab pos="330200" algn="l"/>
                        </a:tabLst>
                      </a:pPr>
                      <a:r>
                        <a:rPr lang="en-US" sz="2000" dirty="0">
                          <a:solidFill>
                            <a:srgbClr val="000000"/>
                          </a:solidFill>
                          <a:latin typeface="Calibri" pitchFamily="34" charset="0"/>
                          <a:ea typeface="Times New Roman"/>
                          <a:cs typeface="Cambria"/>
                        </a:rPr>
                        <a:t>Acquisition or construction of the house</a:t>
                      </a:r>
                    </a:p>
                  </a:txBody>
                  <a:tcPr marL="50800" marR="50800" marT="50800" marB="50800"/>
                </a:tc>
                <a:tc>
                  <a:txBody>
                    <a:bodyPr/>
                    <a:lstStyle/>
                    <a:p>
                      <a:pPr marL="0" marR="0" algn="l">
                        <a:lnSpc>
                          <a:spcPts val="1300"/>
                        </a:lnSpc>
                        <a:spcBef>
                          <a:spcPts val="0"/>
                        </a:spcBef>
                        <a:spcAft>
                          <a:spcPts val="500"/>
                        </a:spcAft>
                        <a:tabLst>
                          <a:tab pos="330200" algn="l"/>
                        </a:tabLst>
                      </a:pPr>
                      <a:r>
                        <a:rPr lang="en-US" sz="2000" dirty="0">
                          <a:solidFill>
                            <a:srgbClr val="000000"/>
                          </a:solidFill>
                          <a:latin typeface="Calibri" pitchFamily="34" charset="0"/>
                          <a:ea typeface="Times New Roman"/>
                          <a:cs typeface="Cambria"/>
                        </a:rPr>
                        <a:t>On or after 01.04.1999</a:t>
                      </a:r>
                    </a:p>
                  </a:txBody>
                  <a:tcPr marL="50800" marR="50800" marT="50800" marB="50800"/>
                </a:tc>
                <a:tc>
                  <a:txBody>
                    <a:bodyPr/>
                    <a:lstStyle/>
                    <a:p>
                      <a:pPr marL="0" marR="0" algn="l">
                        <a:lnSpc>
                          <a:spcPct val="100000"/>
                        </a:lnSpc>
                        <a:spcBef>
                          <a:spcPts val="0"/>
                        </a:spcBef>
                        <a:spcAft>
                          <a:spcPts val="500"/>
                        </a:spcAft>
                        <a:tabLst>
                          <a:tab pos="330200" algn="l"/>
                        </a:tabLst>
                      </a:pPr>
                      <a:r>
                        <a:rPr lang="en-US" sz="2000" dirty="0">
                          <a:solidFill>
                            <a:srgbClr val="000000"/>
                          </a:solidFill>
                          <a:latin typeface="Calibri" pitchFamily="34" charset="0"/>
                          <a:ea typeface="Times New Roman"/>
                          <a:cs typeface="Cambria"/>
                        </a:rPr>
                        <a:t>Rs. 2,00,000/-(</a:t>
                      </a:r>
                      <a:r>
                        <a:rPr lang="en-US" sz="2000" dirty="0" err="1">
                          <a:solidFill>
                            <a:srgbClr val="000000"/>
                          </a:solidFill>
                          <a:latin typeface="Calibri" pitchFamily="34" charset="0"/>
                          <a:ea typeface="Times New Roman"/>
                          <a:cs typeface="Cambria"/>
                        </a:rPr>
                        <a:t>w.e.f</a:t>
                      </a:r>
                      <a:r>
                        <a:rPr lang="en-US" sz="2000" dirty="0">
                          <a:solidFill>
                            <a:srgbClr val="000000"/>
                          </a:solidFill>
                          <a:latin typeface="Calibri" pitchFamily="34" charset="0"/>
                          <a:ea typeface="Times New Roman"/>
                          <a:cs typeface="Cambria"/>
                        </a:rPr>
                        <a:t>. AY 2015-16)</a:t>
                      </a:r>
                    </a:p>
                  </a:txBody>
                  <a:tcPr marL="50800" marR="50800" marT="50800" marB="50800"/>
                </a:tc>
              </a:tr>
            </a:tbl>
          </a:graphicData>
        </a:graphic>
      </p:graphicFrame>
    </p:spTree>
    <p:extLst>
      <p:ext uri="{BB962C8B-B14F-4D97-AF65-F5344CB8AC3E}">
        <p14:creationId xmlns:p14="http://schemas.microsoft.com/office/powerpoint/2010/main" val="1943595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4945" y="2967335"/>
            <a:ext cx="5602111"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en-US" sz="5400" dirty="0"/>
              <a:t>Deduction of Tax </a:t>
            </a:r>
            <a:endParaRPr lang="en-US" sz="5400" dirty="0" smtClean="0"/>
          </a:p>
          <a:p>
            <a:pPr algn="ctr"/>
            <a:r>
              <a:rPr lang="en-US" sz="5400" dirty="0" smtClean="0"/>
              <a:t>from </a:t>
            </a:r>
            <a:r>
              <a:rPr lang="en-US" sz="5400" dirty="0"/>
              <a:t>salary Income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581157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600200" cy="6858000"/>
          </a:xfrm>
        </p:spPr>
        <p:style>
          <a:lnRef idx="2">
            <a:schemeClr val="accent1">
              <a:shade val="50000"/>
            </a:schemeClr>
          </a:lnRef>
          <a:fillRef idx="1">
            <a:schemeClr val="accent1"/>
          </a:fillRef>
          <a:effectRef idx="0">
            <a:schemeClr val="accent1"/>
          </a:effectRef>
          <a:fontRef idx="minor">
            <a:schemeClr val="lt1"/>
          </a:fontRef>
        </p:style>
        <p:txBody>
          <a:bodyPr vert="vert270">
            <a:normAutofit/>
          </a:bodyPr>
          <a:lstStyle/>
          <a:p>
            <a:pPr algn="ctr"/>
            <a:r>
              <a:rPr lang="en-US" sz="3600" dirty="0" smtClean="0"/>
              <a:t>Deduction of Tax from salary Income-[Section 192] </a:t>
            </a:r>
            <a:endParaRPr lang="en-US" sz="3600" dirty="0"/>
          </a:p>
        </p:txBody>
      </p:sp>
      <p:sp>
        <p:nvSpPr>
          <p:cNvPr id="3" name="Content Placeholder 2"/>
          <p:cNvSpPr>
            <a:spLocks noGrp="1"/>
          </p:cNvSpPr>
          <p:nvPr>
            <p:ph idx="1"/>
          </p:nvPr>
        </p:nvSpPr>
        <p:spPr>
          <a:xfrm>
            <a:off x="1691640" y="102870"/>
            <a:ext cx="10500360" cy="666369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a:r>
              <a:rPr lang="en-US" sz="2400" dirty="0" smtClean="0"/>
              <a:t>(1) </a:t>
            </a:r>
            <a:r>
              <a:rPr lang="en-US" sz="2400" dirty="0" smtClean="0">
                <a:solidFill>
                  <a:schemeClr val="tx1"/>
                </a:solidFill>
              </a:rPr>
              <a:t>Any person responsible for paying any </a:t>
            </a:r>
            <a:r>
              <a:rPr lang="en-US" sz="2400" b="1" dirty="0" smtClean="0">
                <a:solidFill>
                  <a:schemeClr val="tx1"/>
                </a:solidFill>
              </a:rPr>
              <a:t>income chargeable under the head “Salaries” </a:t>
            </a:r>
            <a:r>
              <a:rPr lang="en-US" sz="2400" dirty="0" smtClean="0">
                <a:solidFill>
                  <a:schemeClr val="tx1"/>
                </a:solidFill>
              </a:rPr>
              <a:t>shall, </a:t>
            </a:r>
            <a:r>
              <a:rPr lang="en-US" sz="2400" b="1" dirty="0" smtClean="0">
                <a:solidFill>
                  <a:schemeClr val="tx1"/>
                </a:solidFill>
              </a:rPr>
              <a:t>at the time of payment</a:t>
            </a:r>
            <a:r>
              <a:rPr lang="en-US" sz="2400" dirty="0" smtClean="0">
                <a:solidFill>
                  <a:schemeClr val="tx1"/>
                </a:solidFill>
              </a:rPr>
              <a:t>, deduct income-tax on the amount payable </a:t>
            </a:r>
            <a:r>
              <a:rPr lang="en-US" sz="2400" b="1" dirty="0" smtClean="0">
                <a:solidFill>
                  <a:schemeClr val="tx1"/>
                </a:solidFill>
              </a:rPr>
              <a:t>at the average rate of income-tax</a:t>
            </a:r>
            <a:r>
              <a:rPr lang="en-US" sz="2400" dirty="0" smtClean="0">
                <a:solidFill>
                  <a:schemeClr val="tx1"/>
                </a:solidFill>
              </a:rPr>
              <a:t> computed on the basis of the [</a:t>
            </a:r>
            <a:r>
              <a:rPr lang="en-US" sz="2400" b="1" dirty="0" smtClean="0">
                <a:solidFill>
                  <a:schemeClr val="tx1"/>
                </a:solidFill>
              </a:rPr>
              <a:t>rates in force</a:t>
            </a:r>
            <a:r>
              <a:rPr lang="en-US" sz="2400" dirty="0" smtClean="0">
                <a:solidFill>
                  <a:schemeClr val="tx1"/>
                </a:solidFill>
              </a:rPr>
              <a:t>] for the </a:t>
            </a:r>
            <a:r>
              <a:rPr lang="en-US" sz="2400" b="1" dirty="0" smtClean="0">
                <a:solidFill>
                  <a:schemeClr val="tx1"/>
                </a:solidFill>
              </a:rPr>
              <a:t>financial year</a:t>
            </a:r>
            <a:r>
              <a:rPr lang="en-US" sz="2400" dirty="0" smtClean="0">
                <a:solidFill>
                  <a:schemeClr val="tx1"/>
                </a:solidFill>
              </a:rPr>
              <a:t> in which the payment is made, on the </a:t>
            </a:r>
            <a:r>
              <a:rPr lang="en-US" sz="2400" b="1" dirty="0" smtClean="0">
                <a:solidFill>
                  <a:schemeClr val="tx1"/>
                </a:solidFill>
              </a:rPr>
              <a:t>estimated income</a:t>
            </a:r>
            <a:r>
              <a:rPr lang="en-US" sz="2400" dirty="0" smtClean="0">
                <a:solidFill>
                  <a:schemeClr val="tx1"/>
                </a:solidFill>
              </a:rPr>
              <a:t> of the assessee under </a:t>
            </a:r>
            <a:r>
              <a:rPr lang="en-US" sz="2400" b="1" dirty="0" smtClean="0">
                <a:solidFill>
                  <a:schemeClr val="tx1"/>
                </a:solidFill>
              </a:rPr>
              <a:t>this head</a:t>
            </a:r>
            <a:r>
              <a:rPr lang="en-US" sz="2400" dirty="0" smtClean="0">
                <a:solidFill>
                  <a:schemeClr val="tx1"/>
                </a:solidFill>
              </a:rPr>
              <a:t> for that financial year.</a:t>
            </a:r>
          </a:p>
          <a:p>
            <a:pPr algn="just"/>
            <a:r>
              <a:rPr lang="en-US" sz="2400" dirty="0" smtClean="0">
                <a:solidFill>
                  <a:schemeClr val="tx1"/>
                </a:solidFill>
              </a:rPr>
              <a:t>[(2) Where, during the financial year, an </a:t>
            </a:r>
            <a:r>
              <a:rPr lang="en-US" sz="2400" i="1" dirty="0" smtClean="0">
                <a:solidFill>
                  <a:schemeClr val="tx1"/>
                </a:solidFill>
              </a:rPr>
              <a:t>assessee is employed </a:t>
            </a:r>
            <a:r>
              <a:rPr lang="en-US" sz="2400" b="1" i="1" dirty="0" smtClean="0">
                <a:solidFill>
                  <a:schemeClr val="tx1"/>
                </a:solidFill>
              </a:rPr>
              <a:t>simultaneously under more than one employer,</a:t>
            </a:r>
            <a:r>
              <a:rPr lang="en-US" sz="2400" dirty="0" smtClean="0">
                <a:solidFill>
                  <a:schemeClr val="tx1"/>
                </a:solidFill>
              </a:rPr>
              <a:t> or where he has held </a:t>
            </a:r>
            <a:r>
              <a:rPr lang="en-US" sz="2400" b="1" dirty="0" smtClean="0">
                <a:solidFill>
                  <a:schemeClr val="tx1"/>
                </a:solidFill>
              </a:rPr>
              <a:t>successively employment under more than one employer</a:t>
            </a:r>
            <a:r>
              <a:rPr lang="en-US" sz="2400" dirty="0" smtClean="0">
                <a:solidFill>
                  <a:schemeClr val="tx1"/>
                </a:solidFill>
              </a:rPr>
              <a:t>, he </a:t>
            </a:r>
            <a:r>
              <a:rPr lang="en-US" sz="2400" b="1" dirty="0" smtClean="0">
                <a:solidFill>
                  <a:schemeClr val="tx1"/>
                </a:solidFill>
              </a:rPr>
              <a:t>may </a:t>
            </a:r>
            <a:r>
              <a:rPr lang="en-US" sz="2400" dirty="0" smtClean="0">
                <a:solidFill>
                  <a:schemeClr val="tx1"/>
                </a:solidFill>
              </a:rPr>
              <a:t>furnish to the person responsible for making the payment referred to in sub-section (1) (being one of the said employers as the assessee may, having regard to the circumstances of his case, choose), such details of the income under the head “Salaries” due or received by him from the other employer or employers, the tax deducted at source there from and such other particulars, in such form and verified in such manner as may be </a:t>
            </a:r>
            <a:r>
              <a:rPr lang="en-US" sz="2400" b="1" dirty="0" smtClean="0">
                <a:solidFill>
                  <a:schemeClr val="tx1"/>
                </a:solidFill>
              </a:rPr>
              <a:t>prescribed</a:t>
            </a:r>
            <a:r>
              <a:rPr lang="en-US" sz="2400" dirty="0" smtClean="0">
                <a:solidFill>
                  <a:schemeClr val="tx1"/>
                </a:solidFill>
              </a:rPr>
              <a:t>, and thereupon the person responsible for making the payment referred to above shall take into account the details so furnished for the purposes of making the deduction under sub-section (1).]</a:t>
            </a:r>
          </a:p>
          <a:p>
            <a:pPr algn="just"/>
            <a:r>
              <a:rPr lang="en-US" sz="2400" dirty="0" smtClean="0">
                <a:solidFill>
                  <a:schemeClr val="tx1"/>
                </a:solidFill>
              </a:rPr>
              <a:t>[(2A) Where the assessee, being a Government servant or an employee in a [company, co-operative society, local authority, university, institution, association or body] is </a:t>
            </a:r>
            <a:r>
              <a:rPr lang="en-US" sz="2400" b="1" dirty="0" smtClean="0">
                <a:solidFill>
                  <a:schemeClr val="tx1"/>
                </a:solidFill>
              </a:rPr>
              <a:t>entitled to the relief </a:t>
            </a:r>
            <a:r>
              <a:rPr lang="en-US" sz="2400" dirty="0" smtClean="0">
                <a:solidFill>
                  <a:schemeClr val="tx1"/>
                </a:solidFill>
              </a:rPr>
              <a:t>under sub-section (1) of section 89, he </a:t>
            </a:r>
            <a:r>
              <a:rPr lang="en-US" sz="2400" b="1" dirty="0" smtClean="0">
                <a:solidFill>
                  <a:schemeClr val="tx1"/>
                </a:solidFill>
              </a:rPr>
              <a:t>may furnish</a:t>
            </a:r>
            <a:r>
              <a:rPr lang="en-US" sz="2400" dirty="0" smtClean="0">
                <a:solidFill>
                  <a:schemeClr val="tx1"/>
                </a:solidFill>
              </a:rPr>
              <a:t> to the person responsible for making the payment referred to in sub-section (1), such particulars, in such form and verified in such manner as may be prescribed, and thereupon the person responsible as aforesaid shall compute the relief on the basis of such particulars and take it into account in making the deduction under sub-section (1).]</a:t>
            </a:r>
          </a:p>
          <a:p>
            <a:pPr>
              <a:buNone/>
            </a:pPr>
            <a:endParaRPr lang="en-US" sz="1600" dirty="0">
              <a:solidFill>
                <a:schemeClr val="tx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Computation of average tax </a:t>
            </a:r>
            <a:endParaRPr lang="en-IN" dirty="0"/>
          </a:p>
        </p:txBody>
      </p:sp>
      <p:sp>
        <p:nvSpPr>
          <p:cNvPr id="3" name="Content Placeholder 2"/>
          <p:cNvSpPr>
            <a:spLocks noGrp="1"/>
          </p:cNvSpPr>
          <p:nvPr>
            <p:ph idx="1"/>
          </p:nvPr>
        </p:nvSpPr>
        <p:spPr/>
        <p:txBody>
          <a:bodyPr anchor="ctr"/>
          <a:lstStyle/>
          <a:p>
            <a:r>
              <a:rPr lang="en-IN" dirty="0" smtClean="0"/>
              <a:t>Estimated total income after all deductions and exemptions(₹ 6 lakh)</a:t>
            </a:r>
          </a:p>
          <a:p>
            <a:r>
              <a:rPr lang="en-IN" dirty="0" smtClean="0"/>
              <a:t>Tax as per normal rate on total salary including cess (₹33800/-)</a:t>
            </a:r>
          </a:p>
          <a:p>
            <a:r>
              <a:rPr lang="en-IN" dirty="0" smtClean="0"/>
              <a:t>Average rate of tax = tax in step 2/total incomex100 (₹33800/600000x100 =5.63%)</a:t>
            </a:r>
          </a:p>
          <a:p>
            <a:r>
              <a:rPr lang="en-IN" dirty="0" smtClean="0"/>
              <a:t>Tax payable on ₹50000/- salary = 5.63% of ₹ 50000/-= ₹2815</a:t>
            </a:r>
          </a:p>
          <a:p>
            <a:pPr marL="0" indent="0">
              <a:buNone/>
            </a:pPr>
            <a:endParaRPr lang="en-IN" dirty="0" smtClean="0"/>
          </a:p>
          <a:p>
            <a:pPr marL="0" indent="0">
              <a:buNone/>
            </a:pPr>
            <a:r>
              <a:rPr lang="en-IN" dirty="0" smtClean="0"/>
              <a:t>Note: salary payable in foreign currency  conversion in Indian currency by TT buying rate on the date on which tax required to be deducted. (Rule 26)</a:t>
            </a:r>
          </a:p>
          <a:p>
            <a:pPr marL="0" indent="0">
              <a:buNone/>
            </a:pPr>
            <a:endParaRPr lang="en-IN" dirty="0"/>
          </a:p>
        </p:txBody>
      </p:sp>
    </p:spTree>
    <p:extLst>
      <p:ext uri="{BB962C8B-B14F-4D97-AF65-F5344CB8AC3E}">
        <p14:creationId xmlns:p14="http://schemas.microsoft.com/office/powerpoint/2010/main" val="3730269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68" y="0"/>
            <a:ext cx="3932237" cy="238887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smtClean="0"/>
              <a:t> </a:t>
            </a:r>
            <a:r>
              <a:rPr lang="en-US" sz="3600" dirty="0" smtClean="0"/>
              <a:t>Non Monetary Perquisite – No Need to deduct tax, if employer pay tax thereon</a:t>
            </a:r>
            <a:endParaRPr lang="en-US" sz="3600" dirty="0"/>
          </a:p>
        </p:txBody>
      </p:sp>
      <p:sp>
        <p:nvSpPr>
          <p:cNvPr id="3" name="Content Placeholder 2"/>
          <p:cNvSpPr>
            <a:spLocks noGrp="1"/>
          </p:cNvSpPr>
          <p:nvPr>
            <p:ph idx="1"/>
          </p:nvPr>
        </p:nvSpPr>
        <p:spPr>
          <a:xfrm>
            <a:off x="4149090" y="0"/>
            <a:ext cx="8042910" cy="6686549"/>
          </a:xfrm>
        </p:spPr>
        <p:txBody>
          <a:bodyPr>
            <a:noAutofit/>
          </a:bodyPr>
          <a:lstStyle/>
          <a:p>
            <a:pPr algn="just"/>
            <a:r>
              <a:rPr lang="en-US" sz="2400" dirty="0" smtClean="0"/>
              <a:t>[(1A) Without prejudice to the provisions contained in sub-section (1), the person responsible for paying any income in the nature of a </a:t>
            </a:r>
            <a:r>
              <a:rPr lang="en-US" sz="2400" b="1" dirty="0" smtClean="0"/>
              <a:t>perquisite </a:t>
            </a:r>
            <a:r>
              <a:rPr lang="en-US" sz="2400" dirty="0" smtClean="0"/>
              <a:t>which is </a:t>
            </a:r>
            <a:r>
              <a:rPr lang="en-US" sz="2400" i="1" dirty="0" smtClean="0"/>
              <a:t>not provided for by way of monetary payment</a:t>
            </a:r>
            <a:r>
              <a:rPr lang="en-US" sz="2400" dirty="0" smtClean="0"/>
              <a:t>, referred to in clause (</a:t>
            </a:r>
            <a:r>
              <a:rPr lang="en-US" sz="2400" i="1" dirty="0" smtClean="0"/>
              <a:t>2</a:t>
            </a:r>
            <a:r>
              <a:rPr lang="en-US" sz="2400" dirty="0" smtClean="0"/>
              <a:t>) of section 17, may pay, at his </a:t>
            </a:r>
            <a:r>
              <a:rPr lang="en-US" sz="2400" b="1" dirty="0" smtClean="0"/>
              <a:t>option</a:t>
            </a:r>
            <a:r>
              <a:rPr lang="en-US" sz="2400" dirty="0" smtClean="0"/>
              <a:t>, tax on the whole or part of such income </a:t>
            </a:r>
            <a:r>
              <a:rPr lang="en-US" sz="2400" b="1" dirty="0" smtClean="0"/>
              <a:t>without making any deduction there from</a:t>
            </a:r>
            <a:r>
              <a:rPr lang="en-US" sz="2400" dirty="0" smtClean="0"/>
              <a:t> at the time when such tax was otherwise deductible under the provisions of sub-section (1).</a:t>
            </a:r>
          </a:p>
          <a:p>
            <a:pPr algn="just"/>
            <a:r>
              <a:rPr lang="en-US" sz="2400" dirty="0" smtClean="0"/>
              <a:t>(1B) For the purpose of paying tax under sub-section (1A), tax shall be determined at the </a:t>
            </a:r>
            <a:r>
              <a:rPr lang="en-US" sz="2400" b="1" dirty="0" smtClean="0"/>
              <a:t>average of income-tax </a:t>
            </a:r>
            <a:r>
              <a:rPr lang="en-US" sz="2400" dirty="0" smtClean="0"/>
              <a:t>computed on the basis of the rates in force for the financial year, on the income chargeable under the head “Salaries” including the income referred to in sub-section (1A), and the tax so payable shall be construed as if it were, a tax deductible at source, from the income under the head “Salaries” as per the provisions of sub-section (1), and shall be subject to the provisions of this Chapter.]</a:t>
            </a:r>
          </a:p>
          <a:p>
            <a:endParaRPr lang="en-US" dirty="0"/>
          </a:p>
        </p:txBody>
      </p:sp>
      <p:sp>
        <p:nvSpPr>
          <p:cNvPr id="4" name="Text Placeholder 3"/>
          <p:cNvSpPr>
            <a:spLocks noGrp="1"/>
          </p:cNvSpPr>
          <p:nvPr>
            <p:ph type="body" sz="half" idx="2"/>
          </p:nvPr>
        </p:nvSpPr>
        <p:spPr>
          <a:xfrm>
            <a:off x="96838" y="2503170"/>
            <a:ext cx="3932237" cy="420020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marL="342900" indent="-342900" algn="just">
              <a:buFont typeface="Wingdings" panose="05000000000000000000" pitchFamily="2" charset="2"/>
              <a:buChar char="§"/>
            </a:pPr>
            <a:r>
              <a:rPr lang="en-IN" sz="2400" dirty="0" smtClean="0"/>
              <a:t>Option to employer to pay tax on non monetary perquisite</a:t>
            </a:r>
          </a:p>
          <a:p>
            <a:pPr marL="342900" indent="-342900" algn="just">
              <a:buFont typeface="Wingdings" panose="05000000000000000000" pitchFamily="2" charset="2"/>
              <a:buChar char="§"/>
            </a:pPr>
            <a:r>
              <a:rPr lang="en-IN" sz="2400" dirty="0" smtClean="0"/>
              <a:t>If employer pay the tax no need to deduct tax at the time of payment od salary to employee</a:t>
            </a:r>
          </a:p>
          <a:p>
            <a:pPr marL="342900" indent="-342900" algn="just">
              <a:buFont typeface="Wingdings" panose="05000000000000000000" pitchFamily="2" charset="2"/>
              <a:buChar char="§"/>
            </a:pPr>
            <a:r>
              <a:rPr lang="en-IN" sz="2400" dirty="0" smtClean="0"/>
              <a:t>If employee bear the tax ,  employer have to deduct the tax.</a:t>
            </a:r>
          </a:p>
          <a:p>
            <a:pPr marL="342900" indent="-342900" algn="just">
              <a:buFont typeface="Wingdings" panose="05000000000000000000" pitchFamily="2" charset="2"/>
              <a:buChar char="§"/>
            </a:pPr>
            <a:endParaRPr lang="en-IN" sz="24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one employer</a:t>
            </a:r>
            <a:endParaRPr lang="en-US" dirty="0"/>
          </a:p>
        </p:txBody>
      </p:sp>
      <p:sp>
        <p:nvSpPr>
          <p:cNvPr id="3" name="Content Placeholder 2"/>
          <p:cNvSpPr>
            <a:spLocks noGrp="1"/>
          </p:cNvSpPr>
          <p:nvPr>
            <p:ph idx="1"/>
          </p:nvPr>
        </p:nvSpPr>
        <p:spPr/>
        <p:txBody>
          <a:bodyPr>
            <a:normAutofit/>
          </a:bodyPr>
          <a:lstStyle/>
          <a:p>
            <a:pPr algn="just">
              <a:buNone/>
            </a:pPr>
            <a:r>
              <a:rPr lang="en-US" sz="2000" dirty="0" smtClean="0"/>
              <a:t>    </a:t>
            </a:r>
          </a:p>
          <a:p>
            <a:pPr algn="just">
              <a:buNone/>
            </a:pPr>
            <a:r>
              <a:rPr lang="en-US" sz="2000" dirty="0" smtClean="0"/>
              <a:t>  (2) Where, during the financial year, an </a:t>
            </a:r>
            <a:r>
              <a:rPr lang="en-US" sz="2000" i="1" dirty="0" smtClean="0"/>
              <a:t>assessee is employed </a:t>
            </a:r>
            <a:r>
              <a:rPr lang="en-US" sz="2000" b="1" i="1" dirty="0" smtClean="0"/>
              <a:t>simultaneously under more than one employer,</a:t>
            </a:r>
            <a:r>
              <a:rPr lang="en-US" sz="2000" dirty="0" smtClean="0"/>
              <a:t> or where he has held </a:t>
            </a:r>
            <a:r>
              <a:rPr lang="en-US" sz="2000" b="1" dirty="0" smtClean="0"/>
              <a:t>successively employment under more than one employer</a:t>
            </a:r>
            <a:r>
              <a:rPr lang="en-US" sz="2000" dirty="0" smtClean="0"/>
              <a:t>, he </a:t>
            </a:r>
            <a:r>
              <a:rPr lang="en-US" sz="2000" b="1" dirty="0" smtClean="0"/>
              <a:t>may </a:t>
            </a:r>
            <a:r>
              <a:rPr lang="en-US" sz="2000" dirty="0" smtClean="0"/>
              <a:t>furnish to the person responsible for making the payment referred to in sub-section (1) (being one of the said employers as the assessee may, having regard to the circumstances of his case, choose), such details of the income under the head “Salaries” due or received by him from the other employer or employers, the tax deducted at source there from and such other particulars, in such form and verified in such manner as may be </a:t>
            </a:r>
            <a:r>
              <a:rPr lang="en-US" sz="2000" b="1" dirty="0" smtClean="0"/>
              <a:t>prescribed</a:t>
            </a:r>
            <a:r>
              <a:rPr lang="en-US" sz="2000" dirty="0" smtClean="0"/>
              <a:t>, and thereupon the person responsible for making the payment referred to above shall take into account the details so furnished for the purposes of making the deduction under sub-section (1).]</a:t>
            </a:r>
          </a:p>
          <a:p>
            <a:pPr algn="just">
              <a:buNone/>
            </a:pPr>
            <a:endParaRPr lang="en-US" sz="2000" dirty="0" smtClean="0"/>
          </a:p>
          <a:p>
            <a:pPr algn="just">
              <a:buNone/>
            </a:pPr>
            <a:r>
              <a:rPr lang="en-US" sz="2000" b="1" dirty="0" smtClean="0"/>
              <a:t>Note : - Rule 26 A and form 12 B</a:t>
            </a:r>
          </a:p>
          <a:p>
            <a:pPr>
              <a:buNone/>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Furnishing of Form 10 E – Relief u/s 89 (1) – Arrear salary</a:t>
            </a:r>
            <a:endParaRPr lang="en-US" sz="3000" dirty="0"/>
          </a:p>
        </p:txBody>
      </p:sp>
      <p:sp>
        <p:nvSpPr>
          <p:cNvPr id="3" name="Content Placeholder 2"/>
          <p:cNvSpPr>
            <a:spLocks noGrp="1"/>
          </p:cNvSpPr>
          <p:nvPr>
            <p:ph idx="1"/>
          </p:nvPr>
        </p:nvSpPr>
        <p:spPr/>
        <p:txBody>
          <a:bodyPr/>
          <a:lstStyle/>
          <a:p>
            <a:pPr algn="just">
              <a:buNone/>
            </a:pPr>
            <a:r>
              <a:rPr lang="en-US" sz="2000" dirty="0" smtClean="0"/>
              <a:t>     (2A) Where the assessee, being a Government servant or an employee in a [company, co-operative society, local authority, university, institution, association or body] is </a:t>
            </a:r>
            <a:r>
              <a:rPr lang="en-US" sz="2000" b="1" dirty="0" smtClean="0"/>
              <a:t>entitled to the relief </a:t>
            </a:r>
            <a:r>
              <a:rPr lang="en-US" sz="2000" dirty="0" smtClean="0"/>
              <a:t>under sub-section (1) of section 89, he </a:t>
            </a:r>
            <a:r>
              <a:rPr lang="en-US" sz="2000" b="1" dirty="0" smtClean="0"/>
              <a:t>may furnish</a:t>
            </a:r>
            <a:r>
              <a:rPr lang="en-US" sz="2000" dirty="0" smtClean="0"/>
              <a:t> to the person responsible for making the payment referred to in sub-section (1), such particulars, in such form and verified in such manner as may be prescribed, and thereupon the person responsible as aforesaid shall compute the relief on the basis of such particulars and take it into account in making the deduction under sub-section (1).]</a:t>
            </a:r>
          </a:p>
          <a:p>
            <a:pPr algn="just">
              <a:buNone/>
            </a:pPr>
            <a:r>
              <a:rPr lang="en-US" sz="2000" dirty="0" smtClean="0"/>
              <a:t>     Rule 21 AA  and Form 10 E</a:t>
            </a:r>
          </a:p>
          <a:p>
            <a:pPr algn="just">
              <a:buNone/>
            </a:pPr>
            <a:endParaRPr lang="en-US" sz="2000" dirty="0" smtClean="0"/>
          </a:p>
          <a:p>
            <a:pPr algn="just">
              <a:buNone/>
            </a:pPr>
            <a:r>
              <a:rPr lang="en-US" sz="2000" b="1" dirty="0" smtClean="0"/>
              <a:t>    Note :-  Form 10 E along with ITR electronically online</a:t>
            </a:r>
          </a:p>
          <a:p>
            <a:pPr algn="just">
              <a:buNone/>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3215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3000" dirty="0" smtClean="0"/>
              <a:t>Reporting of Other Income/loss of house property of Employee to employer </a:t>
            </a:r>
            <a:r>
              <a:rPr lang="en-US" sz="3000" dirty="0"/>
              <a:t> </a:t>
            </a:r>
            <a:r>
              <a:rPr lang="en-US" sz="3000" dirty="0" smtClean="0"/>
              <a:t>for  TDS on such income</a:t>
            </a:r>
            <a:endParaRPr lang="en-US" sz="3000" dirty="0"/>
          </a:p>
        </p:txBody>
      </p:sp>
      <p:sp>
        <p:nvSpPr>
          <p:cNvPr id="3" name="Content Placeholder 2"/>
          <p:cNvSpPr>
            <a:spLocks noGrp="1"/>
          </p:cNvSpPr>
          <p:nvPr>
            <p:ph idx="1"/>
          </p:nvPr>
        </p:nvSpPr>
        <p:spPr>
          <a:xfrm>
            <a:off x="0" y="1063624"/>
            <a:ext cx="12070080" cy="5657216"/>
          </a:xfrm>
        </p:spPr>
        <p:style>
          <a:lnRef idx="2">
            <a:schemeClr val="accent5">
              <a:shade val="50000"/>
            </a:schemeClr>
          </a:lnRef>
          <a:fillRef idx="1">
            <a:schemeClr val="accent5"/>
          </a:fillRef>
          <a:effectRef idx="0">
            <a:schemeClr val="accent5"/>
          </a:effectRef>
          <a:fontRef idx="minor">
            <a:schemeClr val="lt1"/>
          </a:fontRef>
        </p:style>
        <p:txBody>
          <a:bodyPr>
            <a:normAutofit fontScale="77500" lnSpcReduction="20000"/>
          </a:bodyPr>
          <a:lstStyle/>
          <a:p>
            <a:pPr algn="just">
              <a:buNone/>
            </a:pPr>
            <a:r>
              <a:rPr lang="en-US" dirty="0" smtClean="0">
                <a:latin typeface="Calibri" pitchFamily="34" charset="0"/>
              </a:rPr>
              <a:t>[(</a:t>
            </a:r>
            <a:r>
              <a:rPr lang="en-US" sz="2600" dirty="0" smtClean="0">
                <a:latin typeface="Calibri" pitchFamily="34" charset="0"/>
              </a:rPr>
              <a:t>2B) Where an assessee who receives any income chargeable under the head “Salaries” has, </a:t>
            </a:r>
            <a:r>
              <a:rPr lang="en-US" sz="2600" i="1" dirty="0" smtClean="0">
                <a:latin typeface="Calibri" pitchFamily="34" charset="0"/>
              </a:rPr>
              <a:t>in addition</a:t>
            </a:r>
            <a:r>
              <a:rPr lang="en-US" sz="2600" dirty="0" smtClean="0">
                <a:latin typeface="Calibri" pitchFamily="34" charset="0"/>
              </a:rPr>
              <a:t>, </a:t>
            </a:r>
            <a:r>
              <a:rPr lang="en-US" sz="2600" b="1" dirty="0" smtClean="0">
                <a:latin typeface="Calibri" pitchFamily="34" charset="0"/>
              </a:rPr>
              <a:t>any income chargeable under any other head of income </a:t>
            </a:r>
            <a:r>
              <a:rPr lang="en-US" sz="2600" dirty="0" smtClean="0">
                <a:latin typeface="Calibri" pitchFamily="34" charset="0"/>
              </a:rPr>
              <a:t>(</a:t>
            </a:r>
            <a:r>
              <a:rPr lang="en-US" sz="2600" b="1" dirty="0" smtClean="0">
                <a:latin typeface="Calibri" pitchFamily="34" charset="0"/>
              </a:rPr>
              <a:t>not being a loss</a:t>
            </a:r>
            <a:r>
              <a:rPr lang="en-US" sz="2600" dirty="0" smtClean="0">
                <a:latin typeface="Calibri" pitchFamily="34" charset="0"/>
              </a:rPr>
              <a:t> under any such head </a:t>
            </a:r>
            <a:r>
              <a:rPr lang="en-US" sz="2600" b="1" dirty="0" smtClean="0">
                <a:latin typeface="Calibri" pitchFamily="34" charset="0"/>
              </a:rPr>
              <a:t>other than the loss under the head “Income from house property</a:t>
            </a:r>
            <a:r>
              <a:rPr lang="en-US" sz="2600" dirty="0" smtClean="0">
                <a:latin typeface="Calibri" pitchFamily="34" charset="0"/>
              </a:rPr>
              <a:t>”) for the same financial year, </a:t>
            </a:r>
            <a:r>
              <a:rPr lang="en-US" sz="2600" b="1" dirty="0" smtClean="0">
                <a:latin typeface="Calibri" pitchFamily="34" charset="0"/>
              </a:rPr>
              <a:t>he may send</a:t>
            </a:r>
            <a:r>
              <a:rPr lang="en-US" sz="2600" dirty="0" smtClean="0">
                <a:latin typeface="Calibri" pitchFamily="34" charset="0"/>
              </a:rPr>
              <a:t> to the person responsible for making the payment referred to in sub-section (1) the particulars of:-</a:t>
            </a:r>
          </a:p>
          <a:p>
            <a:pPr algn="just">
              <a:buNone/>
            </a:pPr>
            <a:r>
              <a:rPr lang="en-US" sz="2600" dirty="0" smtClean="0">
                <a:latin typeface="Calibri" pitchFamily="34" charset="0"/>
              </a:rPr>
              <a:t>(a) </a:t>
            </a:r>
            <a:r>
              <a:rPr lang="en-US" sz="2600" b="1" dirty="0" smtClean="0">
                <a:latin typeface="Calibri" pitchFamily="34" charset="0"/>
              </a:rPr>
              <a:t>such other income</a:t>
            </a:r>
            <a:r>
              <a:rPr lang="en-US" sz="2600" dirty="0" smtClean="0">
                <a:latin typeface="Calibri" pitchFamily="34" charset="0"/>
              </a:rPr>
              <a:t> and of any tax deducted thereon under any other provision of this Chapter;</a:t>
            </a:r>
          </a:p>
          <a:p>
            <a:pPr algn="just">
              <a:buNone/>
            </a:pPr>
            <a:r>
              <a:rPr lang="en-US" sz="2600" dirty="0" smtClean="0">
                <a:latin typeface="Calibri" pitchFamily="34" charset="0"/>
              </a:rPr>
              <a:t>(b) the</a:t>
            </a:r>
            <a:r>
              <a:rPr lang="en-US" sz="2600" b="1" dirty="0" smtClean="0">
                <a:latin typeface="Calibri" pitchFamily="34" charset="0"/>
              </a:rPr>
              <a:t> loss</a:t>
            </a:r>
            <a:r>
              <a:rPr lang="en-US" sz="2600" dirty="0" smtClean="0">
                <a:latin typeface="Calibri" pitchFamily="34" charset="0"/>
              </a:rPr>
              <a:t>, if any, under the head “</a:t>
            </a:r>
            <a:r>
              <a:rPr lang="en-US" sz="2600" b="1" dirty="0" smtClean="0">
                <a:latin typeface="Calibri" pitchFamily="34" charset="0"/>
              </a:rPr>
              <a:t>Income from house property”,</a:t>
            </a:r>
            <a:endParaRPr lang="en-US" sz="2600" dirty="0" smtClean="0">
              <a:latin typeface="Calibri" pitchFamily="34" charset="0"/>
            </a:endParaRPr>
          </a:p>
          <a:p>
            <a:pPr algn="just">
              <a:buNone/>
            </a:pPr>
            <a:r>
              <a:rPr lang="en-US" sz="2600" dirty="0" smtClean="0">
                <a:latin typeface="Calibri" pitchFamily="34" charset="0"/>
              </a:rPr>
              <a:t>    in such form and verified in such manner as may be prescribed, and thereupon the person responsible as aforesaid </a:t>
            </a:r>
            <a:r>
              <a:rPr lang="en-US" sz="2600" b="1" dirty="0" smtClean="0">
                <a:latin typeface="Calibri" pitchFamily="34" charset="0"/>
              </a:rPr>
              <a:t>shall take:-</a:t>
            </a:r>
            <a:endParaRPr lang="en-US" sz="2600" dirty="0" smtClean="0">
              <a:latin typeface="Calibri" pitchFamily="34" charset="0"/>
            </a:endParaRPr>
          </a:p>
          <a:p>
            <a:pPr algn="just">
              <a:buNone/>
            </a:pPr>
            <a:r>
              <a:rPr lang="en-US" sz="2600" dirty="0" smtClean="0">
                <a:latin typeface="Calibri" pitchFamily="34" charset="0"/>
              </a:rPr>
              <a:t> (</a:t>
            </a:r>
            <a:r>
              <a:rPr lang="en-US" sz="2600" dirty="0" err="1" smtClean="0">
                <a:latin typeface="Calibri" pitchFamily="34" charset="0"/>
              </a:rPr>
              <a:t>i</a:t>
            </a:r>
            <a:r>
              <a:rPr lang="en-US" sz="2600" dirty="0" smtClean="0">
                <a:latin typeface="Calibri" pitchFamily="34" charset="0"/>
              </a:rPr>
              <a:t>) </a:t>
            </a:r>
            <a:r>
              <a:rPr lang="en-US" sz="2600" b="1" dirty="0" smtClean="0">
                <a:latin typeface="Calibri" pitchFamily="34" charset="0"/>
              </a:rPr>
              <a:t>such other income</a:t>
            </a:r>
            <a:r>
              <a:rPr lang="en-US" sz="2600" dirty="0" smtClean="0">
                <a:latin typeface="Calibri" pitchFamily="34" charset="0"/>
              </a:rPr>
              <a:t> and tax, if any, deducted thereon; and</a:t>
            </a:r>
          </a:p>
          <a:p>
            <a:pPr algn="just">
              <a:buNone/>
            </a:pPr>
            <a:r>
              <a:rPr lang="en-US" sz="2600" dirty="0" smtClean="0">
                <a:latin typeface="Calibri" pitchFamily="34" charset="0"/>
              </a:rPr>
              <a:t>(ii) the</a:t>
            </a:r>
            <a:r>
              <a:rPr lang="en-US" sz="2600" b="1" dirty="0" smtClean="0">
                <a:latin typeface="Calibri" pitchFamily="34" charset="0"/>
              </a:rPr>
              <a:t> loss</a:t>
            </a:r>
            <a:r>
              <a:rPr lang="en-US" sz="2600" dirty="0" smtClean="0">
                <a:latin typeface="Calibri" pitchFamily="34" charset="0"/>
              </a:rPr>
              <a:t>, if any, under the head “Income from house property”,</a:t>
            </a:r>
          </a:p>
          <a:p>
            <a:pPr algn="just">
              <a:buNone/>
            </a:pPr>
            <a:r>
              <a:rPr lang="en-US" sz="2600" dirty="0" smtClean="0">
                <a:latin typeface="Calibri" pitchFamily="34" charset="0"/>
              </a:rPr>
              <a:t>also into account for the purposes of making the deduction under sub- section (1):</a:t>
            </a:r>
          </a:p>
          <a:p>
            <a:pPr algn="just">
              <a:buNone/>
            </a:pPr>
            <a:r>
              <a:rPr lang="en-US" sz="2600" b="1" dirty="0" smtClean="0">
                <a:latin typeface="Calibri" pitchFamily="34" charset="0"/>
              </a:rPr>
              <a:t>    Provided </a:t>
            </a:r>
            <a:r>
              <a:rPr lang="en-US" sz="2600" dirty="0" smtClean="0">
                <a:latin typeface="Calibri" pitchFamily="34" charset="0"/>
              </a:rPr>
              <a:t>that this sub-section shall not in any case have the effect of reducing the tax deductible except where the loss under the head “Income from house property” has been taken into account, from income under the head “Salaries” below the amount that would be so deductible if the other income and the tax deducted thereon had not been taken into account.</a:t>
            </a:r>
          </a:p>
          <a:p>
            <a:pPr algn="just">
              <a:buNone/>
            </a:pPr>
            <a:endParaRPr lang="en-US" sz="2600" b="1" dirty="0" smtClean="0"/>
          </a:p>
          <a:p>
            <a:pPr algn="just">
              <a:buNone/>
            </a:pPr>
            <a:r>
              <a:rPr lang="en-US" sz="2600" b="1" dirty="0" smtClean="0"/>
              <a:t>Note : - Rule 26 B no specific form , only details with verification  like </a:t>
            </a:r>
          </a:p>
          <a:p>
            <a:pPr marL="0" indent="0" algn="ctr">
              <a:buNone/>
            </a:pPr>
            <a:r>
              <a:rPr lang="en-US" sz="2000" b="1" dirty="0"/>
              <a:t>FORM OF VERIFICATION</a:t>
            </a:r>
          </a:p>
          <a:p>
            <a:pPr marL="0" indent="0" algn="ctr">
              <a:buNone/>
            </a:pPr>
            <a:r>
              <a:rPr lang="en-US" sz="2000" dirty="0"/>
              <a:t>I, .......................(name of the assessee), do declare that what is stated above is true to the best of my information and belief.]</a:t>
            </a:r>
          </a:p>
          <a:p>
            <a:pPr marL="0" indent="0" algn="ctr">
              <a:buNone/>
            </a:pPr>
            <a:endParaRPr lang="en-US" sz="2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05943" cy="2057400"/>
          </a:xfrm>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r>
              <a:rPr lang="en-US" dirty="0" smtClean="0"/>
              <a:t/>
            </a:r>
            <a:br>
              <a:rPr lang="en-US" dirty="0" smtClean="0"/>
            </a:br>
            <a:r>
              <a:rPr lang="en-US" dirty="0" smtClean="0"/>
              <a:t/>
            </a:r>
            <a:br>
              <a:rPr lang="en-US" dirty="0" smtClean="0"/>
            </a:br>
            <a:r>
              <a:rPr lang="en-US" sz="3600" dirty="0"/>
              <a:t>7</a:t>
            </a:r>
            <a:r>
              <a:rPr lang="en-US" sz="3600" dirty="0" smtClean="0"/>
              <a:t>th proviso of section 139(1) </a:t>
            </a:r>
            <a:r>
              <a:rPr lang="en-US" sz="3200" dirty="0"/>
              <a:t>Inserted by the Finance (No. 2) Act, 2019, w.e.f. </a:t>
            </a:r>
            <a:r>
              <a:rPr lang="en-US" sz="3200" b="1" dirty="0" smtClean="0"/>
              <a:t>1-4-2020 .</a:t>
            </a:r>
            <a:r>
              <a:rPr lang="en-US" sz="3200" b="1" dirty="0" err="1" smtClean="0"/>
              <a:t>i.e</a:t>
            </a:r>
            <a:r>
              <a:rPr lang="en-US" sz="3200" b="1" dirty="0" smtClean="0"/>
              <a:t> AY 2020-21</a:t>
            </a:r>
            <a:r>
              <a:rPr lang="en-US" sz="3600" dirty="0" smtClean="0"/>
              <a:t> </a:t>
            </a:r>
            <a:br>
              <a:rPr lang="en-US" sz="3600" dirty="0" smtClean="0"/>
            </a:br>
            <a:r>
              <a:rPr lang="en-US" sz="3600" dirty="0" smtClean="0"/>
              <a:t/>
            </a:r>
            <a:br>
              <a:rPr lang="en-US" sz="3600" dirty="0" smtClean="0"/>
            </a:br>
            <a:endParaRPr lang="en-US" dirty="0"/>
          </a:p>
        </p:txBody>
      </p:sp>
      <p:sp>
        <p:nvSpPr>
          <p:cNvPr id="3" name="Content Placeholder 2"/>
          <p:cNvSpPr>
            <a:spLocks noGrp="1"/>
          </p:cNvSpPr>
          <p:nvPr>
            <p:ph idx="1"/>
          </p:nvPr>
        </p:nvSpPr>
        <p:spPr>
          <a:xfrm>
            <a:off x="4147457" y="1"/>
            <a:ext cx="7924799" cy="6738256"/>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20000"/>
          </a:bodyPr>
          <a:lstStyle/>
          <a:p>
            <a:pPr marL="536575" indent="-536575">
              <a:buNone/>
            </a:pPr>
            <a:r>
              <a:rPr lang="en-US" sz="2800" dirty="0" smtClean="0"/>
              <a:t>	Covers any person </a:t>
            </a:r>
            <a:r>
              <a:rPr lang="en-US" sz="2800" dirty="0" smtClean="0">
                <a:solidFill>
                  <a:srgbClr val="FF0000"/>
                </a:solidFill>
              </a:rPr>
              <a:t>other than </a:t>
            </a:r>
            <a:r>
              <a:rPr lang="en-US" dirty="0">
                <a:solidFill>
                  <a:srgbClr val="FF0000"/>
                </a:solidFill>
              </a:rPr>
              <a:t> </a:t>
            </a:r>
            <a:r>
              <a:rPr lang="en-US" dirty="0" smtClean="0">
                <a:solidFill>
                  <a:srgbClr val="FF0000"/>
                </a:solidFill>
              </a:rPr>
              <a:t>firm or company</a:t>
            </a:r>
            <a:r>
              <a:rPr lang="en-US" sz="2800" dirty="0" smtClean="0">
                <a:solidFill>
                  <a:srgbClr val="FF0000"/>
                </a:solidFill>
              </a:rPr>
              <a:t> </a:t>
            </a:r>
            <a:r>
              <a:rPr lang="en-US" sz="2800" dirty="0" smtClean="0"/>
              <a:t>(</a:t>
            </a:r>
            <a:r>
              <a:rPr lang="en-US" sz="2800" b="1" dirty="0" smtClean="0"/>
              <a:t>individuals, HUF, BOI, AOP etc.) </a:t>
            </a:r>
            <a:r>
              <a:rPr lang="en-US" i="1" dirty="0"/>
              <a:t>who </a:t>
            </a:r>
            <a:r>
              <a:rPr lang="en-US" i="1" dirty="0" smtClean="0"/>
              <a:t>is otherwise </a:t>
            </a:r>
            <a:r>
              <a:rPr lang="en-US" i="1" dirty="0"/>
              <a:t>not required to furnish a return </a:t>
            </a:r>
            <a:r>
              <a:rPr lang="en-US" i="1" dirty="0" smtClean="0"/>
              <a:t>under section 139(1)</a:t>
            </a:r>
            <a:endParaRPr lang="en-US" sz="2800" b="1" dirty="0" smtClean="0"/>
          </a:p>
          <a:p>
            <a:pPr marL="514350" indent="-514350">
              <a:buAutoNum type="alphaLcParenBoth"/>
            </a:pPr>
            <a:r>
              <a:rPr lang="en-US" sz="2800" dirty="0" smtClean="0"/>
              <a:t> deposit more than </a:t>
            </a:r>
            <a:r>
              <a:rPr lang="en-US" sz="2800" b="1" dirty="0" smtClean="0"/>
              <a:t>Rs 1 crore </a:t>
            </a:r>
            <a:r>
              <a:rPr lang="en-US" sz="2800" dirty="0" smtClean="0"/>
              <a:t>in one or more current accounts </a:t>
            </a:r>
            <a:r>
              <a:rPr lang="en-US" i="1" dirty="0"/>
              <a:t>maintained with a </a:t>
            </a:r>
            <a:r>
              <a:rPr lang="en-US" b="1" i="1" dirty="0"/>
              <a:t>banking company </a:t>
            </a:r>
            <a:r>
              <a:rPr lang="en-US" i="1" dirty="0"/>
              <a:t>or a </a:t>
            </a:r>
            <a:r>
              <a:rPr lang="en-US" b="1" i="1" dirty="0"/>
              <a:t>co-operative bank </a:t>
            </a:r>
            <a:r>
              <a:rPr lang="en-US" sz="2800" dirty="0" smtClean="0"/>
              <a:t>in the FY,</a:t>
            </a:r>
          </a:p>
          <a:p>
            <a:pPr marL="514350" indent="-514350">
              <a:buAutoNum type="alphaLcParenBoth"/>
            </a:pPr>
            <a:r>
              <a:rPr lang="en-US" sz="2800" dirty="0" smtClean="0"/>
              <a:t> spent more than </a:t>
            </a:r>
            <a:r>
              <a:rPr lang="en-US" sz="2800" b="1" dirty="0" smtClean="0"/>
              <a:t>Rs 2 lakh </a:t>
            </a:r>
            <a:r>
              <a:rPr lang="en-US" sz="2800" i="1" dirty="0"/>
              <a:t>for </a:t>
            </a:r>
            <a:r>
              <a:rPr lang="en-US" sz="2800" b="1" i="1" dirty="0"/>
              <a:t>travel to a foreign </a:t>
            </a:r>
            <a:r>
              <a:rPr lang="en-US" sz="2800" b="1" i="1" dirty="0" smtClean="0"/>
              <a:t>country</a:t>
            </a:r>
            <a:r>
              <a:rPr lang="en-US" sz="2800" i="1" dirty="0" smtClean="0"/>
              <a:t> </a:t>
            </a:r>
            <a:r>
              <a:rPr lang="en-US" sz="2800" dirty="0" smtClean="0"/>
              <a:t>on him/herself or any other person and </a:t>
            </a:r>
          </a:p>
          <a:p>
            <a:pPr marL="514350" indent="-514350">
              <a:buAutoNum type="alphaLcParenBoth"/>
            </a:pPr>
            <a:r>
              <a:rPr lang="en-US" sz="2800" dirty="0" smtClean="0"/>
              <a:t> </a:t>
            </a:r>
            <a:r>
              <a:rPr lang="en-US" b="1" i="1" dirty="0" smtClean="0"/>
              <a:t>incurred </a:t>
            </a:r>
            <a:r>
              <a:rPr lang="en-US" b="1" i="1" dirty="0"/>
              <a:t>expenditure </a:t>
            </a:r>
            <a:r>
              <a:rPr lang="en-US" i="1" dirty="0"/>
              <a:t>of an amount or aggregate of the amounts exceeding </a:t>
            </a:r>
            <a:r>
              <a:rPr lang="en-US" i="1" dirty="0" smtClean="0"/>
              <a:t>₹ 1 </a:t>
            </a:r>
            <a:r>
              <a:rPr lang="en-US" i="1" dirty="0"/>
              <a:t>lakh </a:t>
            </a:r>
            <a:r>
              <a:rPr lang="en-US" i="1" dirty="0" smtClean="0"/>
              <a:t>towards </a:t>
            </a:r>
            <a:r>
              <a:rPr lang="en-US" i="1" dirty="0"/>
              <a:t>consumption of </a:t>
            </a:r>
            <a:r>
              <a:rPr lang="en-US" i="1" dirty="0" smtClean="0"/>
              <a:t>electricity</a:t>
            </a:r>
          </a:p>
          <a:p>
            <a:pPr marL="514350" indent="-514350">
              <a:buAutoNum type="alphaLcParenBoth"/>
            </a:pPr>
            <a:r>
              <a:rPr lang="en-US" i="1" dirty="0"/>
              <a:t>fulfils such other conditions as may be prescribed</a:t>
            </a:r>
            <a:endParaRPr lang="en-US" sz="2800" dirty="0" smtClean="0"/>
          </a:p>
          <a:p>
            <a:pPr marL="514350" indent="-514350">
              <a:buNone/>
            </a:pPr>
            <a:r>
              <a:rPr lang="en-US" dirty="0" smtClean="0"/>
              <a:t>       Such person </a:t>
            </a:r>
            <a:r>
              <a:rPr lang="en-US" sz="2800" dirty="0" smtClean="0"/>
              <a:t>have to mandatorily filed ITR.</a:t>
            </a:r>
          </a:p>
          <a:p>
            <a:pPr marL="514350" indent="-514350">
              <a:buNone/>
            </a:pPr>
            <a:r>
              <a:rPr lang="en-US" b="1" dirty="0" smtClean="0"/>
              <a:t>     Note: </a:t>
            </a:r>
            <a:r>
              <a:rPr lang="en-US" dirty="0" smtClean="0"/>
              <a:t>such person may be individual as well and such individual can file </a:t>
            </a:r>
            <a:r>
              <a:rPr lang="en-US" sz="2800" dirty="0" smtClean="0"/>
              <a:t> ITR-1.</a:t>
            </a:r>
            <a:endParaRPr lang="en-US" dirty="0"/>
          </a:p>
        </p:txBody>
      </p:sp>
      <p:sp>
        <p:nvSpPr>
          <p:cNvPr id="4" name="Text Placeholder 3"/>
          <p:cNvSpPr>
            <a:spLocks noGrp="1"/>
          </p:cNvSpPr>
          <p:nvPr>
            <p:ph type="body" sz="half" idx="2"/>
          </p:nvPr>
        </p:nvSpPr>
        <p:spPr>
          <a:xfrm>
            <a:off x="0" y="2122713"/>
            <a:ext cx="3932237" cy="4604657"/>
          </a:xfrm>
        </p:spPr>
        <p:style>
          <a:lnRef idx="2">
            <a:schemeClr val="accent2">
              <a:shade val="50000"/>
            </a:schemeClr>
          </a:lnRef>
          <a:fillRef idx="1">
            <a:schemeClr val="accent2"/>
          </a:fillRef>
          <a:effectRef idx="0">
            <a:schemeClr val="accent2"/>
          </a:effectRef>
          <a:fontRef idx="minor">
            <a:schemeClr val="lt1"/>
          </a:fontRef>
        </p:style>
        <p:txBody>
          <a:bodyPr/>
          <a:lstStyle/>
          <a:p>
            <a:pPr algn="just"/>
            <a:r>
              <a:rPr lang="en-IN" b="1" dirty="0" smtClean="0"/>
              <a:t> </a:t>
            </a:r>
            <a:r>
              <a:rPr lang="en-IN" sz="2200" b="1" dirty="0" smtClean="0">
                <a:solidFill>
                  <a:schemeClr val="tx1"/>
                </a:solidFill>
              </a:rPr>
              <a:t>Meaning of </a:t>
            </a:r>
            <a:r>
              <a:rPr lang="en-US" sz="2200" b="1" i="1" dirty="0">
                <a:solidFill>
                  <a:schemeClr val="tx1"/>
                </a:solidFill>
              </a:rPr>
              <a:t>travel to a foreign </a:t>
            </a:r>
            <a:r>
              <a:rPr lang="en-US" sz="2200" b="1" i="1" dirty="0" smtClean="0">
                <a:solidFill>
                  <a:schemeClr val="tx1"/>
                </a:solidFill>
              </a:rPr>
              <a:t>country: </a:t>
            </a:r>
            <a:r>
              <a:rPr lang="en-US" sz="2200" dirty="0" smtClean="0">
                <a:solidFill>
                  <a:schemeClr val="tx1"/>
                </a:solidFill>
              </a:rPr>
              <a:t> </a:t>
            </a:r>
            <a:r>
              <a:rPr lang="en-US" sz="2200" dirty="0">
                <a:solidFill>
                  <a:schemeClr val="tx1"/>
                </a:solidFill>
              </a:rPr>
              <a:t>expression </a:t>
            </a:r>
            <a:r>
              <a:rPr lang="en-US" sz="2200" dirty="0"/>
              <a:t>"travel to any foreign country" </a:t>
            </a:r>
            <a:r>
              <a:rPr lang="en-US" sz="2200" b="1" dirty="0"/>
              <a:t>does not</a:t>
            </a:r>
            <a:r>
              <a:rPr lang="en-US" sz="2200" dirty="0"/>
              <a:t> </a:t>
            </a:r>
            <a:r>
              <a:rPr lang="en-US" sz="2200" b="1" dirty="0"/>
              <a:t>include</a:t>
            </a:r>
            <a:r>
              <a:rPr lang="en-US" sz="2200" dirty="0"/>
              <a:t> travel to the neighbouring countries or to such places of pilgrimage as the Board may specify in this behalf by notification in the Official Gazette</a:t>
            </a:r>
            <a:r>
              <a:rPr lang="en-US" sz="2200" dirty="0" smtClean="0"/>
              <a:t>.[</a:t>
            </a:r>
            <a:r>
              <a:rPr lang="en-IN" sz="2200" i="1" dirty="0"/>
              <a:t>Explanation </a:t>
            </a:r>
            <a:r>
              <a:rPr lang="en-IN" sz="2200" i="1" dirty="0" smtClean="0"/>
              <a:t>3]</a:t>
            </a:r>
            <a:endParaRPr lang="en-IN" sz="2200" dirty="0"/>
          </a:p>
        </p:txBody>
      </p:sp>
    </p:spTree>
    <p:extLst>
      <p:ext uri="{BB962C8B-B14F-4D97-AF65-F5344CB8AC3E}">
        <p14:creationId xmlns:p14="http://schemas.microsoft.com/office/powerpoint/2010/main" val="25027339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2171700"/>
            <a:ext cx="3932237" cy="16002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r>
              <a:rPr lang="en-US" sz="3000" dirty="0" smtClean="0"/>
              <a:t>Details of perquisite and profit in lieu of salary Form 12 BA</a:t>
            </a:r>
            <a:endParaRPr lang="en-US" sz="3000" dirty="0"/>
          </a:p>
        </p:txBody>
      </p:sp>
      <p:sp>
        <p:nvSpPr>
          <p:cNvPr id="3" name="Content Placeholder 2"/>
          <p:cNvSpPr>
            <a:spLocks noGrp="1"/>
          </p:cNvSpPr>
          <p:nvPr>
            <p:ph idx="1"/>
          </p:nvPr>
        </p:nvSpPr>
        <p:spPr>
          <a:xfrm>
            <a:off x="5183188" y="194311"/>
            <a:ext cx="6172200" cy="5666742"/>
          </a:xfrm>
        </p:spPr>
        <p:style>
          <a:lnRef idx="2">
            <a:schemeClr val="accent1">
              <a:shade val="50000"/>
            </a:schemeClr>
          </a:lnRef>
          <a:fillRef idx="1">
            <a:schemeClr val="accent1"/>
          </a:fillRef>
          <a:effectRef idx="0">
            <a:schemeClr val="accent1"/>
          </a:effectRef>
          <a:fontRef idx="minor">
            <a:schemeClr val="lt1"/>
          </a:fontRef>
        </p:style>
        <p:txBody>
          <a:bodyPr/>
          <a:lstStyle/>
          <a:p>
            <a:pPr algn="just">
              <a:buNone/>
            </a:pPr>
            <a:r>
              <a:rPr lang="en-US" dirty="0" smtClean="0"/>
              <a:t> </a:t>
            </a:r>
          </a:p>
          <a:p>
            <a:pPr algn="just">
              <a:buNone/>
            </a:pPr>
            <a:r>
              <a:rPr lang="en-US" sz="2000" dirty="0" smtClean="0"/>
              <a:t>   </a:t>
            </a:r>
            <a:r>
              <a:rPr lang="en-US" dirty="0" smtClean="0"/>
              <a:t>192 (2C) A person responsible for paying any income chargeable under the head “Salaries” shall </a:t>
            </a:r>
            <a:r>
              <a:rPr lang="en-US" b="1" dirty="0" smtClean="0"/>
              <a:t>furnish</a:t>
            </a:r>
            <a:r>
              <a:rPr lang="en-US" dirty="0" smtClean="0"/>
              <a:t> to the person to whom such payment is made a statement giving correct and complete </a:t>
            </a:r>
            <a:r>
              <a:rPr lang="en-US" b="1" dirty="0" smtClean="0"/>
              <a:t>particulars of perquisites </a:t>
            </a:r>
            <a:r>
              <a:rPr lang="en-US" dirty="0" smtClean="0"/>
              <a:t>or </a:t>
            </a:r>
            <a:r>
              <a:rPr lang="en-US" b="1" dirty="0" smtClean="0"/>
              <a:t>profits in lieu of salar</a:t>
            </a:r>
            <a:r>
              <a:rPr lang="en-US" dirty="0" smtClean="0"/>
              <a:t>y provided to him and the value thereof in such form and manner as may be </a:t>
            </a:r>
            <a:r>
              <a:rPr lang="en-US" b="1" dirty="0" smtClean="0"/>
              <a:t>prescribed.</a:t>
            </a:r>
          </a:p>
          <a:p>
            <a:pPr algn="just">
              <a:buNone/>
            </a:pPr>
            <a:endParaRPr lang="en-US" b="1" dirty="0" smtClean="0"/>
          </a:p>
          <a:p>
            <a:pPr algn="just">
              <a:buNone/>
            </a:pPr>
            <a:r>
              <a:rPr lang="en-US" b="1" dirty="0" smtClean="0"/>
              <a:t>   Note Rule 26 A and form 12 BA along with form 16.</a:t>
            </a:r>
          </a:p>
          <a:p>
            <a:pPr algn="just">
              <a:buNone/>
            </a:pPr>
            <a:endParaRPr lang="en-US" dirty="0" smtClean="0"/>
          </a:p>
          <a:p>
            <a:pPr>
              <a:buNone/>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28" y="1440180"/>
            <a:ext cx="3932237" cy="346329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sz="3000" b="1" dirty="0" smtClean="0"/>
              <a:t>Evidence or proof or particulars of claims from the employee[</a:t>
            </a:r>
            <a:r>
              <a:rPr lang="en-US" sz="3200" dirty="0"/>
              <a:t>Section 192</a:t>
            </a:r>
            <a:r>
              <a:rPr lang="en-US" sz="2800" dirty="0"/>
              <a:t>(2D) </a:t>
            </a:r>
            <a:r>
              <a:rPr lang="en-US" sz="2800" dirty="0" smtClean="0"/>
              <a:t>]</a:t>
            </a:r>
            <a:br>
              <a:rPr lang="en-US" sz="2800" dirty="0" smtClean="0"/>
            </a:br>
            <a:r>
              <a:rPr lang="en-US" sz="3200" b="1" dirty="0"/>
              <a:t>[Section 192 (2D) inserted by Finance Act 2015]</a:t>
            </a:r>
            <a:br>
              <a:rPr lang="en-US" sz="3200" b="1" dirty="0"/>
            </a:br>
            <a:endParaRPr lang="en-US" sz="3000" dirty="0"/>
          </a:p>
        </p:txBody>
      </p:sp>
      <p:sp>
        <p:nvSpPr>
          <p:cNvPr id="3" name="Content Placeholder 2"/>
          <p:cNvSpPr>
            <a:spLocks noGrp="1"/>
          </p:cNvSpPr>
          <p:nvPr>
            <p:ph idx="1"/>
          </p:nvPr>
        </p:nvSpPr>
        <p:spPr>
          <a:xfrm>
            <a:off x="4560570" y="274321"/>
            <a:ext cx="7200900" cy="5586732"/>
          </a:xfrm>
        </p:spPr>
        <p:style>
          <a:lnRef idx="2">
            <a:schemeClr val="dk1"/>
          </a:lnRef>
          <a:fillRef idx="1">
            <a:schemeClr val="lt1"/>
          </a:fillRef>
          <a:effectRef idx="0">
            <a:schemeClr val="dk1"/>
          </a:effectRef>
          <a:fontRef idx="minor">
            <a:schemeClr val="dk1"/>
          </a:fontRef>
        </p:style>
        <p:txBody>
          <a:bodyPr anchor="ctr"/>
          <a:lstStyle/>
          <a:p>
            <a:pPr indent="11113" algn="just">
              <a:lnSpc>
                <a:spcPct val="150000"/>
              </a:lnSpc>
              <a:buNone/>
            </a:pPr>
            <a:r>
              <a:rPr lang="en-US" dirty="0" smtClean="0"/>
              <a:t>The person responsible for making the payment referred to in sub-section (1) shall, for the purposes of estimating income of the assessee or computing tax deductible under sub-section (1), </a:t>
            </a:r>
            <a:r>
              <a:rPr lang="en-US" b="1" dirty="0" smtClean="0"/>
              <a:t>obtain</a:t>
            </a:r>
            <a:r>
              <a:rPr lang="en-US" dirty="0" smtClean="0"/>
              <a:t> from the assessee the </a:t>
            </a:r>
            <a:r>
              <a:rPr lang="en-US" b="1" dirty="0" smtClean="0"/>
              <a:t>evidence or proof or particulars of prescribed claims</a:t>
            </a:r>
            <a:r>
              <a:rPr lang="en-US" dirty="0" smtClean="0"/>
              <a:t> (including claim for set-off of loss) under the provisions of the Act in such form and manner as may be prescribed. </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38" y="2423160"/>
            <a:ext cx="3932237" cy="1600200"/>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r>
              <a:rPr lang="en-US" sz="3000" b="1" dirty="0" smtClean="0"/>
              <a:t>Adjustment of excess / short deductions- Section 192(3)</a:t>
            </a:r>
            <a:endParaRPr lang="en-US" sz="3000" dirty="0"/>
          </a:p>
        </p:txBody>
      </p:sp>
      <p:sp>
        <p:nvSpPr>
          <p:cNvPr id="3" name="Content Placeholder 2"/>
          <p:cNvSpPr>
            <a:spLocks noGrp="1"/>
          </p:cNvSpPr>
          <p:nvPr>
            <p:ph idx="1"/>
          </p:nvPr>
        </p:nvSpPr>
        <p:spPr>
          <a:xfrm>
            <a:off x="5183188" y="434340"/>
            <a:ext cx="6172200" cy="6275069"/>
          </a:xfrm>
        </p:spPr>
        <p:style>
          <a:lnRef idx="3">
            <a:schemeClr val="lt1"/>
          </a:lnRef>
          <a:fillRef idx="1">
            <a:schemeClr val="accent2"/>
          </a:fillRef>
          <a:effectRef idx="1">
            <a:schemeClr val="accent2"/>
          </a:effectRef>
          <a:fontRef idx="minor">
            <a:schemeClr val="lt1"/>
          </a:fontRef>
        </p:style>
        <p:txBody>
          <a:bodyPr anchor="ctr">
            <a:normAutofit/>
          </a:bodyPr>
          <a:lstStyle/>
          <a:p>
            <a:pPr marL="263525" indent="0" algn="just">
              <a:lnSpc>
                <a:spcPct val="150000"/>
              </a:lnSpc>
              <a:buNone/>
            </a:pPr>
            <a:r>
              <a:rPr lang="en-US" sz="2400" dirty="0" smtClean="0"/>
              <a:t>The person responsible for making the payment referred to in sub-section (1)</a:t>
            </a:r>
            <a:r>
              <a:rPr lang="en-US" sz="2400" baseline="30000" dirty="0" smtClean="0"/>
              <a:t> </a:t>
            </a:r>
            <a:r>
              <a:rPr lang="en-US" sz="2400" dirty="0" smtClean="0"/>
              <a:t>[or sub-section (1A)] [or sub-section (2) or sub-section (2A) or sub-section (2B)] </a:t>
            </a:r>
            <a:r>
              <a:rPr lang="en-US" sz="2400" b="1" dirty="0" smtClean="0"/>
              <a:t>may</a:t>
            </a:r>
            <a:r>
              <a:rPr lang="en-US" sz="2400" dirty="0" smtClean="0"/>
              <a:t>, at the time of making any deduction, </a:t>
            </a:r>
            <a:r>
              <a:rPr lang="en-US" sz="2400" b="1" dirty="0" smtClean="0"/>
              <a:t>increase </a:t>
            </a:r>
            <a:r>
              <a:rPr lang="en-US" sz="2400" dirty="0" smtClean="0"/>
              <a:t>or </a:t>
            </a:r>
            <a:r>
              <a:rPr lang="en-US" sz="2400" b="1" dirty="0" smtClean="0"/>
              <a:t>reduce </a:t>
            </a:r>
            <a:r>
              <a:rPr lang="en-US" sz="2400" dirty="0" smtClean="0"/>
              <a:t>the amount to be deducted under this section</a:t>
            </a:r>
            <a:r>
              <a:rPr lang="en-US" sz="2400" b="1" dirty="0" smtClean="0"/>
              <a:t> for</a:t>
            </a:r>
            <a:r>
              <a:rPr lang="en-US" sz="2400" dirty="0" smtClean="0"/>
              <a:t> the purpose of </a:t>
            </a:r>
            <a:r>
              <a:rPr lang="en-US" sz="2400" b="1" dirty="0" smtClean="0"/>
              <a:t>adjusting any excess or deficiency arising out of any previous deduction </a:t>
            </a:r>
            <a:r>
              <a:rPr lang="en-US" sz="2400" dirty="0" smtClean="0"/>
              <a:t>or </a:t>
            </a:r>
            <a:r>
              <a:rPr lang="en-US" sz="2400" b="1" dirty="0" smtClean="0"/>
              <a:t>failure to deduct tax </a:t>
            </a:r>
            <a:r>
              <a:rPr lang="en-US" sz="2400" dirty="0" smtClean="0"/>
              <a:t>during the financial year.</a:t>
            </a:r>
          </a:p>
          <a:p>
            <a:pPr marL="263525" indent="0">
              <a:lnSpc>
                <a:spcPct val="150000"/>
              </a:lnSpc>
              <a:buNone/>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7430"/>
            <a:ext cx="3932237" cy="1600200"/>
          </a:xfr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t>Miscellaneous- </a:t>
            </a:r>
            <a:br>
              <a:rPr lang="en-US" dirty="0" smtClean="0"/>
            </a:br>
            <a:r>
              <a:rPr lang="en-US" dirty="0" smtClean="0"/>
              <a:t>section 192(4)</a:t>
            </a:r>
            <a:endParaRPr lang="en-US" dirty="0"/>
          </a:p>
        </p:txBody>
      </p:sp>
      <p:sp>
        <p:nvSpPr>
          <p:cNvPr id="3" name="Content Placeholder 2"/>
          <p:cNvSpPr>
            <a:spLocks noGrp="1"/>
          </p:cNvSpPr>
          <p:nvPr>
            <p:ph idx="1"/>
          </p:nvPr>
        </p:nvSpPr>
        <p:spPr>
          <a:xfrm>
            <a:off x="4091940" y="422910"/>
            <a:ext cx="7263448" cy="6297929"/>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buNone/>
            </a:pPr>
            <a:r>
              <a:rPr lang="en-US" sz="2200" dirty="0" smtClean="0"/>
              <a:t>	The </a:t>
            </a:r>
            <a:r>
              <a:rPr lang="en-US" sz="2200" b="1" dirty="0" smtClean="0"/>
              <a:t>trustees of a recognized provident fund</a:t>
            </a:r>
            <a:r>
              <a:rPr lang="en-US" sz="2200" dirty="0" smtClean="0"/>
              <a:t>, or any person authorized by the regulations of the fund to make payment of accumulated balances due to employees, shall, in cases where sub-rule (1) of rule 9 of Part A of the Fourth Schedule applies, at the time an accumulated balance due to an employee is paid, make there from the </a:t>
            </a:r>
            <a:r>
              <a:rPr lang="en-US" sz="2200" b="1" dirty="0" smtClean="0"/>
              <a:t>deduction</a:t>
            </a:r>
            <a:r>
              <a:rPr lang="en-US" sz="2200" dirty="0" smtClean="0"/>
              <a:t> provided in rule 10 of Part A of the Fourth Schedule.</a:t>
            </a:r>
          </a:p>
          <a:p>
            <a:pPr algn="just">
              <a:buNone/>
            </a:pPr>
            <a:r>
              <a:rPr lang="en-US" sz="2200" dirty="0" smtClean="0"/>
              <a:t>    (5) Where any </a:t>
            </a:r>
            <a:r>
              <a:rPr lang="en-US" sz="2200" b="1" dirty="0" smtClean="0"/>
              <a:t>contribution made by an employer</a:t>
            </a:r>
            <a:r>
              <a:rPr lang="en-US" sz="2200" dirty="0" smtClean="0"/>
              <a:t>, including interest on such contributions, if any, in an approved superannuation fund is paid to the employee, </a:t>
            </a:r>
            <a:r>
              <a:rPr lang="en-US" sz="2200" b="1" dirty="0" smtClean="0"/>
              <a:t>[tax]</a:t>
            </a:r>
            <a:r>
              <a:rPr lang="en-US" sz="2200" dirty="0" smtClean="0"/>
              <a:t> on the amount so paid shall </a:t>
            </a:r>
            <a:r>
              <a:rPr lang="en-US" sz="2200" b="1" dirty="0" smtClean="0"/>
              <a:t>be deducted</a:t>
            </a:r>
            <a:r>
              <a:rPr lang="en-US" sz="2200" dirty="0" smtClean="0"/>
              <a:t> </a:t>
            </a:r>
            <a:r>
              <a:rPr lang="en-US" sz="2200" b="1" dirty="0" smtClean="0"/>
              <a:t>by the trustees</a:t>
            </a:r>
            <a:r>
              <a:rPr lang="en-US" sz="2200" dirty="0" smtClean="0"/>
              <a:t> of the fund to the extent provided in rule 6 of Part B of the Fourth Schedule.</a:t>
            </a:r>
          </a:p>
          <a:p>
            <a:pPr algn="just">
              <a:buNone/>
            </a:pPr>
            <a:r>
              <a:rPr lang="en-US" sz="2200" dirty="0" smtClean="0"/>
              <a:t>   (6) For the purposes of deduction of tax on </a:t>
            </a:r>
            <a:r>
              <a:rPr lang="en-US" sz="2200" b="1" dirty="0" smtClean="0"/>
              <a:t>salary payable in foreign currency</a:t>
            </a:r>
            <a:r>
              <a:rPr lang="en-US" sz="2200" dirty="0" smtClean="0"/>
              <a:t>, the value in rupees of such salary shall be </a:t>
            </a:r>
            <a:r>
              <a:rPr lang="en-US" sz="2200" b="1" dirty="0" smtClean="0"/>
              <a:t>calculated at the prescribed rate of exchange.</a:t>
            </a:r>
            <a:endParaRPr lang="en-US" sz="2200" dirty="0" smtClean="0"/>
          </a:p>
          <a:p>
            <a:pPr>
              <a:buNone/>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355"/>
          </a:xfrm>
        </p:spPr>
        <p:txBody>
          <a:bodyPr>
            <a:normAutofit/>
          </a:bodyPr>
          <a:lstStyle/>
          <a:p>
            <a:r>
              <a:rPr lang="en-IN" sz="3000" b="1" dirty="0" smtClean="0"/>
              <a:t>Due dates for payment of TDS (Rule 30)</a:t>
            </a:r>
            <a:endParaRPr lang="en-US" sz="3000" dirty="0"/>
          </a:p>
        </p:txBody>
      </p:sp>
      <p:sp>
        <p:nvSpPr>
          <p:cNvPr id="3" name="Content Placeholder 2"/>
          <p:cNvSpPr>
            <a:spLocks noGrp="1"/>
          </p:cNvSpPr>
          <p:nvPr>
            <p:ph idx="1"/>
          </p:nvPr>
        </p:nvSpPr>
        <p:spPr>
          <a:xfrm>
            <a:off x="701040" y="975360"/>
            <a:ext cx="10622280" cy="4907280"/>
          </a:xfrm>
        </p:spPr>
        <p:style>
          <a:lnRef idx="2">
            <a:schemeClr val="dk1"/>
          </a:lnRef>
          <a:fillRef idx="1">
            <a:schemeClr val="lt1"/>
          </a:fillRef>
          <a:effectRef idx="0">
            <a:schemeClr val="dk1"/>
          </a:effectRef>
          <a:fontRef idx="minor">
            <a:schemeClr val="dk1"/>
          </a:fontRef>
        </p:style>
        <p:txBody>
          <a:bodyPr/>
          <a:lstStyle/>
          <a:p>
            <a:pPr marL="514350" indent="-514350">
              <a:buAutoNum type="alphaLcParenBoth"/>
            </a:pPr>
            <a:r>
              <a:rPr lang="en-IN" sz="1600" b="1" dirty="0" smtClean="0"/>
              <a:t>In case of an Office of Government</a:t>
            </a:r>
            <a:r>
              <a:rPr lang="en-IN" sz="1600" dirty="0" smtClean="0"/>
              <a:t>:</a:t>
            </a:r>
          </a:p>
          <a:p>
            <a:pPr>
              <a:buNone/>
            </a:pPr>
            <a:endParaRPr lang="en-US" dirty="0"/>
          </a:p>
        </p:txBody>
      </p:sp>
      <p:graphicFrame>
        <p:nvGraphicFramePr>
          <p:cNvPr id="4" name="Table 3"/>
          <p:cNvGraphicFramePr>
            <a:graphicFrameLocks noGrp="1"/>
          </p:cNvGraphicFramePr>
          <p:nvPr/>
        </p:nvGraphicFramePr>
        <p:xfrm>
          <a:off x="777239" y="1344506"/>
          <a:ext cx="10424161" cy="1581480"/>
        </p:xfrm>
        <a:graphic>
          <a:graphicData uri="http://schemas.openxmlformats.org/drawingml/2006/table">
            <a:tbl>
              <a:tblPr firstRow="1" bandRow="1">
                <a:tableStyleId>{5C22544A-7EE6-4342-B048-85BDC9FD1C3A}</a:tableStyleId>
              </a:tblPr>
              <a:tblGrid>
                <a:gridCol w="780039"/>
                <a:gridCol w="4623506"/>
                <a:gridCol w="5020616"/>
              </a:tblGrid>
              <a:tr h="138207">
                <a:tc>
                  <a:txBody>
                    <a:bodyPr/>
                    <a:lstStyle/>
                    <a:p>
                      <a:pPr marL="0" marR="0" algn="ctr">
                        <a:lnSpc>
                          <a:spcPct val="115000"/>
                        </a:lnSpc>
                        <a:spcBef>
                          <a:spcPts val="0"/>
                        </a:spcBef>
                        <a:spcAft>
                          <a:spcPts val="0"/>
                        </a:spcAft>
                      </a:pPr>
                      <a:r>
                        <a:rPr lang="en-IN" sz="1600" i="1" dirty="0">
                          <a:latin typeface="Times New Roman"/>
                          <a:ea typeface="Times New Roman"/>
                        </a:rPr>
                        <a:t>Sl. No.</a:t>
                      </a:r>
                      <a:r>
                        <a:rPr lang="en-IN" sz="1600" dirty="0">
                          <a:latin typeface="Times New Roman"/>
                          <a:ea typeface="Times New Roman"/>
                        </a:rPr>
                        <a:t> </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i="1" dirty="0">
                          <a:latin typeface="Times New Roman"/>
                          <a:ea typeface="Times New Roman"/>
                        </a:rPr>
                        <a:t>Description</a:t>
                      </a:r>
                      <a:r>
                        <a:rPr lang="en-IN" sz="1600" dirty="0">
                          <a:latin typeface="Times New Roman"/>
                          <a:ea typeface="Times New Roman"/>
                        </a:rPr>
                        <a:t> </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i="1">
                          <a:latin typeface="Times New Roman"/>
                          <a:ea typeface="Times New Roman"/>
                        </a:rPr>
                        <a:t>Time up to which to be deposited.</a:t>
                      </a:r>
                      <a:r>
                        <a:rPr lang="en-IN" sz="1600">
                          <a:latin typeface="Times New Roman"/>
                          <a:ea typeface="Times New Roman"/>
                        </a:rPr>
                        <a:t> </a:t>
                      </a:r>
                      <a:endParaRPr lang="en-US" sz="1600">
                        <a:latin typeface="Times New Roman"/>
                        <a:ea typeface="Times New Roman"/>
                      </a:endParaRPr>
                    </a:p>
                  </a:txBody>
                  <a:tcPr marL="38100" marR="38100" marT="0" marB="0"/>
                </a:tc>
              </a:tr>
              <a:tr h="138207">
                <a:tc>
                  <a:txBody>
                    <a:bodyPr/>
                    <a:lstStyle/>
                    <a:p>
                      <a:pPr marL="0" marR="0" algn="ctr">
                        <a:lnSpc>
                          <a:spcPct val="115000"/>
                        </a:lnSpc>
                        <a:spcBef>
                          <a:spcPts val="0"/>
                        </a:spcBef>
                        <a:spcAft>
                          <a:spcPts val="0"/>
                        </a:spcAft>
                      </a:pPr>
                      <a:r>
                        <a:rPr lang="en-IN" sz="1600">
                          <a:latin typeface="Times New Roman"/>
                          <a:ea typeface="Times New Roman"/>
                        </a:rPr>
                        <a:t>1</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dirty="0">
                          <a:latin typeface="Times New Roman"/>
                          <a:ea typeface="Times New Roman"/>
                        </a:rPr>
                        <a:t>Tax deposited without Challan [Book Entry]</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dirty="0">
                          <a:latin typeface="Times New Roman"/>
                          <a:ea typeface="Times New Roman"/>
                        </a:rPr>
                        <a:t>SAME DAY</a:t>
                      </a:r>
                      <a:endParaRPr lang="en-US" sz="1600" dirty="0">
                        <a:latin typeface="Times New Roman"/>
                        <a:ea typeface="Times New Roman"/>
                      </a:endParaRPr>
                    </a:p>
                  </a:txBody>
                  <a:tcPr marL="38100" marR="38100" marT="0" marB="0"/>
                </a:tc>
              </a:tr>
              <a:tr h="138207">
                <a:tc>
                  <a:txBody>
                    <a:bodyPr/>
                    <a:lstStyle/>
                    <a:p>
                      <a:pPr marL="0" marR="0" algn="ctr">
                        <a:lnSpc>
                          <a:spcPct val="115000"/>
                        </a:lnSpc>
                        <a:spcBef>
                          <a:spcPts val="0"/>
                        </a:spcBef>
                        <a:spcAft>
                          <a:spcPts val="0"/>
                        </a:spcAft>
                      </a:pPr>
                      <a:r>
                        <a:rPr lang="en-IN" sz="1600">
                          <a:latin typeface="Times New Roman"/>
                          <a:ea typeface="Times New Roman"/>
                        </a:rPr>
                        <a:t>2</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dirty="0">
                          <a:latin typeface="Times New Roman"/>
                          <a:ea typeface="Times New Roman"/>
                        </a:rPr>
                        <a:t>Tax deposited with Challan</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dirty="0">
                          <a:latin typeface="Times New Roman"/>
                          <a:ea typeface="Times New Roman"/>
                        </a:rPr>
                        <a:t>7th DAY NEXT MONTH</a:t>
                      </a:r>
                      <a:endParaRPr lang="en-US" sz="1600" dirty="0">
                        <a:latin typeface="Times New Roman"/>
                        <a:ea typeface="Times New Roman"/>
                      </a:endParaRPr>
                    </a:p>
                  </a:txBody>
                  <a:tcPr marL="38100" marR="38100" marT="0" marB="0"/>
                </a:tc>
              </a:tr>
              <a:tr h="740232">
                <a:tc>
                  <a:txBody>
                    <a:bodyPr/>
                    <a:lstStyle/>
                    <a:p>
                      <a:pPr marL="0" marR="0" algn="ctr">
                        <a:lnSpc>
                          <a:spcPct val="115000"/>
                        </a:lnSpc>
                        <a:spcBef>
                          <a:spcPts val="0"/>
                        </a:spcBef>
                        <a:spcAft>
                          <a:spcPts val="0"/>
                        </a:spcAft>
                      </a:pPr>
                      <a:r>
                        <a:rPr lang="en-IN" sz="1600">
                          <a:latin typeface="Times New Roman"/>
                          <a:ea typeface="Times New Roman"/>
                        </a:rPr>
                        <a:t>3</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dirty="0">
                          <a:latin typeface="Times New Roman"/>
                          <a:ea typeface="Times New Roman"/>
                        </a:rPr>
                        <a:t>Tax on perquisites opted to be deposited by the employer.</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dirty="0">
                          <a:latin typeface="Times New Roman"/>
                          <a:ea typeface="Times New Roman"/>
                        </a:rPr>
                        <a:t>7 </a:t>
                      </a:r>
                      <a:r>
                        <a:rPr lang="en-IN" sz="1600" dirty="0" err="1">
                          <a:latin typeface="Times New Roman"/>
                          <a:ea typeface="Times New Roman"/>
                        </a:rPr>
                        <a:t>th</a:t>
                      </a:r>
                      <a:r>
                        <a:rPr lang="en-IN" sz="1600" dirty="0">
                          <a:latin typeface="Times New Roman"/>
                          <a:ea typeface="Times New Roman"/>
                        </a:rPr>
                        <a:t> DAY NEXT MONTH</a:t>
                      </a:r>
                      <a:endParaRPr lang="en-US" sz="1600" dirty="0">
                        <a:latin typeface="Times New Roman"/>
                        <a:ea typeface="Times New Roman"/>
                      </a:endParaRPr>
                    </a:p>
                  </a:txBody>
                  <a:tcPr marL="38100" marR="38100" marT="0" marB="0"/>
                </a:tc>
              </a:tr>
            </a:tbl>
          </a:graphicData>
        </a:graphic>
      </p:graphicFrame>
      <p:sp>
        <p:nvSpPr>
          <p:cNvPr id="6" name="Rectangle 5"/>
          <p:cNvSpPr/>
          <p:nvPr/>
        </p:nvSpPr>
        <p:spPr>
          <a:xfrm>
            <a:off x="807720" y="3352800"/>
            <a:ext cx="10408920" cy="1264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dirty="0" smtClean="0"/>
              <a:t>However, if a DDO applies before the jurisdictional Additional/Joint Commissioner of Income Tax to permit quarterly payments of TDS under section 192, the Rule 30(3) allows for payments on quarterly basis and as per time given in Table below:</a:t>
            </a:r>
          </a:p>
          <a:p>
            <a:pPr algn="just"/>
            <a:endParaRPr lang="en-US" dirty="0" smtClean="0"/>
          </a:p>
          <a:p>
            <a:pPr algn="ctr"/>
            <a:endParaRPr lang="en-US" dirty="0"/>
          </a:p>
        </p:txBody>
      </p:sp>
      <p:graphicFrame>
        <p:nvGraphicFramePr>
          <p:cNvPr id="7" name="Table 6"/>
          <p:cNvGraphicFramePr>
            <a:graphicFrameLocks noGrp="1"/>
          </p:cNvGraphicFramePr>
          <p:nvPr/>
        </p:nvGraphicFramePr>
        <p:xfrm>
          <a:off x="792479" y="4285826"/>
          <a:ext cx="10424161" cy="1748452"/>
        </p:xfrm>
        <a:graphic>
          <a:graphicData uri="http://schemas.openxmlformats.org/drawingml/2006/table">
            <a:tbl>
              <a:tblPr firstRow="1" bandRow="1">
                <a:tableStyleId>{5C22544A-7EE6-4342-B048-85BDC9FD1C3A}</a:tableStyleId>
              </a:tblPr>
              <a:tblGrid>
                <a:gridCol w="780039"/>
                <a:gridCol w="4623506"/>
                <a:gridCol w="5020616"/>
              </a:tblGrid>
              <a:tr h="138207">
                <a:tc>
                  <a:txBody>
                    <a:bodyPr/>
                    <a:lstStyle/>
                    <a:p>
                      <a:pPr marL="0" marR="0" algn="ctr">
                        <a:lnSpc>
                          <a:spcPct val="115000"/>
                        </a:lnSpc>
                        <a:spcBef>
                          <a:spcPts val="0"/>
                        </a:spcBef>
                        <a:spcAft>
                          <a:spcPts val="0"/>
                        </a:spcAft>
                      </a:pPr>
                      <a:r>
                        <a:rPr lang="en-IN" sz="1600" i="1" dirty="0">
                          <a:latin typeface="Times New Roman"/>
                          <a:ea typeface="Times New Roman"/>
                        </a:rPr>
                        <a:t>Sl. No.</a:t>
                      </a:r>
                      <a:r>
                        <a:rPr lang="en-IN" sz="1600" dirty="0">
                          <a:latin typeface="Times New Roman"/>
                          <a:ea typeface="Times New Roman"/>
                        </a:rPr>
                        <a:t> </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i="1" dirty="0">
                          <a:latin typeface="Times New Roman"/>
                          <a:ea typeface="Times New Roman"/>
                        </a:rPr>
                        <a:t>Description</a:t>
                      </a:r>
                      <a:r>
                        <a:rPr lang="en-IN" sz="1600" dirty="0">
                          <a:latin typeface="Times New Roman"/>
                          <a:ea typeface="Times New Roman"/>
                        </a:rPr>
                        <a:t> </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i="1">
                          <a:latin typeface="Times New Roman"/>
                          <a:ea typeface="Times New Roman"/>
                        </a:rPr>
                        <a:t>Time up to which to be deposited.</a:t>
                      </a:r>
                      <a:r>
                        <a:rPr lang="en-IN" sz="1600">
                          <a:latin typeface="Times New Roman"/>
                          <a:ea typeface="Times New Roman"/>
                        </a:rPr>
                        <a:t> </a:t>
                      </a:r>
                      <a:endParaRPr lang="en-US" sz="1600">
                        <a:latin typeface="Times New Roman"/>
                        <a:ea typeface="Times New Roman"/>
                      </a:endParaRPr>
                    </a:p>
                  </a:txBody>
                  <a:tcPr marL="38100" marR="38100" marT="0" marB="0"/>
                </a:tc>
              </a:tr>
              <a:tr h="138207">
                <a:tc>
                  <a:txBody>
                    <a:bodyPr/>
                    <a:lstStyle/>
                    <a:p>
                      <a:pPr marL="0" marR="0" algn="ctr">
                        <a:lnSpc>
                          <a:spcPct val="115000"/>
                        </a:lnSpc>
                        <a:spcBef>
                          <a:spcPts val="0"/>
                        </a:spcBef>
                        <a:spcAft>
                          <a:spcPts val="0"/>
                        </a:spcAft>
                      </a:pPr>
                      <a:r>
                        <a:rPr lang="en-IN" sz="1600">
                          <a:latin typeface="Times New Roman"/>
                          <a:ea typeface="Times New Roman"/>
                        </a:rPr>
                        <a:t>1</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30th June</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7th July</a:t>
                      </a:r>
                      <a:endParaRPr lang="en-US" sz="1600">
                        <a:latin typeface="Times New Roman"/>
                        <a:ea typeface="Times New Roman"/>
                      </a:endParaRPr>
                    </a:p>
                  </a:txBody>
                  <a:tcPr marL="38100" marR="38100" marT="0" marB="0"/>
                </a:tc>
              </a:tr>
              <a:tr h="138207">
                <a:tc>
                  <a:txBody>
                    <a:bodyPr/>
                    <a:lstStyle/>
                    <a:p>
                      <a:pPr marL="0" marR="0" algn="ctr">
                        <a:lnSpc>
                          <a:spcPct val="115000"/>
                        </a:lnSpc>
                        <a:spcBef>
                          <a:spcPts val="0"/>
                        </a:spcBef>
                        <a:spcAft>
                          <a:spcPts val="0"/>
                        </a:spcAft>
                      </a:pPr>
                      <a:r>
                        <a:rPr lang="en-IN" sz="1600">
                          <a:latin typeface="Times New Roman"/>
                          <a:ea typeface="Times New Roman"/>
                        </a:rPr>
                        <a:t>2</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30th September</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7th October</a:t>
                      </a:r>
                      <a:endParaRPr lang="en-US" sz="1600">
                        <a:latin typeface="Times New Roman"/>
                        <a:ea typeface="Times New Roman"/>
                      </a:endParaRPr>
                    </a:p>
                  </a:txBody>
                  <a:tcPr marL="38100" marR="38100" marT="0" marB="0"/>
                </a:tc>
              </a:tr>
              <a:tr h="419524">
                <a:tc>
                  <a:txBody>
                    <a:bodyPr/>
                    <a:lstStyle/>
                    <a:p>
                      <a:pPr marL="0" marR="0" algn="ctr">
                        <a:lnSpc>
                          <a:spcPct val="115000"/>
                        </a:lnSpc>
                        <a:spcBef>
                          <a:spcPts val="0"/>
                        </a:spcBef>
                        <a:spcAft>
                          <a:spcPts val="0"/>
                        </a:spcAft>
                      </a:pPr>
                      <a:r>
                        <a:rPr lang="en-IN" sz="1600">
                          <a:latin typeface="Times New Roman"/>
                          <a:ea typeface="Times New Roman"/>
                        </a:rPr>
                        <a:t>3</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dirty="0">
                          <a:latin typeface="Times New Roman"/>
                          <a:ea typeface="Times New Roman"/>
                        </a:rPr>
                        <a:t>31st December</a:t>
                      </a:r>
                      <a:endParaRPr lang="en-US" sz="1600" dirty="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7th January</a:t>
                      </a:r>
                      <a:endParaRPr lang="en-US" sz="1600">
                        <a:latin typeface="Times New Roman"/>
                        <a:ea typeface="Times New Roman"/>
                      </a:endParaRPr>
                    </a:p>
                  </a:txBody>
                  <a:tcPr marL="38100" marR="38100" marT="0" marB="0"/>
                </a:tc>
              </a:tr>
              <a:tr h="487680">
                <a:tc>
                  <a:txBody>
                    <a:bodyPr/>
                    <a:lstStyle/>
                    <a:p>
                      <a:pPr marL="0" marR="0" algn="ctr">
                        <a:lnSpc>
                          <a:spcPct val="115000"/>
                        </a:lnSpc>
                        <a:spcBef>
                          <a:spcPts val="0"/>
                        </a:spcBef>
                        <a:spcAft>
                          <a:spcPts val="0"/>
                        </a:spcAft>
                      </a:pPr>
                      <a:r>
                        <a:rPr lang="en-IN" sz="1600">
                          <a:latin typeface="Times New Roman"/>
                          <a:ea typeface="Times New Roman"/>
                        </a:rPr>
                        <a:t>4</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31st March</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dirty="0">
                          <a:latin typeface="Times New Roman"/>
                          <a:ea typeface="Times New Roman"/>
                        </a:rPr>
                        <a:t>30th April next Financial Year</a:t>
                      </a:r>
                      <a:endParaRPr lang="en-US" sz="1600" dirty="0">
                        <a:latin typeface="Times New Roman"/>
                        <a:ea typeface="Times New Roman"/>
                      </a:endParaRPr>
                    </a:p>
                  </a:txBody>
                  <a:tcPr marL="38100" marR="38100" marT="0" marB="0"/>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TDS due dates </a:t>
            </a:r>
            <a:r>
              <a:rPr lang="en-US" dirty="0" err="1" smtClean="0"/>
              <a:t>conti</a:t>
            </a:r>
            <a:r>
              <a:rPr lang="en-US" dirty="0" smtClean="0"/>
              <a:t>…..</a:t>
            </a:r>
            <a:endParaRPr lang="en-US" dirty="0"/>
          </a:p>
        </p:txBody>
      </p:sp>
      <p:sp>
        <p:nvSpPr>
          <p:cNvPr id="3" name="Content Placeholder 2"/>
          <p:cNvSpPr>
            <a:spLocks noGrp="1"/>
          </p:cNvSpPr>
          <p:nvPr>
            <p:ph idx="1"/>
          </p:nvPr>
        </p:nvSpPr>
        <p:spPr>
          <a:xfrm>
            <a:off x="640080" y="1795145"/>
            <a:ext cx="10668000" cy="4351338"/>
          </a:xfrm>
        </p:spPr>
        <p:txBody>
          <a:bodyPr/>
          <a:lstStyle/>
          <a:p>
            <a:pPr>
              <a:buNone/>
            </a:pPr>
            <a:r>
              <a:rPr lang="en-IN" sz="2000" b="1" dirty="0" smtClean="0"/>
              <a:t>(</a:t>
            </a:r>
            <a:r>
              <a:rPr lang="en-IN" sz="2000" b="1" i="1" dirty="0" smtClean="0"/>
              <a:t>b</a:t>
            </a:r>
            <a:r>
              <a:rPr lang="en-IN" sz="2000" b="1" dirty="0" smtClean="0"/>
              <a:t>) In any case other than an Office of Government</a:t>
            </a:r>
            <a:r>
              <a:rPr lang="en-IN" sz="2000" dirty="0" smtClean="0"/>
              <a:t> </a:t>
            </a:r>
            <a:endParaRPr lang="en-US" sz="2000" dirty="0" smtClean="0"/>
          </a:p>
          <a:p>
            <a:pPr>
              <a:buNone/>
            </a:pPr>
            <a:endParaRPr lang="en-US" dirty="0"/>
          </a:p>
        </p:txBody>
      </p:sp>
      <p:graphicFrame>
        <p:nvGraphicFramePr>
          <p:cNvPr id="4" name="Table 3"/>
          <p:cNvGraphicFramePr>
            <a:graphicFrameLocks noGrp="1"/>
          </p:cNvGraphicFramePr>
          <p:nvPr/>
        </p:nvGraphicFramePr>
        <p:xfrm>
          <a:off x="761999" y="2304626"/>
          <a:ext cx="10424161" cy="1818237"/>
        </p:xfrm>
        <a:graphic>
          <a:graphicData uri="http://schemas.openxmlformats.org/drawingml/2006/table">
            <a:tbl>
              <a:tblPr firstRow="1" bandRow="1">
                <a:tableStyleId>{5C22544A-7EE6-4342-B048-85BDC9FD1C3A}</a:tableStyleId>
              </a:tblPr>
              <a:tblGrid>
                <a:gridCol w="780039"/>
                <a:gridCol w="4623506"/>
                <a:gridCol w="5020616"/>
              </a:tblGrid>
              <a:tr h="419135">
                <a:tc>
                  <a:txBody>
                    <a:bodyPr/>
                    <a:lstStyle/>
                    <a:p>
                      <a:pPr marL="0" marR="0" algn="ctr">
                        <a:lnSpc>
                          <a:spcPct val="115000"/>
                        </a:lnSpc>
                        <a:spcBef>
                          <a:spcPts val="0"/>
                        </a:spcBef>
                        <a:spcAft>
                          <a:spcPts val="0"/>
                        </a:spcAft>
                      </a:pPr>
                      <a:r>
                        <a:rPr lang="en-IN" sz="1600" i="1" dirty="0">
                          <a:latin typeface="Times New Roman"/>
                          <a:ea typeface="Times New Roman"/>
                        </a:rPr>
                        <a:t>Sl. No.</a:t>
                      </a:r>
                      <a:r>
                        <a:rPr lang="en-IN" sz="1600" dirty="0">
                          <a:latin typeface="Times New Roman"/>
                          <a:ea typeface="Times New Roman"/>
                        </a:rPr>
                        <a:t> </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i="1" dirty="0">
                          <a:latin typeface="Times New Roman"/>
                          <a:ea typeface="Times New Roman"/>
                        </a:rPr>
                        <a:t>Description</a:t>
                      </a:r>
                      <a:r>
                        <a:rPr lang="en-IN" sz="1600" dirty="0">
                          <a:latin typeface="Times New Roman"/>
                          <a:ea typeface="Times New Roman"/>
                        </a:rPr>
                        <a:t> </a:t>
                      </a:r>
                      <a:endParaRPr lang="en-US" sz="1600" dirty="0">
                        <a:latin typeface="Times New Roman"/>
                        <a:ea typeface="Times New Roman"/>
                      </a:endParaRPr>
                    </a:p>
                  </a:txBody>
                  <a:tcPr marL="38100" marR="38100" marT="0" marB="0"/>
                </a:tc>
                <a:tc>
                  <a:txBody>
                    <a:bodyPr/>
                    <a:lstStyle/>
                    <a:p>
                      <a:pPr marL="0" marR="0" algn="ctr">
                        <a:lnSpc>
                          <a:spcPct val="115000"/>
                        </a:lnSpc>
                        <a:spcBef>
                          <a:spcPts val="0"/>
                        </a:spcBef>
                        <a:spcAft>
                          <a:spcPts val="0"/>
                        </a:spcAft>
                      </a:pPr>
                      <a:r>
                        <a:rPr lang="en-IN" sz="1600" i="1">
                          <a:latin typeface="Times New Roman"/>
                          <a:ea typeface="Times New Roman"/>
                        </a:rPr>
                        <a:t>Time up to which to be deposited.</a:t>
                      </a:r>
                      <a:r>
                        <a:rPr lang="en-IN" sz="1600">
                          <a:latin typeface="Times New Roman"/>
                          <a:ea typeface="Times New Roman"/>
                        </a:rPr>
                        <a:t> </a:t>
                      </a:r>
                      <a:endParaRPr lang="en-US" sz="1600">
                        <a:latin typeface="Times New Roman"/>
                        <a:ea typeface="Times New Roman"/>
                      </a:endParaRPr>
                    </a:p>
                  </a:txBody>
                  <a:tcPr marL="38100" marR="38100" marT="0" marB="0"/>
                </a:tc>
              </a:tr>
              <a:tr h="419135">
                <a:tc>
                  <a:txBody>
                    <a:bodyPr/>
                    <a:lstStyle/>
                    <a:p>
                      <a:pPr marL="0" marR="0" algn="ctr">
                        <a:lnSpc>
                          <a:spcPct val="115000"/>
                        </a:lnSpc>
                        <a:spcBef>
                          <a:spcPts val="0"/>
                        </a:spcBef>
                        <a:spcAft>
                          <a:spcPts val="0"/>
                        </a:spcAft>
                      </a:pPr>
                      <a:r>
                        <a:rPr lang="en-IN" sz="1600">
                          <a:latin typeface="Times New Roman"/>
                          <a:ea typeface="Times New Roman"/>
                        </a:rPr>
                        <a:t>1</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Tax deducted in March</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30th APRIL NEXT FINANCIAL YEAR</a:t>
                      </a:r>
                      <a:endParaRPr lang="en-US" sz="1600">
                        <a:latin typeface="Times New Roman"/>
                        <a:ea typeface="Times New Roman"/>
                      </a:endParaRPr>
                    </a:p>
                  </a:txBody>
                  <a:tcPr marL="38100" marR="38100" marT="0" marB="0"/>
                </a:tc>
              </a:tr>
              <a:tr h="419135">
                <a:tc>
                  <a:txBody>
                    <a:bodyPr/>
                    <a:lstStyle/>
                    <a:p>
                      <a:pPr marL="0" marR="0" algn="ctr">
                        <a:lnSpc>
                          <a:spcPct val="115000"/>
                        </a:lnSpc>
                        <a:spcBef>
                          <a:spcPts val="0"/>
                        </a:spcBef>
                        <a:spcAft>
                          <a:spcPts val="0"/>
                        </a:spcAft>
                      </a:pPr>
                      <a:r>
                        <a:rPr lang="en-IN" sz="1600">
                          <a:latin typeface="Times New Roman"/>
                          <a:ea typeface="Times New Roman"/>
                        </a:rPr>
                        <a:t>2</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Tax deducted in any other month</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7th DAY NEXT MONTH</a:t>
                      </a:r>
                      <a:endParaRPr lang="en-US" sz="1600">
                        <a:latin typeface="Times New Roman"/>
                        <a:ea typeface="Times New Roman"/>
                      </a:endParaRPr>
                    </a:p>
                  </a:txBody>
                  <a:tcPr marL="38100" marR="38100" marT="0" marB="0"/>
                </a:tc>
              </a:tr>
              <a:tr h="537530">
                <a:tc>
                  <a:txBody>
                    <a:bodyPr/>
                    <a:lstStyle/>
                    <a:p>
                      <a:pPr marL="0" marR="0" algn="ctr">
                        <a:lnSpc>
                          <a:spcPct val="115000"/>
                        </a:lnSpc>
                        <a:spcBef>
                          <a:spcPts val="0"/>
                        </a:spcBef>
                        <a:spcAft>
                          <a:spcPts val="0"/>
                        </a:spcAft>
                      </a:pPr>
                      <a:r>
                        <a:rPr lang="en-IN" sz="1600">
                          <a:latin typeface="Times New Roman"/>
                          <a:ea typeface="Times New Roman"/>
                        </a:rPr>
                        <a:t>3</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a:latin typeface="Times New Roman"/>
                          <a:ea typeface="Times New Roman"/>
                        </a:rPr>
                        <a:t>Tax on perquisites opted to be deposited by the employer</a:t>
                      </a:r>
                      <a:endParaRPr lang="en-US" sz="1600">
                        <a:latin typeface="Times New Roman"/>
                        <a:ea typeface="Times New Roman"/>
                      </a:endParaRPr>
                    </a:p>
                  </a:txBody>
                  <a:tcPr marL="38100" marR="38100" marT="0" marB="0"/>
                </a:tc>
                <a:tc>
                  <a:txBody>
                    <a:bodyPr/>
                    <a:lstStyle/>
                    <a:p>
                      <a:pPr marL="0" marR="0">
                        <a:lnSpc>
                          <a:spcPct val="115000"/>
                        </a:lnSpc>
                        <a:spcBef>
                          <a:spcPts val="0"/>
                        </a:spcBef>
                        <a:spcAft>
                          <a:spcPts val="0"/>
                        </a:spcAft>
                      </a:pPr>
                      <a:r>
                        <a:rPr lang="en-IN" sz="1600" dirty="0">
                          <a:latin typeface="Times New Roman"/>
                          <a:ea typeface="Times New Roman"/>
                        </a:rPr>
                        <a:t>7th DAY NEXT MONTH</a:t>
                      </a:r>
                      <a:endParaRPr lang="en-US" sz="1600" dirty="0">
                        <a:latin typeface="Times New Roman"/>
                        <a:ea typeface="Times New Roman"/>
                      </a:endParaRPr>
                    </a:p>
                  </a:txBody>
                  <a:tcPr marL="38100" marR="38100" marT="0" marB="0"/>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515"/>
          </a:xfrm>
        </p:spPr>
        <p:txBody>
          <a:bodyPr>
            <a:normAutofit/>
          </a:bodyPr>
          <a:lstStyle/>
          <a:p>
            <a:r>
              <a:rPr lang="en-US" sz="3000" dirty="0" smtClean="0"/>
              <a:t>Mode of payment of TDS</a:t>
            </a:r>
            <a:endParaRPr lang="en-US" sz="3000" dirty="0"/>
          </a:p>
        </p:txBody>
      </p:sp>
      <p:sp>
        <p:nvSpPr>
          <p:cNvPr id="3" name="Content Placeholder 2"/>
          <p:cNvSpPr>
            <a:spLocks noGrp="1"/>
          </p:cNvSpPr>
          <p:nvPr>
            <p:ph idx="1"/>
          </p:nvPr>
        </p:nvSpPr>
        <p:spPr>
          <a:xfrm>
            <a:off x="899160" y="1036320"/>
            <a:ext cx="10515600" cy="5155883"/>
          </a:xfrm>
        </p:spPr>
        <p:txBody>
          <a:bodyPr>
            <a:normAutofit/>
          </a:bodyPr>
          <a:lstStyle/>
          <a:p>
            <a:pPr>
              <a:buNone/>
            </a:pPr>
            <a:r>
              <a:rPr lang="en-IN" sz="2000" b="1" dirty="0" smtClean="0"/>
              <a:t>    </a:t>
            </a:r>
            <a:r>
              <a:rPr lang="en-IN" sz="2000" dirty="0" smtClean="0"/>
              <a:t>1 Compulsory filing of Statement by PAO, Treasury Officer, etc in case of payment of TDS by Book Entry u/ s 200 (2A):</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lgn="just">
              <a:buNone/>
            </a:pPr>
            <a:r>
              <a:rPr lang="en-IN" sz="2000" dirty="0" smtClean="0"/>
              <a:t>    If the PAO/CDDO/TO etc, as stated above, fails to deliver the statement as required u/s 200(2A), he will be liable to pay, by way of penalty, under section 272A(2)(m), a sum which shall be Rs.100/- for every day during which the failure continues. However, the amount of such penalty shall not exceed the amount of tax which is deductable at source. </a:t>
            </a:r>
            <a:endParaRPr lang="en-US" sz="2000" dirty="0" smtClean="0"/>
          </a:p>
          <a:p>
            <a:pPr>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635689285"/>
              </p:ext>
            </p:extLst>
          </p:nvPr>
        </p:nvGraphicFramePr>
        <p:xfrm>
          <a:off x="1117600" y="1801706"/>
          <a:ext cx="10038080" cy="2770294"/>
        </p:xfrm>
        <a:graphic>
          <a:graphicData uri="http://schemas.openxmlformats.org/drawingml/2006/table">
            <a:tbl>
              <a:tblPr firstRow="1" bandRow="1">
                <a:tableStyleId>{5C22544A-7EE6-4342-B048-85BDC9FD1C3A}</a:tableStyleId>
              </a:tblPr>
              <a:tblGrid>
                <a:gridCol w="985520"/>
                <a:gridCol w="9052560"/>
              </a:tblGrid>
              <a:tr h="1526041">
                <a:tc>
                  <a:txBody>
                    <a:bodyPr/>
                    <a:lstStyle/>
                    <a:p>
                      <a:r>
                        <a:rPr lang="en-US" dirty="0" smtClean="0"/>
                        <a:t>(A)</a:t>
                      </a:r>
                      <a:endParaRPr lang="en-US" dirty="0"/>
                    </a:p>
                  </a:txBody>
                  <a:tcPr/>
                </a:tc>
                <a:tc>
                  <a:txBody>
                    <a:bodyPr/>
                    <a:lstStyle/>
                    <a:p>
                      <a:pPr marL="0" marR="0" algn="just">
                        <a:lnSpc>
                          <a:spcPct val="115000"/>
                        </a:lnSpc>
                        <a:spcBef>
                          <a:spcPts val="0"/>
                        </a:spcBef>
                        <a:spcAft>
                          <a:spcPts val="0"/>
                        </a:spcAft>
                      </a:pPr>
                      <a:r>
                        <a:rPr lang="en-IN" sz="1600" dirty="0">
                          <a:latin typeface="Times New Roman"/>
                          <a:ea typeface="Times New Roman"/>
                        </a:rPr>
                        <a:t>submit a statement in Form No. 24G </a:t>
                      </a:r>
                      <a:r>
                        <a:rPr lang="en-IN" sz="1600" b="1" dirty="0">
                          <a:latin typeface="Times New Roman"/>
                          <a:ea typeface="Times New Roman"/>
                        </a:rPr>
                        <a:t>under section 200 (2A) </a:t>
                      </a:r>
                      <a:r>
                        <a:rPr lang="en-IN" sz="1600" dirty="0">
                          <a:latin typeface="Times New Roman"/>
                          <a:ea typeface="Times New Roman"/>
                        </a:rPr>
                        <a:t>on or before the 30th day of April where statement relates to the month of March; and in any other case, on or before 15 days from the end of relevant month to the agency authorized by the Director General of Income</a:t>
                      </a:r>
                      <a:r>
                        <a:rPr lang="en-IN" sz="1600" dirty="0">
                          <a:latin typeface="Cambria Math"/>
                          <a:ea typeface="Times New Roman"/>
                          <a:cs typeface="Cambria Math"/>
                        </a:rPr>
                        <a:t>‐</a:t>
                      </a:r>
                      <a:r>
                        <a:rPr lang="en-IN" sz="1600" dirty="0">
                          <a:latin typeface="Times New Roman"/>
                          <a:ea typeface="Times New Roman"/>
                        </a:rPr>
                        <a:t>tax (Systems) [TIN Facilitation Centres currently managed by M/s National Securities Depository Ltd] in respect of tax deducted by the </a:t>
                      </a:r>
                      <a:r>
                        <a:rPr lang="en-IN" sz="1600" dirty="0" smtClean="0">
                          <a:latin typeface="Times New Roman"/>
                          <a:ea typeface="Times New Roman"/>
                        </a:rPr>
                        <a:t>deductor </a:t>
                      </a:r>
                      <a:r>
                        <a:rPr lang="en-IN" sz="1600" dirty="0">
                          <a:latin typeface="Times New Roman"/>
                          <a:ea typeface="Times New Roman"/>
                        </a:rPr>
                        <a:t>and reported to him for that month; and</a:t>
                      </a:r>
                      <a:endParaRPr lang="en-US" sz="1600" dirty="0">
                        <a:latin typeface="Times New Roman"/>
                        <a:ea typeface="Times New Roman"/>
                      </a:endParaRPr>
                    </a:p>
                  </a:txBody>
                  <a:tcPr marL="38100" marR="38100" marT="0" marB="0"/>
                </a:tc>
              </a:tr>
              <a:tr h="1244253">
                <a:tc>
                  <a:txBody>
                    <a:bodyPr/>
                    <a:lstStyle/>
                    <a:p>
                      <a:r>
                        <a:rPr lang="en-US" dirty="0" smtClean="0"/>
                        <a:t>(B)</a:t>
                      </a:r>
                      <a:endParaRPr lang="en-US" dirty="0"/>
                    </a:p>
                  </a:txBody>
                  <a:tcPr/>
                </a:tc>
                <a:tc>
                  <a:txBody>
                    <a:bodyPr/>
                    <a:lstStyle/>
                    <a:p>
                      <a:pPr marL="0" marR="0" algn="just">
                        <a:lnSpc>
                          <a:spcPct val="115000"/>
                        </a:lnSpc>
                        <a:spcBef>
                          <a:spcPts val="0"/>
                        </a:spcBef>
                        <a:spcAft>
                          <a:spcPts val="0"/>
                        </a:spcAft>
                      </a:pPr>
                      <a:r>
                        <a:rPr lang="en-IN" sz="1600" dirty="0">
                          <a:latin typeface="Times New Roman"/>
                          <a:ea typeface="Times New Roman"/>
                        </a:rPr>
                        <a:t>intimate the number (hereinafter referred to as the Book Identification Number or BIN) generated by the agency to each of the </a:t>
                      </a:r>
                      <a:r>
                        <a:rPr lang="en-IN" sz="1600" dirty="0" smtClean="0">
                          <a:latin typeface="Times New Roman"/>
                          <a:ea typeface="Times New Roman"/>
                        </a:rPr>
                        <a:t>deductor </a:t>
                      </a:r>
                      <a:r>
                        <a:rPr lang="en-IN" sz="1600" dirty="0">
                          <a:latin typeface="Times New Roman"/>
                          <a:ea typeface="Times New Roman"/>
                        </a:rPr>
                        <a:t>in respect of whom the sum deducted has been credited. BIN consist of receipt number of Form 24G, DDO sequence number in Form No. 24G and date on which tax is deposited.</a:t>
                      </a:r>
                      <a:endParaRPr lang="en-US" sz="1600" dirty="0">
                        <a:latin typeface="Times New Roman"/>
                        <a:ea typeface="Times New Roman"/>
                      </a:endParaRPr>
                    </a:p>
                  </a:txBody>
                  <a:tcPr marL="38100" marR="38100" marT="0" marB="0"/>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000" b="1" dirty="0" smtClean="0"/>
              <a:t>Consequence of Failure to deduct or deposit of tax deducted </a:t>
            </a:r>
            <a:endParaRPr lang="en-US" sz="3000" b="1" dirty="0"/>
          </a:p>
        </p:txBody>
      </p:sp>
      <p:sp>
        <p:nvSpPr>
          <p:cNvPr id="3" name="Content Placeholder 2"/>
          <p:cNvSpPr>
            <a:spLocks noGrp="1"/>
          </p:cNvSpPr>
          <p:nvPr>
            <p:ph idx="1"/>
          </p:nvPr>
        </p:nvSpPr>
        <p:spPr>
          <a:xfrm>
            <a:off x="5183188" y="182880"/>
            <a:ext cx="6761162" cy="645794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just">
              <a:buNone/>
            </a:pPr>
            <a:r>
              <a:rPr lang="en-IN" sz="2000" dirty="0" smtClean="0">
                <a:solidFill>
                  <a:schemeClr val="tx1"/>
                </a:solidFill>
              </a:rPr>
              <a:t>4.5.1 If a person fails to deduct the whole or any part of the tax at source, or, after deducting, fails to pay the whole or any part of the tax to the credit of the Central Government within the prescribed time, he shall be liable to action in accordance with the provisions of section 201 and shall be deemed to be an assessee-in-default in respect of such tax and liable for penal action u/s 221 of the Act.</a:t>
            </a:r>
          </a:p>
          <a:p>
            <a:pPr algn="just">
              <a:buNone/>
            </a:pPr>
            <a:r>
              <a:rPr lang="en-IN" sz="2000" dirty="0" smtClean="0">
                <a:solidFill>
                  <a:schemeClr val="tx1"/>
                </a:solidFill>
              </a:rPr>
              <a:t>   Further Section 201(1A) provides that such person shall be liable to pay simple interest</a:t>
            </a:r>
            <a:endParaRPr lang="en-US" sz="2000" dirty="0" smtClean="0">
              <a:solidFill>
                <a:schemeClr val="tx1"/>
              </a:solidFill>
            </a:endParaRPr>
          </a:p>
          <a:p>
            <a:pPr marL="606425" indent="-423863" algn="just">
              <a:buFont typeface="+mj-lt"/>
              <a:buAutoNum type="romanLcPeriod"/>
            </a:pPr>
            <a:r>
              <a:rPr lang="en-IN" sz="2000" dirty="0" smtClean="0">
                <a:solidFill>
                  <a:schemeClr val="tx1"/>
                </a:solidFill>
              </a:rPr>
              <a:t>@1% for every month or part of the month on the amount of such tax from the date on which such tax was deductible to the date on which such tax is deducted; and</a:t>
            </a:r>
            <a:endParaRPr lang="en-US" sz="2000" dirty="0" smtClean="0">
              <a:solidFill>
                <a:schemeClr val="tx1"/>
              </a:solidFill>
            </a:endParaRPr>
          </a:p>
          <a:p>
            <a:pPr marL="606425" indent="-423863" algn="just">
              <a:buFont typeface="+mj-lt"/>
              <a:buAutoNum type="romanLcPeriod"/>
            </a:pPr>
            <a:r>
              <a:rPr lang="en-IN" sz="2000" dirty="0" smtClean="0">
                <a:solidFill>
                  <a:schemeClr val="tx1"/>
                </a:solidFill>
              </a:rPr>
              <a:t>@ 1.5% for every month or part of a month on the amount of such tax from the date on which such tax was deducted to the date on which such tax is actually paid. </a:t>
            </a:r>
            <a:endParaRPr lang="en-US" sz="2000" dirty="0" smtClean="0">
              <a:solidFill>
                <a:schemeClr val="tx1"/>
              </a:solidFill>
            </a:endParaRPr>
          </a:p>
          <a:p>
            <a:pPr algn="just">
              <a:buNone/>
            </a:pPr>
            <a:r>
              <a:rPr lang="en-IN" sz="2000" dirty="0" smtClean="0">
                <a:solidFill>
                  <a:schemeClr val="tx1"/>
                </a:solidFill>
              </a:rPr>
              <a:t>   Such interest, if chargeable, is mandatory in nature and </a:t>
            </a:r>
            <a:r>
              <a:rPr lang="en-IN" sz="2000" u="sng" dirty="0" smtClean="0">
                <a:solidFill>
                  <a:schemeClr val="tx1"/>
                </a:solidFill>
              </a:rPr>
              <a:t>has to be paid before furnishing of quarterly statement of TDS for respective quarter.</a:t>
            </a:r>
            <a:endParaRPr lang="en-US" sz="2000" u="sng" dirty="0" smtClean="0">
              <a:solidFill>
                <a:schemeClr val="tx1"/>
              </a:solidFill>
            </a:endParaRPr>
          </a:p>
        </p:txBody>
      </p:sp>
      <p:sp>
        <p:nvSpPr>
          <p:cNvPr id="4" name="Text Placeholder 3"/>
          <p:cNvSpPr>
            <a:spLocks noGrp="1"/>
          </p:cNvSpPr>
          <p:nvPr>
            <p:ph type="body" sz="half" idx="2"/>
          </p:nvPr>
        </p:nvSpPr>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sz="2000" dirty="0"/>
              <a:t>For failure to deduct tax- Deductor shall be deemed to be  assessee in default</a:t>
            </a:r>
          </a:p>
          <a:p>
            <a:pPr algn="just"/>
            <a:r>
              <a:rPr lang="en-US" sz="2000" dirty="0"/>
              <a:t>for failure to deposit the tax after deduction- Deductor shall be deemed to be to be assessee in </a:t>
            </a:r>
            <a:r>
              <a:rPr lang="en-US" sz="2000" dirty="0" smtClean="0"/>
              <a:t>default</a:t>
            </a:r>
          </a:p>
          <a:p>
            <a:pPr algn="just"/>
            <a:r>
              <a:rPr lang="en-IN" sz="2000" dirty="0"/>
              <a:t>Interest or non-</a:t>
            </a:r>
            <a:r>
              <a:rPr lang="en-US" sz="2000" dirty="0"/>
              <a:t> deduction </a:t>
            </a:r>
            <a:r>
              <a:rPr lang="en-US" sz="2000" dirty="0" smtClean="0"/>
              <a:t>@1</a:t>
            </a:r>
            <a:r>
              <a:rPr lang="en-US" sz="2000" dirty="0"/>
              <a:t>% per month or part of </a:t>
            </a:r>
            <a:r>
              <a:rPr lang="en-US" sz="2000" dirty="0" smtClean="0"/>
              <a:t>month</a:t>
            </a:r>
          </a:p>
          <a:p>
            <a:pPr algn="just"/>
            <a:r>
              <a:rPr lang="en-IN" sz="2000" dirty="0"/>
              <a:t>Interest or non-</a:t>
            </a:r>
            <a:r>
              <a:rPr lang="en-US" sz="2000" dirty="0"/>
              <a:t> </a:t>
            </a:r>
            <a:r>
              <a:rPr lang="en-US" sz="2000" dirty="0" smtClean="0"/>
              <a:t>deposit </a:t>
            </a:r>
            <a:r>
              <a:rPr lang="en-US" sz="2000" dirty="0"/>
              <a:t>@</a:t>
            </a:r>
            <a:r>
              <a:rPr lang="en-US" sz="2000" dirty="0" smtClean="0"/>
              <a:t>1.5 % </a:t>
            </a:r>
            <a:r>
              <a:rPr lang="en-US" sz="2000" dirty="0"/>
              <a:t>per month or part of month</a:t>
            </a:r>
            <a:endParaRPr lang="en-IN" sz="2000" dirty="0"/>
          </a:p>
          <a:p>
            <a:endParaRPr lang="en-IN" sz="2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16568"/>
            <a:ext cx="3932237" cy="18408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3500" dirty="0" smtClean="0"/>
              <a:t>Penalty and prosecution</a:t>
            </a:r>
            <a:endParaRPr lang="en-US" sz="3500" dirty="0"/>
          </a:p>
        </p:txBody>
      </p:sp>
      <p:sp>
        <p:nvSpPr>
          <p:cNvPr id="3" name="Content Placeholder 2"/>
          <p:cNvSpPr>
            <a:spLocks noGrp="1"/>
          </p:cNvSpPr>
          <p:nvPr>
            <p:ph idx="1"/>
          </p:nvPr>
        </p:nvSpPr>
        <p:spPr>
          <a:xfrm>
            <a:off x="5183188" y="156411"/>
            <a:ext cx="6764170" cy="6412831"/>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buNone/>
            </a:pPr>
            <a:r>
              <a:rPr lang="en-IN" sz="2000" b="1" dirty="0" smtClean="0"/>
              <a:t>4.5.2 </a:t>
            </a:r>
            <a:r>
              <a:rPr lang="en-IN" sz="2000" dirty="0" smtClean="0"/>
              <a:t>Section 271C inter alia lays down that if any person fails to deduct whole or any part of tax at source or fails to pay the whole or part of tax under the second proviso to section 1B, he shall be liable to pay, by way of penalty, a sum equal to the amount of tax not deducted or paid by him.</a:t>
            </a:r>
            <a:endParaRPr lang="en-US" sz="2000" dirty="0" smtClean="0"/>
          </a:p>
          <a:p>
            <a:r>
              <a:rPr lang="en-IN" sz="2000" b="1" dirty="0" smtClean="0"/>
              <a:t>4.5.3 </a:t>
            </a:r>
            <a:r>
              <a:rPr lang="en-IN" sz="2000" dirty="0" smtClean="0"/>
              <a:t>Further, section 276B lays down that if a person fails to pay to the credit of the Central Government within the prescribed time, as above, the tax deducted at source by him or tax payable by him under the second proviso to Section 1B, he shall be punishable with </a:t>
            </a:r>
            <a:r>
              <a:rPr lang="en-US" sz="2000" dirty="0"/>
              <a:t>A punishment for late deposit of tax or none deposit of </a:t>
            </a:r>
            <a:r>
              <a:rPr lang="en-US" sz="2000" dirty="0" smtClean="0"/>
              <a:t>tax-</a:t>
            </a:r>
            <a:r>
              <a:rPr lang="en-US" sz="2000" b="1" dirty="0" smtClean="0"/>
              <a:t>rigorous</a:t>
            </a:r>
            <a:r>
              <a:rPr lang="en-US" sz="2000" dirty="0" smtClean="0"/>
              <a:t> </a:t>
            </a:r>
            <a:r>
              <a:rPr lang="en-US" sz="2000" dirty="0"/>
              <a:t>imprisonment for a term which shall be </a:t>
            </a:r>
            <a:r>
              <a:rPr lang="en-US" sz="2000" b="1" dirty="0"/>
              <a:t>between 3 months and 7 years, along with fine</a:t>
            </a:r>
            <a:r>
              <a:rPr lang="en-US" sz="2000" dirty="0"/>
              <a:t>.</a:t>
            </a:r>
          </a:p>
          <a:p>
            <a:pPr>
              <a:buNone/>
            </a:pPr>
            <a:endParaRPr lang="en-US" dirty="0"/>
          </a:p>
        </p:txBody>
      </p:sp>
      <p:sp>
        <p:nvSpPr>
          <p:cNvPr id="4" name="Text Placeholder 3"/>
          <p:cNvSpPr>
            <a:spLocks noGrp="1"/>
          </p:cNvSpPr>
          <p:nvPr>
            <p:ph type="body" sz="half" idx="2"/>
          </p:nvPr>
        </p:nvSpPr>
        <p:spPr/>
        <p:txBody>
          <a:bodyPr>
            <a:normAutofit/>
          </a:bodyPr>
          <a:lstStyle/>
          <a:p>
            <a:pPr algn="just"/>
            <a:r>
              <a:rPr lang="en-US" sz="2000" b="1" dirty="0">
                <a:solidFill>
                  <a:srgbClr val="000000"/>
                </a:solidFill>
                <a:latin typeface="Arial" panose="020B0604020202020204" pitchFamily="34" charset="0"/>
              </a:rPr>
              <a:t>Penalty </a:t>
            </a:r>
            <a:r>
              <a:rPr lang="en-US" sz="2000" dirty="0">
                <a:solidFill>
                  <a:srgbClr val="000000"/>
                </a:solidFill>
                <a:latin typeface="Arial" panose="020B0604020202020204" pitchFamily="34" charset="0"/>
              </a:rPr>
              <a:t>for failure to deduct tax or failure to deposit of tax after deduction- penalty equal to amount of </a:t>
            </a:r>
            <a:r>
              <a:rPr lang="en-US" sz="2000" dirty="0" smtClean="0">
                <a:solidFill>
                  <a:srgbClr val="000000"/>
                </a:solidFill>
                <a:latin typeface="Arial" panose="020B0604020202020204" pitchFamily="34" charset="0"/>
              </a:rPr>
              <a:t>tax</a:t>
            </a:r>
          </a:p>
          <a:p>
            <a:pPr algn="just"/>
            <a:r>
              <a:rPr lang="en-US" sz="2000" b="1" dirty="0"/>
              <a:t>P</a:t>
            </a:r>
            <a:r>
              <a:rPr lang="en-US" sz="2000" b="1" dirty="0" smtClean="0"/>
              <a:t>unishment : rigorous</a:t>
            </a:r>
            <a:r>
              <a:rPr lang="en-US" sz="2000" dirty="0" smtClean="0"/>
              <a:t> </a:t>
            </a:r>
            <a:r>
              <a:rPr lang="en-US" sz="2000" dirty="0"/>
              <a:t>imprisonment for a term which shall be </a:t>
            </a:r>
            <a:r>
              <a:rPr lang="en-US" sz="2000" b="1" dirty="0"/>
              <a:t>between 3 months and 7 years, along with fine</a:t>
            </a:r>
            <a:r>
              <a:rPr lang="en-US" sz="2000" dirty="0" smtClean="0"/>
              <a:t>.</a:t>
            </a:r>
            <a:endParaRPr lang="en-US" sz="2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30" y="0"/>
            <a:ext cx="3932237" cy="2586789"/>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IN" sz="3000" b="1" dirty="0" smtClean="0"/>
              <a:t/>
            </a:r>
            <a:br>
              <a:rPr lang="en-IN" sz="3000" b="1" dirty="0" smtClean="0"/>
            </a:br>
            <a:r>
              <a:rPr lang="en-IN" sz="3000" b="1" dirty="0" smtClean="0"/>
              <a:t> PART B OF FORM NO. 16  ON OR AFTER 1st day of April, 2018 from TRACES </a:t>
            </a:r>
            <a:r>
              <a:rPr lang="en-US" sz="3000" dirty="0" smtClean="0"/>
              <a:t/>
            </a:r>
            <a:br>
              <a:rPr lang="en-US" sz="3000" dirty="0" smtClean="0"/>
            </a:br>
            <a:endParaRPr lang="en-US" sz="3000" dirty="0"/>
          </a:p>
        </p:txBody>
      </p:sp>
      <p:sp>
        <p:nvSpPr>
          <p:cNvPr id="3" name="Content Placeholder 2"/>
          <p:cNvSpPr>
            <a:spLocks noGrp="1"/>
          </p:cNvSpPr>
          <p:nvPr>
            <p:ph idx="1"/>
          </p:nvPr>
        </p:nvSpPr>
        <p:spPr>
          <a:xfrm>
            <a:off x="4499811" y="108285"/>
            <a:ext cx="7555831" cy="659330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360363" indent="-360363" algn="just">
              <a:buFont typeface="Wingdings" panose="05000000000000000000" pitchFamily="2" charset="2"/>
              <a:buChar char="§"/>
            </a:pPr>
            <a:r>
              <a:rPr lang="en-IN" sz="2400" b="1" dirty="0" smtClean="0"/>
              <a:t>All deductors</a:t>
            </a:r>
            <a:r>
              <a:rPr lang="en-IN" sz="2400" dirty="0" smtClean="0"/>
              <a:t> (including Government deductor who deposit TDS in the Central Government Account through book entry) </a:t>
            </a:r>
            <a:r>
              <a:rPr lang="en-IN" sz="2400" b="1" dirty="0" smtClean="0"/>
              <a:t>shall be able to issue the TDS certificate in Part B of Form No. 16 (by generation and download through TRACES Portal) </a:t>
            </a:r>
            <a:r>
              <a:rPr lang="en-IN" sz="2400" dirty="0" smtClean="0"/>
              <a:t>in respect of all sums deducted on or after the 1st day of April, 2018 under the provisions of section 192 of Chapter XVII-B </a:t>
            </a:r>
            <a:r>
              <a:rPr lang="en-IN" sz="2400" b="1" dirty="0" smtClean="0"/>
              <a:t>provided that the relevant TDS statement for the fourth quarter i.e. Form 24Q is furnished along with duly filled in Annexure II of Form 24Q as substituted vide Central Board of Direct Taxes Notification No. 36/2019 dated 12-4-2019. </a:t>
            </a:r>
          </a:p>
          <a:p>
            <a:pPr marL="360363" indent="-360363" algn="just">
              <a:buFont typeface="Wingdings" panose="05000000000000000000" pitchFamily="2" charset="2"/>
              <a:buChar char="§"/>
            </a:pPr>
            <a:r>
              <a:rPr lang="en-IN" sz="2400" dirty="0" smtClean="0"/>
              <a:t>To ensure generation of accurate TDS certificate in Part B of Form No. 16, the deductor(s) need to report correct data in Annexure II of Form 24Q. </a:t>
            </a:r>
          </a:p>
          <a:p>
            <a:pPr marL="360363" indent="-360363" algn="just">
              <a:buFont typeface="Wingdings" panose="05000000000000000000" pitchFamily="2" charset="2"/>
              <a:buChar char="§"/>
            </a:pPr>
            <a:r>
              <a:rPr lang="en-IN" sz="2400" dirty="0" smtClean="0"/>
              <a:t>The TRACES generated Form No. 16 shall have a unique TDS certificate number.</a:t>
            </a:r>
          </a:p>
          <a:p>
            <a:pPr marL="0" indent="0" algn="just">
              <a:buNone/>
            </a:pPr>
            <a:r>
              <a:rPr lang="en-IN" sz="2000" b="1" dirty="0" smtClean="0"/>
              <a:t>       </a:t>
            </a:r>
            <a:endParaRPr lang="en-US" sz="2500" dirty="0" smtClean="0"/>
          </a:p>
          <a:p>
            <a:pPr>
              <a:buNone/>
            </a:pPr>
            <a:endParaRPr lang="en-US" dirty="0"/>
          </a:p>
        </p:txBody>
      </p:sp>
      <p:sp>
        <p:nvSpPr>
          <p:cNvPr id="4" name="Text Placeholder 3"/>
          <p:cNvSpPr>
            <a:spLocks noGrp="1"/>
          </p:cNvSpPr>
          <p:nvPr>
            <p:ph type="body" sz="half" idx="2"/>
          </p:nvPr>
        </p:nvSpPr>
        <p:spPr>
          <a:xfrm>
            <a:off x="129925" y="2971799"/>
            <a:ext cx="3932237" cy="1850441"/>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IN" sz="2400" b="1" dirty="0"/>
              <a:t>NOTIFICATION NO. S.O. 584(E) [NO.9/2019 (F.NO. 370142/5/2018-TPL(PT.))]</a:t>
            </a:r>
            <a:r>
              <a:rPr lang="en-IN" sz="2400" dirty="0"/>
              <a:t>, </a:t>
            </a:r>
            <a:r>
              <a:rPr lang="en-IN" sz="2400" b="1" dirty="0"/>
              <a:t>DATED 6-5-2019.</a:t>
            </a:r>
            <a:endParaRPr lang="en-US" sz="2400" dirty="0"/>
          </a:p>
          <a:p>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CM -09-06-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12559</Words>
  <Application>Microsoft Office PowerPoint</Application>
  <PresentationFormat>Widescreen</PresentationFormat>
  <Paragraphs>918</Paragraphs>
  <Slides>108</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108</vt:i4>
      </vt:variant>
    </vt:vector>
  </HeadingPairs>
  <TitlesOfParts>
    <vt:vector size="123" baseType="lpstr">
      <vt:lpstr>Arial</vt:lpstr>
      <vt:lpstr>Bookman Old Style</vt:lpstr>
      <vt:lpstr>Calibri</vt:lpstr>
      <vt:lpstr>Calibri Light</vt:lpstr>
      <vt:lpstr>Cambria</vt:lpstr>
      <vt:lpstr>Cambria Math</vt:lpstr>
      <vt:lpstr>Garamond</vt:lpstr>
      <vt:lpstr>Gill Sans Ultra Bold</vt:lpstr>
      <vt:lpstr>Gothic Uralic</vt:lpstr>
      <vt:lpstr>Times New Roman</vt:lpstr>
      <vt:lpstr>Wingdings</vt:lpstr>
      <vt:lpstr>Office Theme</vt:lpstr>
      <vt:lpstr>2_Office Theme</vt:lpstr>
      <vt:lpstr>RCM -09-06-2019</vt:lpstr>
      <vt:lpstr>1_Office Theme</vt:lpstr>
      <vt:lpstr>PowerPoint Presentation</vt:lpstr>
      <vt:lpstr>  CA PP SINGH. B.SC(H), FCA, CS Contact No. +91-9711521060, 9871229590 cappsingh@gmail.com  </vt:lpstr>
      <vt:lpstr>Course contents</vt:lpstr>
      <vt:lpstr>PowerPoint Presentation</vt:lpstr>
      <vt:lpstr>PowerPoint Presentation</vt:lpstr>
      <vt:lpstr>Mandatory filing of ITR</vt:lpstr>
      <vt:lpstr> Mandatory filing based on threshold limit  6th proviso  to section in 139(1) Inserted by the Finance Act, 2005, w.e.f. 1-4-2006 AY 2006-07</vt:lpstr>
      <vt:lpstr>4th proviso to section 139(1):</vt:lpstr>
      <vt:lpstr>  7th proviso of section 139(1) Inserted by the Finance (No. 2) Act, 2019, w.e.f. 1-4-2020 .i.e AY 2020-21   </vt:lpstr>
      <vt:lpstr>PowerPoint Presentation</vt:lpstr>
      <vt:lpstr>Verification in ITR </vt:lpstr>
      <vt:lpstr>Consequences of wrong details in ITR</vt:lpstr>
      <vt:lpstr>Changes in ITR-V</vt:lpstr>
      <vt:lpstr> NEW  ITR FORMS </vt:lpstr>
      <vt:lpstr>Changes in the Schedule of Deductions under Chapter VI-A , due to new deductions- in ITR-1 to 6</vt:lpstr>
      <vt:lpstr>multiple bank accounts for getting income tax refund </vt:lpstr>
      <vt:lpstr>PowerPoint Presentation</vt:lpstr>
      <vt:lpstr>Applicable forms of ITR-1:  </vt:lpstr>
      <vt:lpstr>Exclusion from filing ITR-1</vt:lpstr>
      <vt:lpstr>PowerPoint Presentation</vt:lpstr>
      <vt:lpstr>PowerPoint Presentation</vt:lpstr>
      <vt:lpstr>PowerPoint Presentation</vt:lpstr>
      <vt:lpstr>PowerPoint Presentation</vt:lpstr>
      <vt:lpstr>Additional details to be furnished by a person who is filing return under the Seventh proviso to section 139(1) in ITR 1,2,3,4</vt:lpstr>
      <vt:lpstr>PowerPoint Presentation</vt:lpstr>
      <vt:lpstr>MAJOUR CHANGES IN ITR -1</vt:lpstr>
      <vt:lpstr>PowerPoint Presentation</vt:lpstr>
      <vt:lpstr>  Special Tax rate  on income referred to in section 68 or section 69 or section 69A or section 69B or section 69C or section 69D. </vt:lpstr>
      <vt:lpstr>Major deductions under chapter VIA</vt:lpstr>
      <vt:lpstr>PowerPoint Presentation</vt:lpstr>
      <vt:lpstr>PowerPoint Presentation</vt:lpstr>
      <vt:lpstr>Contents for discussion</vt:lpstr>
      <vt:lpstr>PowerPoint Presentation</vt:lpstr>
      <vt:lpstr> Rates of tax   </vt:lpstr>
      <vt:lpstr> Rates of tax   </vt:lpstr>
      <vt:lpstr> Rates of tax   </vt:lpstr>
      <vt:lpstr>Surcharge on Income Tax</vt:lpstr>
      <vt:lpstr>Concessional surcharge- Separate reporting of surcharge on income chargeable to tax under sections 112A, 111A, 115AD in  ITR -2,3,5. </vt:lpstr>
      <vt:lpstr>Health and Education Cess</vt:lpstr>
      <vt:lpstr>PowerPoint Presentation</vt:lpstr>
      <vt:lpstr>Features of newly inserted section 115BAC- optional tax rate for individual and HUF</vt:lpstr>
      <vt:lpstr>Tax on Dividend  </vt:lpstr>
      <vt:lpstr>   Amendment in the definition of perquisites u/s 17(2)  </vt:lpstr>
      <vt:lpstr>PowerPoint Presentation</vt:lpstr>
      <vt:lpstr>Income chargeable under head salary</vt:lpstr>
      <vt:lpstr> Deductions from Salary Income u/s 16 </vt:lpstr>
      <vt:lpstr>Meaning of Salary under section 17 (1)</vt:lpstr>
      <vt:lpstr>Perquisite under section 17(2)</vt:lpstr>
      <vt:lpstr>PowerPoint Presentation</vt:lpstr>
      <vt:lpstr>For valuation of the perquisite</vt:lpstr>
      <vt:lpstr>Valuation of the perquisite of furnished accommodation</vt:lpstr>
      <vt:lpstr>Profits in lieu of salary</vt:lpstr>
      <vt:lpstr>Major Exemptions  from the salary income</vt:lpstr>
      <vt:lpstr> Gratuity [Section 10(10)] </vt:lpstr>
      <vt:lpstr> Commutation of pension u/s 10(10A) </vt:lpstr>
      <vt:lpstr> Leave encashment [Section 10(10AA)] </vt:lpstr>
      <vt:lpstr> Retrenchment Compensation [Section 10(10B)] </vt:lpstr>
      <vt:lpstr>PowerPoint Presentation</vt:lpstr>
      <vt:lpstr> Voluntary retirement/separation [Section 10(10C)] </vt:lpstr>
      <vt:lpstr> Payment from a Provident Fund [Section 10(11)] </vt:lpstr>
      <vt:lpstr>PowerPoint Presentation</vt:lpstr>
      <vt:lpstr>Quantum of Exemption</vt:lpstr>
      <vt:lpstr>PowerPoint Presentation</vt:lpstr>
      <vt:lpstr>PowerPoint Presentation</vt:lpstr>
      <vt:lpstr>PowerPoint Presentation</vt:lpstr>
      <vt:lpstr> HRA [Section 10(13A) read with Rule 2A] </vt:lpstr>
      <vt:lpstr>PowerPoint Presentation</vt:lpstr>
      <vt:lpstr> Section 80D </vt:lpstr>
      <vt:lpstr> Section 80DD </vt:lpstr>
      <vt:lpstr> Section 80DDB </vt:lpstr>
      <vt:lpstr> Section 80E </vt:lpstr>
      <vt:lpstr> Section 80EE: Deduction in respect of interest on loan taken for residential house property </vt:lpstr>
      <vt:lpstr> Section 80EEA: Deduction in respect of interest on loan taken for certain house property. </vt:lpstr>
      <vt:lpstr> Section 80EEB: Deduction in respect of purchase of electric vehicle. </vt:lpstr>
      <vt:lpstr> Section 80G </vt:lpstr>
      <vt:lpstr>  Section 80GG </vt:lpstr>
      <vt:lpstr>Deduction in respect of certain donations for scientific research or rural development- section 80GGA</vt:lpstr>
      <vt:lpstr> Section 80TTA :Deduction in respect of interest on deposits in savings account- available to individual or a Hindu undivided family </vt:lpstr>
      <vt:lpstr>   ‘80TTB* [ Inserted by Finance Act 2018 W.E.F AY 2019-20]    </vt:lpstr>
      <vt:lpstr>PowerPoint Presentation</vt:lpstr>
      <vt:lpstr> Section 87A </vt:lpstr>
      <vt:lpstr> Claim of Deduction of Interest on Borrowed Capital for Computation of Income From House Property [Section 24(b)] </vt:lpstr>
      <vt:lpstr>PowerPoint Presentation</vt:lpstr>
      <vt:lpstr>Deduction of Tax from salary Income-[Section 192] </vt:lpstr>
      <vt:lpstr>Computation of average tax </vt:lpstr>
      <vt:lpstr> Non Monetary Perquisite – No Need to deduct tax, if employer pay tax thereon</vt:lpstr>
      <vt:lpstr>More than one employer</vt:lpstr>
      <vt:lpstr>Furnishing of Form 10 E – Relief u/s 89 (1) – Arrear salary</vt:lpstr>
      <vt:lpstr>Reporting of Other Income/loss of house property of Employee to employer  for  TDS on such income</vt:lpstr>
      <vt:lpstr>Details of perquisite and profit in lieu of salary Form 12 BA</vt:lpstr>
      <vt:lpstr>Evidence or proof or particulars of claims from the employee[Section 192(2D) ] [Section 192 (2D) inserted by Finance Act 2015] </vt:lpstr>
      <vt:lpstr>Adjustment of excess / short deductions- Section 192(3)</vt:lpstr>
      <vt:lpstr>Miscellaneous-  section 192(4)</vt:lpstr>
      <vt:lpstr>Due dates for payment of TDS (Rule 30)</vt:lpstr>
      <vt:lpstr>TDS due dates conti…..</vt:lpstr>
      <vt:lpstr>Mode of payment of TDS</vt:lpstr>
      <vt:lpstr>Consequence of Failure to deduct or deposit of tax deducted </vt:lpstr>
      <vt:lpstr>Penalty and prosecution</vt:lpstr>
      <vt:lpstr>  PART B OF FORM NO. 16  ON OR AFTER 1st day of April, 2018 from TRACES  </vt:lpstr>
      <vt:lpstr> Changes in Part B of form 16 </vt:lpstr>
      <vt:lpstr>  Compulsory Requirement to furnish PAN by employee (Section 206AA)</vt:lpstr>
      <vt:lpstr>Person responsible for deduction of tax on salary [section 204]</vt:lpstr>
      <vt:lpstr>Due date of payment of tax – rule 30  For government deductor  </vt:lpstr>
      <vt:lpstr>Consequences of late payment of tax</vt:lpstr>
      <vt:lpstr>Statement of deduction of tax under section 200(3) [Quarterly Statement of TDS in form  24Q]</vt:lpstr>
      <vt:lpstr>   Fee for default in furnishing statements (Section 234E)</vt:lpstr>
      <vt:lpstr>Penalty for failure in furnishing statements or furnishing incorrect information (section 271H)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tax TDS , ITR and Form 16</dc:title>
  <dc:creator>CAPPSINGH</dc:creator>
  <cp:lastModifiedBy>CAPPSINGH</cp:lastModifiedBy>
  <cp:revision>260</cp:revision>
  <dcterms:created xsi:type="dcterms:W3CDTF">2020-02-03T12:31:54Z</dcterms:created>
  <dcterms:modified xsi:type="dcterms:W3CDTF">2021-09-07T11:32:06Z</dcterms:modified>
</cp:coreProperties>
</file>