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Lst>
  <p:sldSz cy="5143500" cx="9144000"/>
  <p:notesSz cx="6858000" cy="9144000"/>
  <p:embeddedFontLst>
    <p:embeddedFont>
      <p:font typeface="Garamond"/>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59" roundtripDataSignature="AMtx7mhRFjRJLcFptGsHBlhrIdoUhBct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FB71172-B9EC-4739-9B55-F5E8228F38F4}">
  <a:tblStyle styleId="{CFB71172-B9EC-4739-9B55-F5E8228F38F4}"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Garamond-regular.fntdata"/><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Garamond-italic.fntdata"/><Relationship Id="rId12" Type="http://schemas.openxmlformats.org/officeDocument/2006/relationships/slide" Target="slides/slide6.xml"/><Relationship Id="rId56" Type="http://schemas.openxmlformats.org/officeDocument/2006/relationships/font" Target="fonts/Garamond-bold.fntdata"/><Relationship Id="rId15" Type="http://schemas.openxmlformats.org/officeDocument/2006/relationships/slide" Target="slides/slide9.xml"/><Relationship Id="rId59" Type="http://customschemas.google.com/relationships/presentationmetadata" Target="metadata"/><Relationship Id="rId14" Type="http://schemas.openxmlformats.org/officeDocument/2006/relationships/slide" Target="slides/slide8.xml"/><Relationship Id="rId58" Type="http://schemas.openxmlformats.org/officeDocument/2006/relationships/font" Target="fonts/Garamond-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88b57cb44c294f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g288b57cb44c294fa_0:notes"/>
          <p:cNvSpPr/>
          <p:nvPr>
            <p:ph idx="2" type="sldImg"/>
          </p:nvPr>
        </p:nvSpPr>
        <p:spPr>
          <a:xfrm>
            <a:off x="1715096" y="685800"/>
            <a:ext cx="34278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427fc255778aecdf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427fc255778aecdf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427fc255778aecdf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427fc255778aecdf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427fc255778aecdf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427fc255778aecdf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427fc255778aecdf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427fc255778aecdf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427fc255778aecdf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427fc255778aecdf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427fc255778aecdf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427fc255778aecd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5" name="Google Shape;375;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8" name="Shape 58"/>
        <p:cNvGrpSpPr/>
        <p:nvPr/>
      </p:nvGrpSpPr>
      <p:grpSpPr>
        <a:xfrm>
          <a:off x="0" y="0"/>
          <a:ext cx="0" cy="0"/>
          <a:chOff x="0" y="0"/>
          <a:chExt cx="0" cy="0"/>
        </a:xfrm>
      </p:grpSpPr>
      <p:sp>
        <p:nvSpPr>
          <p:cNvPr id="59" name="Google Shape;59;p5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60" name="Google Shape;60;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1" name="Shape 61"/>
        <p:cNvGrpSpPr/>
        <p:nvPr/>
      </p:nvGrpSpPr>
      <p:grpSpPr>
        <a:xfrm>
          <a:off x="0" y="0"/>
          <a:ext cx="0" cy="0"/>
          <a:chOff x="0" y="0"/>
          <a:chExt cx="0" cy="0"/>
        </a:xfrm>
      </p:grpSpPr>
      <p:sp>
        <p:nvSpPr>
          <p:cNvPr id="62" name="Google Shape;62;p5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3" name="Google Shape;63;p5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64" name="Google Shape;64;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68">
    <p:bg>
      <p:bgPr>
        <a:solidFill>
          <a:srgbClr val="FFFFFF"/>
        </a:solidFill>
      </p:bgPr>
    </p:bg>
    <p:spTree>
      <p:nvGrpSpPr>
        <p:cNvPr id="65" name="Shape 65"/>
        <p:cNvGrpSpPr/>
        <p:nvPr/>
      </p:nvGrpSpPr>
      <p:grpSpPr>
        <a:xfrm>
          <a:off x="0" y="0"/>
          <a:ext cx="0" cy="0"/>
          <a:chOff x="0" y="0"/>
          <a:chExt cx="0" cy="0"/>
        </a:xfrm>
      </p:grpSpPr>
      <p:sp>
        <p:nvSpPr>
          <p:cNvPr id="66" name="Google Shape;66;p54"/>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7" name="Google Shape;67;p54"/>
          <p:cNvGrpSpPr/>
          <p:nvPr/>
        </p:nvGrpSpPr>
        <p:grpSpPr>
          <a:xfrm>
            <a:off x="0" y="0"/>
            <a:ext cx="4316700" cy="5143500"/>
            <a:chOff x="0" y="0"/>
            <a:chExt cx="4316700" cy="5143500"/>
          </a:xfrm>
        </p:grpSpPr>
        <p:sp>
          <p:nvSpPr>
            <p:cNvPr id="68" name="Google Shape;68;p54"/>
            <p:cNvSpPr/>
            <p:nvPr/>
          </p:nvSpPr>
          <p:spPr>
            <a:xfrm>
              <a:off x="0" y="0"/>
              <a:ext cx="4316700" cy="5143500"/>
            </a:xfrm>
            <a:prstGeom prst="rect">
              <a:avLst/>
            </a:prstGeom>
            <a:solidFill>
              <a:srgbClr val="284F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54"/>
            <p:cNvSpPr/>
            <p:nvPr/>
          </p:nvSpPr>
          <p:spPr>
            <a:xfrm>
              <a:off x="386075" y="4599625"/>
              <a:ext cx="13545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54"/>
            <p:cNvSpPr/>
            <p:nvPr/>
          </p:nvSpPr>
          <p:spPr>
            <a:xfrm>
              <a:off x="841363" y="4599625"/>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54"/>
            <p:cNvSpPr/>
            <p:nvPr/>
          </p:nvSpPr>
          <p:spPr>
            <a:xfrm>
              <a:off x="1142492" y="4599625"/>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54"/>
            <p:cNvSpPr/>
            <p:nvPr/>
          </p:nvSpPr>
          <p:spPr>
            <a:xfrm>
              <a:off x="3875425" y="381000"/>
              <a:ext cx="142800" cy="137700"/>
            </a:xfrm>
            <a:prstGeom prst="rect">
              <a:avLst/>
            </a:prstGeom>
            <a:solidFill>
              <a:srgbClr val="92C1E8"/>
            </a:solid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54"/>
            <p:cNvSpPr/>
            <p:nvPr/>
          </p:nvSpPr>
          <p:spPr>
            <a:xfrm>
              <a:off x="3732625" y="518700"/>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4" name="Google Shape;74;p54"/>
          <p:cNvSpPr txBox="1"/>
          <p:nvPr>
            <p:ph type="title"/>
          </p:nvPr>
        </p:nvSpPr>
        <p:spPr>
          <a:xfrm>
            <a:off x="311725" y="653326"/>
            <a:ext cx="3706500" cy="3334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sz="2400">
                <a:solidFill>
                  <a:srgbClr val="FFFFFF"/>
                </a:solidFill>
              </a:defRPr>
            </a:lvl1pPr>
            <a:lvl2pPr lvl="1" algn="l">
              <a:lnSpc>
                <a:spcPct val="100000"/>
              </a:lnSpc>
              <a:spcBef>
                <a:spcPts val="0"/>
              </a:spcBef>
              <a:spcAft>
                <a:spcPts val="0"/>
              </a:spcAft>
              <a:buSzPts val="2800"/>
              <a:buNone/>
              <a:defRPr b="1" sz="2400">
                <a:solidFill>
                  <a:srgbClr val="FFFFFF"/>
                </a:solidFill>
              </a:defRPr>
            </a:lvl2pPr>
            <a:lvl3pPr lvl="2" algn="l">
              <a:lnSpc>
                <a:spcPct val="100000"/>
              </a:lnSpc>
              <a:spcBef>
                <a:spcPts val="0"/>
              </a:spcBef>
              <a:spcAft>
                <a:spcPts val="0"/>
              </a:spcAft>
              <a:buSzPts val="2800"/>
              <a:buNone/>
              <a:defRPr b="1" sz="2400">
                <a:solidFill>
                  <a:srgbClr val="FFFFFF"/>
                </a:solidFill>
              </a:defRPr>
            </a:lvl3pPr>
            <a:lvl4pPr lvl="3" algn="l">
              <a:lnSpc>
                <a:spcPct val="100000"/>
              </a:lnSpc>
              <a:spcBef>
                <a:spcPts val="0"/>
              </a:spcBef>
              <a:spcAft>
                <a:spcPts val="0"/>
              </a:spcAft>
              <a:buSzPts val="2800"/>
              <a:buNone/>
              <a:defRPr b="1" sz="2400">
                <a:solidFill>
                  <a:srgbClr val="FFFFFF"/>
                </a:solidFill>
              </a:defRPr>
            </a:lvl4pPr>
            <a:lvl5pPr lvl="4" algn="l">
              <a:lnSpc>
                <a:spcPct val="100000"/>
              </a:lnSpc>
              <a:spcBef>
                <a:spcPts val="0"/>
              </a:spcBef>
              <a:spcAft>
                <a:spcPts val="0"/>
              </a:spcAft>
              <a:buSzPts val="2800"/>
              <a:buNone/>
              <a:defRPr b="1" sz="2400">
                <a:solidFill>
                  <a:srgbClr val="FFFFFF"/>
                </a:solidFill>
              </a:defRPr>
            </a:lvl5pPr>
            <a:lvl6pPr lvl="5" algn="l">
              <a:lnSpc>
                <a:spcPct val="100000"/>
              </a:lnSpc>
              <a:spcBef>
                <a:spcPts val="0"/>
              </a:spcBef>
              <a:spcAft>
                <a:spcPts val="0"/>
              </a:spcAft>
              <a:buSzPts val="2800"/>
              <a:buNone/>
              <a:defRPr b="1" sz="2400">
                <a:solidFill>
                  <a:srgbClr val="FFFFFF"/>
                </a:solidFill>
              </a:defRPr>
            </a:lvl6pPr>
            <a:lvl7pPr lvl="6" algn="l">
              <a:lnSpc>
                <a:spcPct val="100000"/>
              </a:lnSpc>
              <a:spcBef>
                <a:spcPts val="0"/>
              </a:spcBef>
              <a:spcAft>
                <a:spcPts val="0"/>
              </a:spcAft>
              <a:buSzPts val="2800"/>
              <a:buNone/>
              <a:defRPr b="1" sz="2400">
                <a:solidFill>
                  <a:srgbClr val="FFFFFF"/>
                </a:solidFill>
              </a:defRPr>
            </a:lvl7pPr>
            <a:lvl8pPr lvl="7" algn="l">
              <a:lnSpc>
                <a:spcPct val="100000"/>
              </a:lnSpc>
              <a:spcBef>
                <a:spcPts val="0"/>
              </a:spcBef>
              <a:spcAft>
                <a:spcPts val="0"/>
              </a:spcAft>
              <a:buSzPts val="2800"/>
              <a:buNone/>
              <a:defRPr b="1" sz="2400">
                <a:solidFill>
                  <a:srgbClr val="FFFFFF"/>
                </a:solidFill>
              </a:defRPr>
            </a:lvl8pPr>
            <a:lvl9pPr lvl="8" algn="l">
              <a:lnSpc>
                <a:spcPct val="100000"/>
              </a:lnSpc>
              <a:spcBef>
                <a:spcPts val="0"/>
              </a:spcBef>
              <a:spcAft>
                <a:spcPts val="0"/>
              </a:spcAft>
              <a:buSzPts val="2800"/>
              <a:buNone/>
              <a:defRPr b="1" sz="2400">
                <a:solidFill>
                  <a:srgbClr val="FFFFFF"/>
                </a:solidFill>
              </a:defRPr>
            </a:lvl9pPr>
          </a:lstStyle>
          <a:p/>
        </p:txBody>
      </p:sp>
      <p:sp>
        <p:nvSpPr>
          <p:cNvPr id="75" name="Google Shape;75;p54"/>
          <p:cNvSpPr txBox="1"/>
          <p:nvPr>
            <p:ph idx="1" type="body"/>
          </p:nvPr>
        </p:nvSpPr>
        <p:spPr>
          <a:xfrm>
            <a:off x="4620575" y="653325"/>
            <a:ext cx="4211700" cy="37413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284F7D"/>
              </a:buClr>
              <a:buSzPts val="1200"/>
              <a:buChar char="●"/>
              <a:defRPr sz="1200">
                <a:solidFill>
                  <a:srgbClr val="284F7D"/>
                </a:solidFill>
              </a:defRPr>
            </a:lvl1pPr>
            <a:lvl2pPr indent="-292100" lvl="1" marL="914400" algn="l">
              <a:lnSpc>
                <a:spcPct val="115000"/>
              </a:lnSpc>
              <a:spcBef>
                <a:spcPts val="0"/>
              </a:spcBef>
              <a:spcAft>
                <a:spcPts val="0"/>
              </a:spcAft>
              <a:buClr>
                <a:srgbClr val="284F7D"/>
              </a:buClr>
              <a:buSzPts val="1000"/>
              <a:buChar char="○"/>
              <a:defRPr sz="1000">
                <a:solidFill>
                  <a:srgbClr val="284F7D"/>
                </a:solidFill>
              </a:defRPr>
            </a:lvl2pPr>
            <a:lvl3pPr indent="-292100" lvl="2" marL="1371600" algn="l">
              <a:lnSpc>
                <a:spcPct val="115000"/>
              </a:lnSpc>
              <a:spcBef>
                <a:spcPts val="0"/>
              </a:spcBef>
              <a:spcAft>
                <a:spcPts val="0"/>
              </a:spcAft>
              <a:buClr>
                <a:srgbClr val="284F7D"/>
              </a:buClr>
              <a:buSzPts val="1000"/>
              <a:buChar char="■"/>
              <a:defRPr sz="1000">
                <a:solidFill>
                  <a:srgbClr val="284F7D"/>
                </a:solidFill>
              </a:defRPr>
            </a:lvl3pPr>
            <a:lvl4pPr indent="-292100" lvl="3" marL="1828800" algn="l">
              <a:lnSpc>
                <a:spcPct val="115000"/>
              </a:lnSpc>
              <a:spcBef>
                <a:spcPts val="0"/>
              </a:spcBef>
              <a:spcAft>
                <a:spcPts val="0"/>
              </a:spcAft>
              <a:buClr>
                <a:srgbClr val="284F7D"/>
              </a:buClr>
              <a:buSzPts val="1000"/>
              <a:buChar char="●"/>
              <a:defRPr sz="1000">
                <a:solidFill>
                  <a:srgbClr val="284F7D"/>
                </a:solidFill>
              </a:defRPr>
            </a:lvl4pPr>
            <a:lvl5pPr indent="-292100" lvl="4" marL="2286000" algn="l">
              <a:lnSpc>
                <a:spcPct val="115000"/>
              </a:lnSpc>
              <a:spcBef>
                <a:spcPts val="0"/>
              </a:spcBef>
              <a:spcAft>
                <a:spcPts val="0"/>
              </a:spcAft>
              <a:buClr>
                <a:srgbClr val="284F7D"/>
              </a:buClr>
              <a:buSzPts val="1000"/>
              <a:buChar char="○"/>
              <a:defRPr sz="1000">
                <a:solidFill>
                  <a:srgbClr val="284F7D"/>
                </a:solidFill>
              </a:defRPr>
            </a:lvl5pPr>
            <a:lvl6pPr indent="-292100" lvl="5" marL="2743200" algn="l">
              <a:lnSpc>
                <a:spcPct val="115000"/>
              </a:lnSpc>
              <a:spcBef>
                <a:spcPts val="0"/>
              </a:spcBef>
              <a:spcAft>
                <a:spcPts val="0"/>
              </a:spcAft>
              <a:buClr>
                <a:srgbClr val="284F7D"/>
              </a:buClr>
              <a:buSzPts val="1000"/>
              <a:buChar char="■"/>
              <a:defRPr sz="1000">
                <a:solidFill>
                  <a:srgbClr val="284F7D"/>
                </a:solidFill>
              </a:defRPr>
            </a:lvl6pPr>
            <a:lvl7pPr indent="-292100" lvl="6" marL="3200400" algn="l">
              <a:lnSpc>
                <a:spcPct val="115000"/>
              </a:lnSpc>
              <a:spcBef>
                <a:spcPts val="0"/>
              </a:spcBef>
              <a:spcAft>
                <a:spcPts val="0"/>
              </a:spcAft>
              <a:buClr>
                <a:srgbClr val="284F7D"/>
              </a:buClr>
              <a:buSzPts val="1000"/>
              <a:buChar char="●"/>
              <a:defRPr sz="1000">
                <a:solidFill>
                  <a:srgbClr val="284F7D"/>
                </a:solidFill>
              </a:defRPr>
            </a:lvl7pPr>
            <a:lvl8pPr indent="-292100" lvl="7" marL="3657600" algn="l">
              <a:lnSpc>
                <a:spcPct val="115000"/>
              </a:lnSpc>
              <a:spcBef>
                <a:spcPts val="0"/>
              </a:spcBef>
              <a:spcAft>
                <a:spcPts val="0"/>
              </a:spcAft>
              <a:buClr>
                <a:srgbClr val="284F7D"/>
              </a:buClr>
              <a:buSzPts val="1000"/>
              <a:buChar char="○"/>
              <a:defRPr sz="1000">
                <a:solidFill>
                  <a:srgbClr val="284F7D"/>
                </a:solidFill>
              </a:defRPr>
            </a:lvl8pPr>
            <a:lvl9pPr indent="-292100" lvl="8" marL="4114800" algn="l">
              <a:lnSpc>
                <a:spcPct val="115000"/>
              </a:lnSpc>
              <a:spcBef>
                <a:spcPts val="0"/>
              </a:spcBef>
              <a:spcAft>
                <a:spcPts val="0"/>
              </a:spcAft>
              <a:buClr>
                <a:srgbClr val="284F7D"/>
              </a:buClr>
              <a:buSzPts val="1000"/>
              <a:buChar char="■"/>
              <a:defRPr sz="1000">
                <a:solidFill>
                  <a:srgbClr val="284F7D"/>
                </a:solidFill>
              </a:defRPr>
            </a:lvl9pPr>
          </a:lstStyle>
          <a:p/>
        </p:txBody>
      </p:sp>
      <p:sp>
        <p:nvSpPr>
          <p:cNvPr id="76" name="Google Shape;76;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61616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7" name="Shape 77"/>
        <p:cNvGrpSpPr/>
        <p:nvPr/>
      </p:nvGrpSpPr>
      <p:grpSpPr>
        <a:xfrm>
          <a:off x="0" y="0"/>
          <a:ext cx="0" cy="0"/>
          <a:chOff x="0" y="0"/>
          <a:chExt cx="0" cy="0"/>
        </a:xfrm>
      </p:grpSpPr>
      <p:sp>
        <p:nvSpPr>
          <p:cNvPr id="78" name="Google Shape;78;g288b57cb44c294fa_446"/>
          <p:cNvSpPr txBox="1"/>
          <p:nvPr>
            <p:ph type="title"/>
          </p:nvPr>
        </p:nvSpPr>
        <p:spPr>
          <a:xfrm>
            <a:off x="457201" y="204788"/>
            <a:ext cx="3008400" cy="871500"/>
          </a:xfrm>
          <a:prstGeom prst="rect">
            <a:avLst/>
          </a:prstGeom>
          <a:noFill/>
          <a:ln>
            <a:noFill/>
          </a:ln>
        </p:spPr>
        <p:txBody>
          <a:bodyPr anchorCtr="0" anchor="b" bIns="33575" lIns="67175" spcFirstLastPara="1" rIns="67175" wrap="square" tIns="33575">
            <a:normAutofit/>
          </a:bodyPr>
          <a:lstStyle>
            <a:lvl1pPr lvl="0" rtl="0" algn="l">
              <a:spcBef>
                <a:spcPts val="0"/>
              </a:spcBef>
              <a:spcAft>
                <a:spcPts val="0"/>
              </a:spcAft>
              <a:buClr>
                <a:schemeClr val="dk1"/>
              </a:buClr>
              <a:buSzPts val="1200"/>
              <a:buFont typeface="Calibri"/>
              <a:buNone/>
              <a:defRPr b="1" sz="1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 name="Google Shape;79;g288b57cb44c294fa_446"/>
          <p:cNvSpPr txBox="1"/>
          <p:nvPr>
            <p:ph idx="1" type="body"/>
          </p:nvPr>
        </p:nvSpPr>
        <p:spPr>
          <a:xfrm>
            <a:off x="3575050" y="204790"/>
            <a:ext cx="5111700" cy="4389600"/>
          </a:xfrm>
          <a:prstGeom prst="rect">
            <a:avLst/>
          </a:prstGeom>
          <a:noFill/>
          <a:ln>
            <a:noFill/>
          </a:ln>
        </p:spPr>
        <p:txBody>
          <a:bodyPr anchorCtr="0" anchor="t" bIns="33575" lIns="67175" spcFirstLastPara="1" rIns="67175" wrap="square" tIns="33575">
            <a:normAutofit/>
          </a:bodyPr>
          <a:lstStyle>
            <a:lvl1pPr indent="-349250" lvl="0" marL="457200" rtl="0" algn="l">
              <a:spcBef>
                <a:spcPts val="400"/>
              </a:spcBef>
              <a:spcAft>
                <a:spcPts val="0"/>
              </a:spcAft>
              <a:buClr>
                <a:schemeClr val="dk1"/>
              </a:buClr>
              <a:buSzPts val="1900"/>
              <a:buChar char="●"/>
              <a:defRPr sz="1900"/>
            </a:lvl1pPr>
            <a:lvl2pPr indent="-330200" lvl="1" marL="914400" rtl="0" algn="l">
              <a:spcBef>
                <a:spcPts val="300"/>
              </a:spcBef>
              <a:spcAft>
                <a:spcPts val="0"/>
              </a:spcAft>
              <a:buClr>
                <a:schemeClr val="dk1"/>
              </a:buClr>
              <a:buSzPts val="1600"/>
              <a:buChar char="○"/>
              <a:defRPr sz="1600"/>
            </a:lvl2pPr>
            <a:lvl3pPr indent="-317500" lvl="2" marL="1371600" rtl="0" algn="l">
              <a:spcBef>
                <a:spcPts val="300"/>
              </a:spcBef>
              <a:spcAft>
                <a:spcPts val="0"/>
              </a:spcAft>
              <a:buClr>
                <a:schemeClr val="dk1"/>
              </a:buClr>
              <a:buSzPts val="1400"/>
              <a:buChar char="■"/>
              <a:defRPr sz="1400"/>
            </a:lvl3pPr>
            <a:lvl4pPr indent="-304800" lvl="3" marL="1828800" rtl="0" algn="l">
              <a:spcBef>
                <a:spcPts val="200"/>
              </a:spcBef>
              <a:spcAft>
                <a:spcPts val="0"/>
              </a:spcAft>
              <a:buClr>
                <a:schemeClr val="dk1"/>
              </a:buClr>
              <a:buSzPts val="1200"/>
              <a:buChar char="●"/>
              <a:defRPr sz="1200"/>
            </a:lvl4pPr>
            <a:lvl5pPr indent="-304800" lvl="4" marL="2286000" rtl="0" algn="l">
              <a:spcBef>
                <a:spcPts val="200"/>
              </a:spcBef>
              <a:spcAft>
                <a:spcPts val="0"/>
              </a:spcAft>
              <a:buClr>
                <a:schemeClr val="dk1"/>
              </a:buClr>
              <a:buSzPts val="1200"/>
              <a:buChar char="○"/>
              <a:defRPr sz="1200"/>
            </a:lvl5pPr>
            <a:lvl6pPr indent="-304800" lvl="5" marL="2743200" rtl="0" algn="l">
              <a:spcBef>
                <a:spcPts val="200"/>
              </a:spcBef>
              <a:spcAft>
                <a:spcPts val="0"/>
              </a:spcAft>
              <a:buClr>
                <a:schemeClr val="dk1"/>
              </a:buClr>
              <a:buSzPts val="1200"/>
              <a:buChar char="■"/>
              <a:defRPr sz="1200"/>
            </a:lvl6pPr>
            <a:lvl7pPr indent="-304800" lvl="6" marL="3200400" rtl="0" algn="l">
              <a:spcBef>
                <a:spcPts val="200"/>
              </a:spcBef>
              <a:spcAft>
                <a:spcPts val="0"/>
              </a:spcAft>
              <a:buClr>
                <a:schemeClr val="dk1"/>
              </a:buClr>
              <a:buSzPts val="1200"/>
              <a:buChar char="●"/>
              <a:defRPr sz="1200"/>
            </a:lvl7pPr>
            <a:lvl8pPr indent="-304800" lvl="7" marL="3657600" rtl="0" algn="l">
              <a:spcBef>
                <a:spcPts val="200"/>
              </a:spcBef>
              <a:spcAft>
                <a:spcPts val="0"/>
              </a:spcAft>
              <a:buClr>
                <a:schemeClr val="dk1"/>
              </a:buClr>
              <a:buSzPts val="1200"/>
              <a:buChar char="○"/>
              <a:defRPr sz="1200"/>
            </a:lvl8pPr>
            <a:lvl9pPr indent="-304800" lvl="8" marL="4114800" rtl="0" algn="l">
              <a:spcBef>
                <a:spcPts val="200"/>
              </a:spcBef>
              <a:spcAft>
                <a:spcPts val="0"/>
              </a:spcAft>
              <a:buClr>
                <a:schemeClr val="dk1"/>
              </a:buClr>
              <a:buSzPts val="1200"/>
              <a:buChar char="■"/>
              <a:defRPr sz="1200"/>
            </a:lvl9pPr>
          </a:lstStyle>
          <a:p/>
        </p:txBody>
      </p:sp>
      <p:sp>
        <p:nvSpPr>
          <p:cNvPr id="80" name="Google Shape;80;g288b57cb44c294fa_446"/>
          <p:cNvSpPr txBox="1"/>
          <p:nvPr>
            <p:ph idx="2" type="body"/>
          </p:nvPr>
        </p:nvSpPr>
        <p:spPr>
          <a:xfrm>
            <a:off x="457201" y="1076329"/>
            <a:ext cx="3008400" cy="3518400"/>
          </a:xfrm>
          <a:prstGeom prst="rect">
            <a:avLst/>
          </a:prstGeom>
          <a:noFill/>
          <a:ln>
            <a:noFill/>
          </a:ln>
        </p:spPr>
        <p:txBody>
          <a:bodyPr anchorCtr="0" anchor="t" bIns="33575" lIns="67175" spcFirstLastPara="1" rIns="67175" wrap="square" tIns="33575">
            <a:normAutofit/>
          </a:bodyPr>
          <a:lstStyle>
            <a:lvl1pPr indent="-228600" lvl="0" marL="457200" rtl="0" algn="l">
              <a:spcBef>
                <a:spcPts val="200"/>
              </a:spcBef>
              <a:spcAft>
                <a:spcPts val="0"/>
              </a:spcAft>
              <a:buClr>
                <a:schemeClr val="dk1"/>
              </a:buClr>
              <a:buSzPts val="800"/>
              <a:buNone/>
              <a:defRPr sz="800"/>
            </a:lvl1pPr>
            <a:lvl2pPr indent="-228600" lvl="1" marL="914400" rtl="0" algn="l">
              <a:spcBef>
                <a:spcPts val="100"/>
              </a:spcBef>
              <a:spcAft>
                <a:spcPts val="0"/>
              </a:spcAft>
              <a:buClr>
                <a:schemeClr val="dk1"/>
              </a:buClr>
              <a:buSzPts val="700"/>
              <a:buNone/>
              <a:defRPr sz="700"/>
            </a:lvl2pPr>
            <a:lvl3pPr indent="-228600" lvl="2" marL="1371600" rtl="0" algn="l">
              <a:spcBef>
                <a:spcPts val="100"/>
              </a:spcBef>
              <a:spcAft>
                <a:spcPts val="0"/>
              </a:spcAft>
              <a:buClr>
                <a:schemeClr val="dk1"/>
              </a:buClr>
              <a:buSzPts val="600"/>
              <a:buNone/>
              <a:defRPr sz="600"/>
            </a:lvl3pPr>
            <a:lvl4pPr indent="-228600" lvl="3" marL="1828800" rtl="0" algn="l">
              <a:spcBef>
                <a:spcPts val="100"/>
              </a:spcBef>
              <a:spcAft>
                <a:spcPts val="0"/>
              </a:spcAft>
              <a:buClr>
                <a:schemeClr val="dk1"/>
              </a:buClr>
              <a:buSzPts val="500"/>
              <a:buNone/>
              <a:defRPr sz="500"/>
            </a:lvl4pPr>
            <a:lvl5pPr indent="-228600" lvl="4" marL="2286000" rtl="0" algn="l">
              <a:spcBef>
                <a:spcPts val="100"/>
              </a:spcBef>
              <a:spcAft>
                <a:spcPts val="0"/>
              </a:spcAft>
              <a:buClr>
                <a:schemeClr val="dk1"/>
              </a:buClr>
              <a:buSzPts val="500"/>
              <a:buNone/>
              <a:defRPr sz="500"/>
            </a:lvl5pPr>
            <a:lvl6pPr indent="-228600" lvl="5" marL="2743200" rtl="0" algn="l">
              <a:spcBef>
                <a:spcPts val="100"/>
              </a:spcBef>
              <a:spcAft>
                <a:spcPts val="0"/>
              </a:spcAft>
              <a:buClr>
                <a:schemeClr val="dk1"/>
              </a:buClr>
              <a:buSzPts val="500"/>
              <a:buNone/>
              <a:defRPr sz="500"/>
            </a:lvl6pPr>
            <a:lvl7pPr indent="-228600" lvl="6" marL="3200400" rtl="0" algn="l">
              <a:spcBef>
                <a:spcPts val="100"/>
              </a:spcBef>
              <a:spcAft>
                <a:spcPts val="0"/>
              </a:spcAft>
              <a:buClr>
                <a:schemeClr val="dk1"/>
              </a:buClr>
              <a:buSzPts val="500"/>
              <a:buNone/>
              <a:defRPr sz="500"/>
            </a:lvl7pPr>
            <a:lvl8pPr indent="-228600" lvl="7" marL="3657600" rtl="0" algn="l">
              <a:spcBef>
                <a:spcPts val="100"/>
              </a:spcBef>
              <a:spcAft>
                <a:spcPts val="0"/>
              </a:spcAft>
              <a:buClr>
                <a:schemeClr val="dk1"/>
              </a:buClr>
              <a:buSzPts val="500"/>
              <a:buNone/>
              <a:defRPr sz="500"/>
            </a:lvl8pPr>
            <a:lvl9pPr indent="-228600" lvl="8" marL="4114800" rtl="0" algn="l">
              <a:spcBef>
                <a:spcPts val="100"/>
              </a:spcBef>
              <a:spcAft>
                <a:spcPts val="0"/>
              </a:spcAft>
              <a:buClr>
                <a:schemeClr val="dk1"/>
              </a:buClr>
              <a:buSzPts val="500"/>
              <a:buNone/>
              <a:defRPr sz="500"/>
            </a:lvl9pPr>
          </a:lstStyle>
          <a:p/>
        </p:txBody>
      </p:sp>
      <p:sp>
        <p:nvSpPr>
          <p:cNvPr id="81" name="Google Shape;81;g288b57cb44c294fa_446"/>
          <p:cNvSpPr txBox="1"/>
          <p:nvPr>
            <p:ph idx="10" type="dt"/>
          </p:nvPr>
        </p:nvSpPr>
        <p:spPr>
          <a:xfrm>
            <a:off x="457200" y="4767273"/>
            <a:ext cx="2133600" cy="273900"/>
          </a:xfrm>
          <a:prstGeom prst="rect">
            <a:avLst/>
          </a:prstGeom>
          <a:noFill/>
          <a:ln>
            <a:noFill/>
          </a:ln>
        </p:spPr>
        <p:txBody>
          <a:bodyPr anchorCtr="0" anchor="ctr" bIns="33575" lIns="67175" spcFirstLastPara="1" rIns="67175" wrap="square" tIns="33575">
            <a:noAutofit/>
          </a:bodyPr>
          <a:lstStyle>
            <a:lvl1pPr lvl="0" rtl="0" algn="l">
              <a:spcBef>
                <a:spcPts val="0"/>
              </a:spcBef>
              <a:spcAft>
                <a:spcPts val="0"/>
              </a:spcAft>
              <a:buSzPts val="1000"/>
              <a:buNone/>
              <a:defRPr sz="1000"/>
            </a:lvl1pPr>
            <a:lvl2pPr lvl="1" rtl="0" algn="l">
              <a:spcBef>
                <a:spcPts val="0"/>
              </a:spcBef>
              <a:spcAft>
                <a:spcPts val="0"/>
              </a:spcAft>
              <a:buSzPts val="1000"/>
              <a:buNone/>
              <a:defRPr sz="1000"/>
            </a:lvl2pPr>
            <a:lvl3pPr lvl="2" rtl="0" algn="l">
              <a:spcBef>
                <a:spcPts val="0"/>
              </a:spcBef>
              <a:spcAft>
                <a:spcPts val="0"/>
              </a:spcAft>
              <a:buSzPts val="1000"/>
              <a:buNone/>
              <a:defRPr sz="1000"/>
            </a:lvl3pPr>
            <a:lvl4pPr lvl="3" rtl="0" algn="l">
              <a:spcBef>
                <a:spcPts val="0"/>
              </a:spcBef>
              <a:spcAft>
                <a:spcPts val="0"/>
              </a:spcAft>
              <a:buSzPts val="1000"/>
              <a:buNone/>
              <a:defRPr sz="1000"/>
            </a:lvl4pPr>
            <a:lvl5pPr lvl="4" rtl="0" algn="l">
              <a:spcBef>
                <a:spcPts val="0"/>
              </a:spcBef>
              <a:spcAft>
                <a:spcPts val="0"/>
              </a:spcAft>
              <a:buSzPts val="1000"/>
              <a:buNone/>
              <a:defRPr sz="1000"/>
            </a:lvl5pPr>
            <a:lvl6pPr lvl="5" rtl="0" algn="l">
              <a:spcBef>
                <a:spcPts val="0"/>
              </a:spcBef>
              <a:spcAft>
                <a:spcPts val="0"/>
              </a:spcAft>
              <a:buSzPts val="1000"/>
              <a:buNone/>
              <a:defRPr sz="1000"/>
            </a:lvl6pPr>
            <a:lvl7pPr lvl="6" rtl="0" algn="l">
              <a:spcBef>
                <a:spcPts val="0"/>
              </a:spcBef>
              <a:spcAft>
                <a:spcPts val="0"/>
              </a:spcAft>
              <a:buSzPts val="1000"/>
              <a:buNone/>
              <a:defRPr sz="1000"/>
            </a:lvl7pPr>
            <a:lvl8pPr lvl="7" rtl="0" algn="l">
              <a:spcBef>
                <a:spcPts val="0"/>
              </a:spcBef>
              <a:spcAft>
                <a:spcPts val="0"/>
              </a:spcAft>
              <a:buSzPts val="1000"/>
              <a:buNone/>
              <a:defRPr sz="1000"/>
            </a:lvl8pPr>
            <a:lvl9pPr lvl="8" rtl="0" algn="l">
              <a:spcBef>
                <a:spcPts val="0"/>
              </a:spcBef>
              <a:spcAft>
                <a:spcPts val="0"/>
              </a:spcAft>
              <a:buSzPts val="1000"/>
              <a:buNone/>
              <a:defRPr sz="1000"/>
            </a:lvl9pPr>
          </a:lstStyle>
          <a:p/>
        </p:txBody>
      </p:sp>
      <p:sp>
        <p:nvSpPr>
          <p:cNvPr id="82" name="Google Shape;82;g288b57cb44c294fa_446"/>
          <p:cNvSpPr txBox="1"/>
          <p:nvPr>
            <p:ph idx="11" type="ftr"/>
          </p:nvPr>
        </p:nvSpPr>
        <p:spPr>
          <a:xfrm>
            <a:off x="3124200" y="4767273"/>
            <a:ext cx="2895600" cy="273900"/>
          </a:xfrm>
          <a:prstGeom prst="rect">
            <a:avLst/>
          </a:prstGeom>
          <a:noFill/>
          <a:ln>
            <a:noFill/>
          </a:ln>
        </p:spPr>
        <p:txBody>
          <a:bodyPr anchorCtr="0" anchor="ctr" bIns="33575" lIns="67175" spcFirstLastPara="1" rIns="67175" wrap="square" tIns="33575">
            <a:noAutofit/>
          </a:bodyPr>
          <a:lstStyle>
            <a:lvl1pPr lvl="0" rtl="0" algn="ctr">
              <a:spcBef>
                <a:spcPts val="0"/>
              </a:spcBef>
              <a:spcAft>
                <a:spcPts val="0"/>
              </a:spcAft>
              <a:buSzPts val="1000"/>
              <a:buNone/>
              <a:defRPr sz="1000"/>
            </a:lvl1pPr>
            <a:lvl2pPr lvl="1" rtl="0" algn="l">
              <a:spcBef>
                <a:spcPts val="0"/>
              </a:spcBef>
              <a:spcAft>
                <a:spcPts val="0"/>
              </a:spcAft>
              <a:buSzPts val="1000"/>
              <a:buNone/>
              <a:defRPr sz="1000"/>
            </a:lvl2pPr>
            <a:lvl3pPr lvl="2" rtl="0" algn="l">
              <a:spcBef>
                <a:spcPts val="0"/>
              </a:spcBef>
              <a:spcAft>
                <a:spcPts val="0"/>
              </a:spcAft>
              <a:buSzPts val="1000"/>
              <a:buNone/>
              <a:defRPr sz="1000"/>
            </a:lvl3pPr>
            <a:lvl4pPr lvl="3" rtl="0" algn="l">
              <a:spcBef>
                <a:spcPts val="0"/>
              </a:spcBef>
              <a:spcAft>
                <a:spcPts val="0"/>
              </a:spcAft>
              <a:buSzPts val="1000"/>
              <a:buNone/>
              <a:defRPr sz="1000"/>
            </a:lvl4pPr>
            <a:lvl5pPr lvl="4" rtl="0" algn="l">
              <a:spcBef>
                <a:spcPts val="0"/>
              </a:spcBef>
              <a:spcAft>
                <a:spcPts val="0"/>
              </a:spcAft>
              <a:buSzPts val="1000"/>
              <a:buNone/>
              <a:defRPr sz="1000"/>
            </a:lvl5pPr>
            <a:lvl6pPr lvl="5" rtl="0" algn="l">
              <a:spcBef>
                <a:spcPts val="0"/>
              </a:spcBef>
              <a:spcAft>
                <a:spcPts val="0"/>
              </a:spcAft>
              <a:buSzPts val="1000"/>
              <a:buNone/>
              <a:defRPr sz="1000"/>
            </a:lvl6pPr>
            <a:lvl7pPr lvl="6" rtl="0" algn="l">
              <a:spcBef>
                <a:spcPts val="0"/>
              </a:spcBef>
              <a:spcAft>
                <a:spcPts val="0"/>
              </a:spcAft>
              <a:buSzPts val="1000"/>
              <a:buNone/>
              <a:defRPr sz="1000"/>
            </a:lvl7pPr>
            <a:lvl8pPr lvl="7" rtl="0" algn="l">
              <a:spcBef>
                <a:spcPts val="0"/>
              </a:spcBef>
              <a:spcAft>
                <a:spcPts val="0"/>
              </a:spcAft>
              <a:buSzPts val="1000"/>
              <a:buNone/>
              <a:defRPr sz="1000"/>
            </a:lvl8pPr>
            <a:lvl9pPr lvl="8" rtl="0" algn="l">
              <a:spcBef>
                <a:spcPts val="0"/>
              </a:spcBef>
              <a:spcAft>
                <a:spcPts val="0"/>
              </a:spcAft>
              <a:buSzPts val="1000"/>
              <a:buNone/>
              <a:defRPr sz="1000"/>
            </a:lvl9pPr>
          </a:lstStyle>
          <a:p/>
        </p:txBody>
      </p:sp>
      <p:sp>
        <p:nvSpPr>
          <p:cNvPr id="83" name="Google Shape;83;g288b57cb44c294fa_446"/>
          <p:cNvSpPr txBox="1"/>
          <p:nvPr>
            <p:ph idx="12" type="sldNum"/>
          </p:nvPr>
        </p:nvSpPr>
        <p:spPr>
          <a:xfrm>
            <a:off x="6553200" y="4767273"/>
            <a:ext cx="2133600" cy="273900"/>
          </a:xfrm>
          <a:prstGeom prst="rect">
            <a:avLst/>
          </a:prstGeom>
          <a:noFill/>
          <a:ln>
            <a:noFill/>
          </a:ln>
        </p:spPr>
        <p:txBody>
          <a:bodyPr anchorCtr="0" anchor="ctr" bIns="33575" lIns="67175" spcFirstLastPara="1" rIns="67175" wrap="square" tIns="33575">
            <a:norm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7 1">
  <p:cSld name="AUTOLAYOUT_66">
    <p:bg>
      <p:bgPr>
        <a:solidFill>
          <a:srgbClr val="FFFFFF"/>
        </a:solidFill>
      </p:bgPr>
    </p:bg>
    <p:spTree>
      <p:nvGrpSpPr>
        <p:cNvPr id="13" name="Shape 13"/>
        <p:cNvGrpSpPr/>
        <p:nvPr/>
      </p:nvGrpSpPr>
      <p:grpSpPr>
        <a:xfrm>
          <a:off x="0" y="0"/>
          <a:ext cx="0" cy="0"/>
          <a:chOff x="0" y="0"/>
          <a:chExt cx="0" cy="0"/>
        </a:xfrm>
      </p:grpSpPr>
      <p:sp>
        <p:nvSpPr>
          <p:cNvPr id="14" name="Google Shape;14;p44"/>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44"/>
          <p:cNvSpPr/>
          <p:nvPr/>
        </p:nvSpPr>
        <p:spPr>
          <a:xfrm>
            <a:off x="0" y="1057700"/>
            <a:ext cx="9144000" cy="716400"/>
          </a:xfrm>
          <a:prstGeom prst="rect">
            <a:avLst/>
          </a:prstGeom>
          <a:solidFill>
            <a:srgbClr val="FFFFFF">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44"/>
          <p:cNvSpPr txBox="1"/>
          <p:nvPr>
            <p:ph type="ctrTitle"/>
          </p:nvPr>
        </p:nvSpPr>
        <p:spPr>
          <a:xfrm>
            <a:off x="345650" y="1057700"/>
            <a:ext cx="7172100" cy="7164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Clr>
                <a:srgbClr val="FFFFFF"/>
              </a:buClr>
              <a:buSzPts val="2400"/>
              <a:buNone/>
              <a:defRPr sz="2400">
                <a:solidFill>
                  <a:srgbClr val="FFFFFF"/>
                </a:solidFill>
              </a:defRPr>
            </a:lvl2pPr>
            <a:lvl3pPr lvl="2" algn="l">
              <a:lnSpc>
                <a:spcPct val="100000"/>
              </a:lnSpc>
              <a:spcBef>
                <a:spcPts val="0"/>
              </a:spcBef>
              <a:spcAft>
                <a:spcPts val="0"/>
              </a:spcAft>
              <a:buClr>
                <a:srgbClr val="FFFFFF"/>
              </a:buClr>
              <a:buSzPts val="2400"/>
              <a:buNone/>
              <a:defRPr sz="2400">
                <a:solidFill>
                  <a:srgbClr val="FFFFFF"/>
                </a:solidFill>
              </a:defRPr>
            </a:lvl3pPr>
            <a:lvl4pPr lvl="3" algn="l">
              <a:lnSpc>
                <a:spcPct val="100000"/>
              </a:lnSpc>
              <a:spcBef>
                <a:spcPts val="0"/>
              </a:spcBef>
              <a:spcAft>
                <a:spcPts val="0"/>
              </a:spcAft>
              <a:buClr>
                <a:srgbClr val="FFFFFF"/>
              </a:buClr>
              <a:buSzPts val="2400"/>
              <a:buNone/>
              <a:defRPr sz="2400">
                <a:solidFill>
                  <a:srgbClr val="FFFFFF"/>
                </a:solidFill>
              </a:defRPr>
            </a:lvl4pPr>
            <a:lvl5pPr lvl="4" algn="l">
              <a:lnSpc>
                <a:spcPct val="100000"/>
              </a:lnSpc>
              <a:spcBef>
                <a:spcPts val="0"/>
              </a:spcBef>
              <a:spcAft>
                <a:spcPts val="0"/>
              </a:spcAft>
              <a:buClr>
                <a:srgbClr val="FFFFFF"/>
              </a:buClr>
              <a:buSzPts val="2400"/>
              <a:buNone/>
              <a:defRPr sz="2400">
                <a:solidFill>
                  <a:srgbClr val="FFFFFF"/>
                </a:solidFill>
              </a:defRPr>
            </a:lvl5pPr>
            <a:lvl6pPr lvl="5" algn="l">
              <a:lnSpc>
                <a:spcPct val="100000"/>
              </a:lnSpc>
              <a:spcBef>
                <a:spcPts val="0"/>
              </a:spcBef>
              <a:spcAft>
                <a:spcPts val="0"/>
              </a:spcAft>
              <a:buClr>
                <a:srgbClr val="FFFFFF"/>
              </a:buClr>
              <a:buSzPts val="2400"/>
              <a:buNone/>
              <a:defRPr sz="2400">
                <a:solidFill>
                  <a:srgbClr val="FFFFFF"/>
                </a:solidFill>
              </a:defRPr>
            </a:lvl6pPr>
            <a:lvl7pPr lvl="6" algn="l">
              <a:lnSpc>
                <a:spcPct val="100000"/>
              </a:lnSpc>
              <a:spcBef>
                <a:spcPts val="0"/>
              </a:spcBef>
              <a:spcAft>
                <a:spcPts val="0"/>
              </a:spcAft>
              <a:buClr>
                <a:srgbClr val="FFFFFF"/>
              </a:buClr>
              <a:buSzPts val="2400"/>
              <a:buNone/>
              <a:defRPr sz="2400">
                <a:solidFill>
                  <a:srgbClr val="FFFFFF"/>
                </a:solidFill>
              </a:defRPr>
            </a:lvl7pPr>
            <a:lvl8pPr lvl="7" algn="l">
              <a:lnSpc>
                <a:spcPct val="100000"/>
              </a:lnSpc>
              <a:spcBef>
                <a:spcPts val="0"/>
              </a:spcBef>
              <a:spcAft>
                <a:spcPts val="0"/>
              </a:spcAft>
              <a:buClr>
                <a:srgbClr val="FFFFFF"/>
              </a:buClr>
              <a:buSzPts val="2400"/>
              <a:buNone/>
              <a:defRPr sz="2400">
                <a:solidFill>
                  <a:srgbClr val="FFFFFF"/>
                </a:solidFill>
              </a:defRPr>
            </a:lvl8pPr>
            <a:lvl9pPr lvl="8" algn="l">
              <a:lnSpc>
                <a:spcPct val="100000"/>
              </a:lnSpc>
              <a:spcBef>
                <a:spcPts val="0"/>
              </a:spcBef>
              <a:spcAft>
                <a:spcPts val="0"/>
              </a:spcAft>
              <a:buClr>
                <a:srgbClr val="FFFFFF"/>
              </a:buClr>
              <a:buSzPts val="2400"/>
              <a:buNone/>
              <a:defRPr sz="2400">
                <a:solidFill>
                  <a:srgbClr val="FFFFFF"/>
                </a:solidFill>
              </a:defRPr>
            </a:lvl9pPr>
          </a:lstStyle>
          <a:p/>
        </p:txBody>
      </p:sp>
      <p:sp>
        <p:nvSpPr>
          <p:cNvPr id="17" name="Google Shape;17;p44"/>
          <p:cNvSpPr txBox="1"/>
          <p:nvPr>
            <p:ph idx="1" type="subTitle"/>
          </p:nvPr>
        </p:nvSpPr>
        <p:spPr>
          <a:xfrm>
            <a:off x="345650" y="1925025"/>
            <a:ext cx="7172100" cy="1989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1600"/>
              <a:buNone/>
              <a:defRPr sz="1600">
                <a:solidFill>
                  <a:srgbClr val="FFFFFF"/>
                </a:solidFill>
              </a:defRPr>
            </a:lvl1pPr>
            <a:lvl2pPr lvl="1" algn="l">
              <a:lnSpc>
                <a:spcPct val="100000"/>
              </a:lnSpc>
              <a:spcBef>
                <a:spcPts val="0"/>
              </a:spcBef>
              <a:spcAft>
                <a:spcPts val="0"/>
              </a:spcAft>
              <a:buClr>
                <a:srgbClr val="FFFFFF"/>
              </a:buClr>
              <a:buSzPts val="1600"/>
              <a:buNone/>
              <a:defRPr sz="1600">
                <a:solidFill>
                  <a:srgbClr val="FFFFFF"/>
                </a:solidFill>
              </a:defRPr>
            </a:lvl2pPr>
            <a:lvl3pPr lvl="2" algn="l">
              <a:lnSpc>
                <a:spcPct val="100000"/>
              </a:lnSpc>
              <a:spcBef>
                <a:spcPts val="0"/>
              </a:spcBef>
              <a:spcAft>
                <a:spcPts val="0"/>
              </a:spcAft>
              <a:buClr>
                <a:srgbClr val="FFFFFF"/>
              </a:buClr>
              <a:buSzPts val="1600"/>
              <a:buNone/>
              <a:defRPr sz="1600">
                <a:solidFill>
                  <a:srgbClr val="FFFFFF"/>
                </a:solidFill>
              </a:defRPr>
            </a:lvl3pPr>
            <a:lvl4pPr lvl="3" algn="l">
              <a:lnSpc>
                <a:spcPct val="100000"/>
              </a:lnSpc>
              <a:spcBef>
                <a:spcPts val="0"/>
              </a:spcBef>
              <a:spcAft>
                <a:spcPts val="0"/>
              </a:spcAft>
              <a:buClr>
                <a:srgbClr val="FFFFFF"/>
              </a:buClr>
              <a:buSzPts val="1600"/>
              <a:buNone/>
              <a:defRPr sz="1600">
                <a:solidFill>
                  <a:srgbClr val="FFFFFF"/>
                </a:solidFill>
              </a:defRPr>
            </a:lvl4pPr>
            <a:lvl5pPr lvl="4" algn="l">
              <a:lnSpc>
                <a:spcPct val="100000"/>
              </a:lnSpc>
              <a:spcBef>
                <a:spcPts val="0"/>
              </a:spcBef>
              <a:spcAft>
                <a:spcPts val="0"/>
              </a:spcAft>
              <a:buClr>
                <a:srgbClr val="FFFFFF"/>
              </a:buClr>
              <a:buSzPts val="1600"/>
              <a:buNone/>
              <a:defRPr sz="1600">
                <a:solidFill>
                  <a:srgbClr val="FFFFFF"/>
                </a:solidFill>
              </a:defRPr>
            </a:lvl5pPr>
            <a:lvl6pPr lvl="5" algn="l">
              <a:lnSpc>
                <a:spcPct val="100000"/>
              </a:lnSpc>
              <a:spcBef>
                <a:spcPts val="0"/>
              </a:spcBef>
              <a:spcAft>
                <a:spcPts val="0"/>
              </a:spcAft>
              <a:buClr>
                <a:srgbClr val="FFFFFF"/>
              </a:buClr>
              <a:buSzPts val="1600"/>
              <a:buNone/>
              <a:defRPr sz="1600">
                <a:solidFill>
                  <a:srgbClr val="FFFFFF"/>
                </a:solidFill>
              </a:defRPr>
            </a:lvl6pPr>
            <a:lvl7pPr lvl="6" algn="l">
              <a:lnSpc>
                <a:spcPct val="100000"/>
              </a:lnSpc>
              <a:spcBef>
                <a:spcPts val="0"/>
              </a:spcBef>
              <a:spcAft>
                <a:spcPts val="0"/>
              </a:spcAft>
              <a:buClr>
                <a:srgbClr val="FFFFFF"/>
              </a:buClr>
              <a:buSzPts val="1600"/>
              <a:buNone/>
              <a:defRPr sz="1600">
                <a:solidFill>
                  <a:srgbClr val="FFFFFF"/>
                </a:solidFill>
              </a:defRPr>
            </a:lvl7pPr>
            <a:lvl8pPr lvl="7" algn="l">
              <a:lnSpc>
                <a:spcPct val="100000"/>
              </a:lnSpc>
              <a:spcBef>
                <a:spcPts val="0"/>
              </a:spcBef>
              <a:spcAft>
                <a:spcPts val="0"/>
              </a:spcAft>
              <a:buClr>
                <a:srgbClr val="FFFFFF"/>
              </a:buClr>
              <a:buSzPts val="1600"/>
              <a:buNone/>
              <a:defRPr sz="1600">
                <a:solidFill>
                  <a:srgbClr val="FFFFFF"/>
                </a:solidFill>
              </a:defRPr>
            </a:lvl8pPr>
            <a:lvl9pPr lvl="8" algn="l">
              <a:lnSpc>
                <a:spcPct val="100000"/>
              </a:lnSpc>
              <a:spcBef>
                <a:spcPts val="0"/>
              </a:spcBef>
              <a:spcAft>
                <a:spcPts val="0"/>
              </a:spcAft>
              <a:buClr>
                <a:srgbClr val="FFFFFF"/>
              </a:buClr>
              <a:buSzPts val="1600"/>
              <a:buNone/>
              <a:defRPr sz="1600">
                <a:solidFill>
                  <a:srgbClr val="FFFFFF"/>
                </a:solidFill>
              </a:defRPr>
            </a:lvl9pPr>
          </a:lstStyle>
          <a:p/>
        </p:txBody>
      </p:sp>
      <p:sp>
        <p:nvSpPr>
          <p:cNvPr id="18" name="Google Shape;18;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3">
  <p:cSld name="AUTOLAYOUT_19">
    <p:bg>
      <p:bgPr>
        <a:solidFill>
          <a:srgbClr val="FFFFFF"/>
        </a:solidFill>
      </p:bgPr>
    </p:bg>
    <p:spTree>
      <p:nvGrpSpPr>
        <p:cNvPr id="19" name="Shape 19"/>
        <p:cNvGrpSpPr/>
        <p:nvPr/>
      </p:nvGrpSpPr>
      <p:grpSpPr>
        <a:xfrm>
          <a:off x="0" y="0"/>
          <a:ext cx="0" cy="0"/>
          <a:chOff x="0" y="0"/>
          <a:chExt cx="0" cy="0"/>
        </a:xfrm>
      </p:grpSpPr>
      <p:sp>
        <p:nvSpPr>
          <p:cNvPr id="20" name="Google Shape;20;p45"/>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1" name="Google Shape;21;p45"/>
          <p:cNvCxnSpPr/>
          <p:nvPr/>
        </p:nvCxnSpPr>
        <p:spPr>
          <a:xfrm>
            <a:off x="356325" y="4823300"/>
            <a:ext cx="2942400" cy="0"/>
          </a:xfrm>
          <a:prstGeom prst="straightConnector1">
            <a:avLst/>
          </a:prstGeom>
          <a:noFill/>
          <a:ln cap="flat" cmpd="sng" w="9525">
            <a:solidFill>
              <a:srgbClr val="E0E0E0"/>
            </a:solidFill>
            <a:prstDash val="solid"/>
            <a:round/>
            <a:headEnd len="sm" w="sm" type="none"/>
            <a:tailEnd len="sm" w="sm" type="none"/>
          </a:ln>
        </p:spPr>
      </p:cxnSp>
      <p:cxnSp>
        <p:nvCxnSpPr>
          <p:cNvPr id="22" name="Google Shape;22;p45"/>
          <p:cNvCxnSpPr/>
          <p:nvPr/>
        </p:nvCxnSpPr>
        <p:spPr>
          <a:xfrm>
            <a:off x="4614775" y="373547"/>
            <a:ext cx="4206600" cy="0"/>
          </a:xfrm>
          <a:prstGeom prst="straightConnector1">
            <a:avLst/>
          </a:prstGeom>
          <a:noFill/>
          <a:ln cap="flat" cmpd="sng" w="9525">
            <a:solidFill>
              <a:srgbClr val="E0E0E0"/>
            </a:solidFill>
            <a:prstDash val="solid"/>
            <a:round/>
            <a:headEnd len="sm" w="sm" type="none"/>
            <a:tailEnd len="sm" w="sm" type="none"/>
          </a:ln>
        </p:spPr>
      </p:cxnSp>
      <p:sp>
        <p:nvSpPr>
          <p:cNvPr id="23" name="Google Shape;23;p45"/>
          <p:cNvSpPr/>
          <p:nvPr/>
        </p:nvSpPr>
        <p:spPr>
          <a:xfrm>
            <a:off x="4428475" y="316847"/>
            <a:ext cx="110100" cy="113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45"/>
          <p:cNvSpPr/>
          <p:nvPr/>
        </p:nvSpPr>
        <p:spPr>
          <a:xfrm>
            <a:off x="356325" y="316850"/>
            <a:ext cx="2942400" cy="113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45"/>
          <p:cNvSpPr txBox="1"/>
          <p:nvPr>
            <p:ph type="title"/>
          </p:nvPr>
        </p:nvSpPr>
        <p:spPr>
          <a:xfrm>
            <a:off x="305450" y="525950"/>
            <a:ext cx="3142800" cy="1587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434343"/>
              </a:buClr>
              <a:buSzPts val="2400"/>
              <a:buNone/>
              <a:defRPr b="1" sz="2400">
                <a:solidFill>
                  <a:srgbClr val="434343"/>
                </a:solidFill>
              </a:defRPr>
            </a:lvl1pPr>
            <a:lvl2pPr lvl="1" algn="l">
              <a:lnSpc>
                <a:spcPct val="100000"/>
              </a:lnSpc>
              <a:spcBef>
                <a:spcPts val="0"/>
              </a:spcBef>
              <a:spcAft>
                <a:spcPts val="0"/>
              </a:spcAft>
              <a:buClr>
                <a:srgbClr val="434343"/>
              </a:buClr>
              <a:buSzPts val="2400"/>
              <a:buNone/>
              <a:defRPr b="1" sz="2400">
                <a:solidFill>
                  <a:srgbClr val="434343"/>
                </a:solidFill>
              </a:defRPr>
            </a:lvl2pPr>
            <a:lvl3pPr lvl="2" algn="l">
              <a:lnSpc>
                <a:spcPct val="100000"/>
              </a:lnSpc>
              <a:spcBef>
                <a:spcPts val="0"/>
              </a:spcBef>
              <a:spcAft>
                <a:spcPts val="0"/>
              </a:spcAft>
              <a:buClr>
                <a:srgbClr val="434343"/>
              </a:buClr>
              <a:buSzPts val="2400"/>
              <a:buNone/>
              <a:defRPr b="1" sz="2400">
                <a:solidFill>
                  <a:srgbClr val="434343"/>
                </a:solidFill>
              </a:defRPr>
            </a:lvl3pPr>
            <a:lvl4pPr lvl="3" algn="l">
              <a:lnSpc>
                <a:spcPct val="100000"/>
              </a:lnSpc>
              <a:spcBef>
                <a:spcPts val="0"/>
              </a:spcBef>
              <a:spcAft>
                <a:spcPts val="0"/>
              </a:spcAft>
              <a:buClr>
                <a:srgbClr val="434343"/>
              </a:buClr>
              <a:buSzPts val="2400"/>
              <a:buNone/>
              <a:defRPr b="1" sz="2400">
                <a:solidFill>
                  <a:srgbClr val="434343"/>
                </a:solidFill>
              </a:defRPr>
            </a:lvl4pPr>
            <a:lvl5pPr lvl="4" algn="l">
              <a:lnSpc>
                <a:spcPct val="100000"/>
              </a:lnSpc>
              <a:spcBef>
                <a:spcPts val="0"/>
              </a:spcBef>
              <a:spcAft>
                <a:spcPts val="0"/>
              </a:spcAft>
              <a:buClr>
                <a:srgbClr val="434343"/>
              </a:buClr>
              <a:buSzPts val="2400"/>
              <a:buNone/>
              <a:defRPr b="1" sz="2400">
                <a:solidFill>
                  <a:srgbClr val="434343"/>
                </a:solidFill>
              </a:defRPr>
            </a:lvl5pPr>
            <a:lvl6pPr lvl="5" algn="l">
              <a:lnSpc>
                <a:spcPct val="100000"/>
              </a:lnSpc>
              <a:spcBef>
                <a:spcPts val="0"/>
              </a:spcBef>
              <a:spcAft>
                <a:spcPts val="0"/>
              </a:spcAft>
              <a:buClr>
                <a:srgbClr val="434343"/>
              </a:buClr>
              <a:buSzPts val="2400"/>
              <a:buNone/>
              <a:defRPr b="1" sz="2400">
                <a:solidFill>
                  <a:srgbClr val="434343"/>
                </a:solidFill>
              </a:defRPr>
            </a:lvl6pPr>
            <a:lvl7pPr lvl="6" algn="l">
              <a:lnSpc>
                <a:spcPct val="100000"/>
              </a:lnSpc>
              <a:spcBef>
                <a:spcPts val="0"/>
              </a:spcBef>
              <a:spcAft>
                <a:spcPts val="0"/>
              </a:spcAft>
              <a:buClr>
                <a:srgbClr val="434343"/>
              </a:buClr>
              <a:buSzPts val="2400"/>
              <a:buNone/>
              <a:defRPr b="1" sz="2400">
                <a:solidFill>
                  <a:srgbClr val="434343"/>
                </a:solidFill>
              </a:defRPr>
            </a:lvl7pPr>
            <a:lvl8pPr lvl="7" algn="l">
              <a:lnSpc>
                <a:spcPct val="100000"/>
              </a:lnSpc>
              <a:spcBef>
                <a:spcPts val="0"/>
              </a:spcBef>
              <a:spcAft>
                <a:spcPts val="0"/>
              </a:spcAft>
              <a:buClr>
                <a:srgbClr val="434343"/>
              </a:buClr>
              <a:buSzPts val="2400"/>
              <a:buNone/>
              <a:defRPr b="1" sz="2400">
                <a:solidFill>
                  <a:srgbClr val="434343"/>
                </a:solidFill>
              </a:defRPr>
            </a:lvl8pPr>
            <a:lvl9pPr lvl="8" algn="l">
              <a:lnSpc>
                <a:spcPct val="100000"/>
              </a:lnSpc>
              <a:spcBef>
                <a:spcPts val="0"/>
              </a:spcBef>
              <a:spcAft>
                <a:spcPts val="0"/>
              </a:spcAft>
              <a:buClr>
                <a:srgbClr val="434343"/>
              </a:buClr>
              <a:buSzPts val="2400"/>
              <a:buNone/>
              <a:defRPr b="1" sz="2400">
                <a:solidFill>
                  <a:srgbClr val="434343"/>
                </a:solidFill>
              </a:defRPr>
            </a:lvl9pPr>
          </a:lstStyle>
          <a:p/>
        </p:txBody>
      </p:sp>
      <p:sp>
        <p:nvSpPr>
          <p:cNvPr id="26" name="Google Shape;26;p45"/>
          <p:cNvSpPr txBox="1"/>
          <p:nvPr>
            <p:ph idx="1" type="body"/>
          </p:nvPr>
        </p:nvSpPr>
        <p:spPr>
          <a:xfrm>
            <a:off x="4610700" y="525950"/>
            <a:ext cx="4206600" cy="4018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0"/>
              </a:spcBef>
              <a:spcAft>
                <a:spcPts val="0"/>
              </a:spcAft>
              <a:buClr>
                <a:srgbClr val="666666"/>
              </a:buClr>
              <a:buSzPts val="1200"/>
              <a:buChar char="○"/>
              <a:defRPr sz="1200">
                <a:solidFill>
                  <a:srgbClr val="666666"/>
                </a:solidFill>
              </a:defRPr>
            </a:lvl2pPr>
            <a:lvl3pPr indent="-304800" lvl="2" marL="1371600" algn="l">
              <a:lnSpc>
                <a:spcPct val="115000"/>
              </a:lnSpc>
              <a:spcBef>
                <a:spcPts val="0"/>
              </a:spcBef>
              <a:spcAft>
                <a:spcPts val="0"/>
              </a:spcAft>
              <a:buClr>
                <a:srgbClr val="666666"/>
              </a:buClr>
              <a:buSzPts val="1200"/>
              <a:buChar char="■"/>
              <a:defRPr sz="1200">
                <a:solidFill>
                  <a:srgbClr val="666666"/>
                </a:solidFill>
              </a:defRPr>
            </a:lvl3pPr>
            <a:lvl4pPr indent="-304800" lvl="3" marL="1828800" algn="l">
              <a:lnSpc>
                <a:spcPct val="115000"/>
              </a:lnSpc>
              <a:spcBef>
                <a:spcPts val="0"/>
              </a:spcBef>
              <a:spcAft>
                <a:spcPts val="0"/>
              </a:spcAft>
              <a:buClr>
                <a:srgbClr val="666666"/>
              </a:buClr>
              <a:buSzPts val="1200"/>
              <a:buChar char="●"/>
              <a:defRPr sz="1200">
                <a:solidFill>
                  <a:srgbClr val="666666"/>
                </a:solidFill>
              </a:defRPr>
            </a:lvl4pPr>
            <a:lvl5pPr indent="-304800" lvl="4" marL="2286000" algn="l">
              <a:lnSpc>
                <a:spcPct val="115000"/>
              </a:lnSpc>
              <a:spcBef>
                <a:spcPts val="0"/>
              </a:spcBef>
              <a:spcAft>
                <a:spcPts val="0"/>
              </a:spcAft>
              <a:buClr>
                <a:srgbClr val="666666"/>
              </a:buClr>
              <a:buSzPts val="1200"/>
              <a:buChar char="○"/>
              <a:defRPr sz="1200">
                <a:solidFill>
                  <a:srgbClr val="666666"/>
                </a:solidFill>
              </a:defRPr>
            </a:lvl5pPr>
            <a:lvl6pPr indent="-304800" lvl="5" marL="2743200" algn="l">
              <a:lnSpc>
                <a:spcPct val="115000"/>
              </a:lnSpc>
              <a:spcBef>
                <a:spcPts val="0"/>
              </a:spcBef>
              <a:spcAft>
                <a:spcPts val="0"/>
              </a:spcAft>
              <a:buClr>
                <a:srgbClr val="666666"/>
              </a:buClr>
              <a:buSzPts val="1200"/>
              <a:buChar char="■"/>
              <a:defRPr sz="1200">
                <a:solidFill>
                  <a:srgbClr val="666666"/>
                </a:solidFill>
              </a:defRPr>
            </a:lvl6pPr>
            <a:lvl7pPr indent="-304800" lvl="6" marL="3200400" algn="l">
              <a:lnSpc>
                <a:spcPct val="115000"/>
              </a:lnSpc>
              <a:spcBef>
                <a:spcPts val="0"/>
              </a:spcBef>
              <a:spcAft>
                <a:spcPts val="0"/>
              </a:spcAft>
              <a:buClr>
                <a:srgbClr val="666666"/>
              </a:buClr>
              <a:buSzPts val="1200"/>
              <a:buChar char="●"/>
              <a:defRPr sz="1200">
                <a:solidFill>
                  <a:srgbClr val="666666"/>
                </a:solidFill>
              </a:defRPr>
            </a:lvl7pPr>
            <a:lvl8pPr indent="-304800" lvl="7" marL="3657600" algn="l">
              <a:lnSpc>
                <a:spcPct val="115000"/>
              </a:lnSpc>
              <a:spcBef>
                <a:spcPts val="0"/>
              </a:spcBef>
              <a:spcAft>
                <a:spcPts val="0"/>
              </a:spcAft>
              <a:buClr>
                <a:srgbClr val="666666"/>
              </a:buClr>
              <a:buSzPts val="1200"/>
              <a:buChar char="○"/>
              <a:defRPr sz="1200">
                <a:solidFill>
                  <a:srgbClr val="666666"/>
                </a:solidFill>
              </a:defRPr>
            </a:lvl8pPr>
            <a:lvl9pPr indent="-304800" lvl="8" marL="4114800" algn="l">
              <a:lnSpc>
                <a:spcPct val="115000"/>
              </a:lnSpc>
              <a:spcBef>
                <a:spcPts val="0"/>
              </a:spcBef>
              <a:spcAft>
                <a:spcPts val="0"/>
              </a:spcAft>
              <a:buClr>
                <a:srgbClr val="666666"/>
              </a:buClr>
              <a:buSzPts val="1200"/>
              <a:buChar char="■"/>
              <a:defRPr sz="1200">
                <a:solidFill>
                  <a:srgbClr val="666666"/>
                </a:solidFill>
              </a:defRPr>
            </a:lvl9pPr>
          </a:lstStyle>
          <a:p/>
        </p:txBody>
      </p:sp>
      <p:sp>
        <p:nvSpPr>
          <p:cNvPr id="27" name="Google Shape;27;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66666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4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46"/>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algn="l">
              <a:lnSpc>
                <a:spcPct val="115000"/>
              </a:lnSpc>
              <a:spcBef>
                <a:spcPts val="360"/>
              </a:spcBef>
              <a:spcAft>
                <a:spcPts val="0"/>
              </a:spcAft>
              <a:buClr>
                <a:schemeClr val="dk1"/>
              </a:buClr>
              <a:buSzPts val="1800"/>
              <a:buChar char="●"/>
              <a:defRPr/>
            </a:lvl1pPr>
            <a:lvl2pPr indent="-342900" lvl="1" marL="914400" algn="l">
              <a:lnSpc>
                <a:spcPct val="115000"/>
              </a:lnSpc>
              <a:spcBef>
                <a:spcPts val="1200"/>
              </a:spcBef>
              <a:spcAft>
                <a:spcPts val="0"/>
              </a:spcAft>
              <a:buClr>
                <a:schemeClr val="dk1"/>
              </a:buClr>
              <a:buSzPts val="1800"/>
              <a:buChar char="○"/>
              <a:defRPr/>
            </a:lvl2pPr>
            <a:lvl3pPr indent="-342900" lvl="2" marL="1371600" algn="l">
              <a:lnSpc>
                <a:spcPct val="115000"/>
              </a:lnSpc>
              <a:spcBef>
                <a:spcPts val="1200"/>
              </a:spcBef>
              <a:spcAft>
                <a:spcPts val="0"/>
              </a:spcAft>
              <a:buClr>
                <a:schemeClr val="dk1"/>
              </a:buClr>
              <a:buSzPts val="1800"/>
              <a:buChar char="■"/>
              <a:defRPr/>
            </a:lvl3pPr>
            <a:lvl4pPr indent="-342900" lvl="3" marL="1828800" algn="l">
              <a:lnSpc>
                <a:spcPct val="115000"/>
              </a:lnSpc>
              <a:spcBef>
                <a:spcPts val="1200"/>
              </a:spcBef>
              <a:spcAft>
                <a:spcPts val="0"/>
              </a:spcAft>
              <a:buClr>
                <a:schemeClr val="dk1"/>
              </a:buClr>
              <a:buSzPts val="1800"/>
              <a:buChar char="●"/>
              <a:defRPr/>
            </a:lvl4pPr>
            <a:lvl5pPr indent="-342900" lvl="4" marL="2286000" algn="l">
              <a:lnSpc>
                <a:spcPct val="115000"/>
              </a:lnSpc>
              <a:spcBef>
                <a:spcPts val="1200"/>
              </a:spcBef>
              <a:spcAft>
                <a:spcPts val="0"/>
              </a:spcAft>
              <a:buClr>
                <a:schemeClr val="dk1"/>
              </a:buClr>
              <a:buSzPts val="1800"/>
              <a:buChar char="○"/>
              <a:defRPr/>
            </a:lvl5pPr>
            <a:lvl6pPr indent="-342900" lvl="5" marL="2743200" algn="l">
              <a:lnSpc>
                <a:spcPct val="115000"/>
              </a:lnSpc>
              <a:spcBef>
                <a:spcPts val="1200"/>
              </a:spcBef>
              <a:spcAft>
                <a:spcPts val="0"/>
              </a:spcAft>
              <a:buClr>
                <a:schemeClr val="dk1"/>
              </a:buClr>
              <a:buSzPts val="1800"/>
              <a:buChar char="■"/>
              <a:defRPr/>
            </a:lvl6pPr>
            <a:lvl7pPr indent="-342900" lvl="6" marL="3200400" algn="l">
              <a:lnSpc>
                <a:spcPct val="115000"/>
              </a:lnSpc>
              <a:spcBef>
                <a:spcPts val="1200"/>
              </a:spcBef>
              <a:spcAft>
                <a:spcPts val="0"/>
              </a:spcAft>
              <a:buClr>
                <a:schemeClr val="dk1"/>
              </a:buClr>
              <a:buSzPts val="1800"/>
              <a:buChar char="●"/>
              <a:defRPr/>
            </a:lvl7pPr>
            <a:lvl8pPr indent="-342900" lvl="7" marL="3657600" algn="l">
              <a:lnSpc>
                <a:spcPct val="115000"/>
              </a:lnSpc>
              <a:spcBef>
                <a:spcPts val="1200"/>
              </a:spcBef>
              <a:spcAft>
                <a:spcPts val="0"/>
              </a:spcAft>
              <a:buClr>
                <a:schemeClr val="dk1"/>
              </a:buClr>
              <a:buSzPts val="1800"/>
              <a:buChar char="○"/>
              <a:defRPr/>
            </a:lvl8pPr>
            <a:lvl9pPr indent="-342900" lvl="8" marL="4114800" algn="l">
              <a:lnSpc>
                <a:spcPct val="115000"/>
              </a:lnSpc>
              <a:spcBef>
                <a:spcPts val="1200"/>
              </a:spcBef>
              <a:spcAft>
                <a:spcPts val="1200"/>
              </a:spcAft>
              <a:buClr>
                <a:schemeClr val="dk1"/>
              </a:buClr>
              <a:buSzPts val="1800"/>
              <a:buChar char="■"/>
              <a:defRPr/>
            </a:lvl9pPr>
          </a:lstStyle>
          <a:p/>
        </p:txBody>
      </p:sp>
      <p:sp>
        <p:nvSpPr>
          <p:cNvPr id="31" name="Google Shape;31;p4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4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3" name="Google Shape;33;p4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7">
  <p:cSld name="AUTOLAYOUT_24">
    <p:bg>
      <p:bgPr>
        <a:solidFill>
          <a:srgbClr val="FFFFFF"/>
        </a:solidFill>
      </p:bgPr>
    </p:bg>
    <p:spTree>
      <p:nvGrpSpPr>
        <p:cNvPr id="34" name="Shape 34"/>
        <p:cNvGrpSpPr/>
        <p:nvPr/>
      </p:nvGrpSpPr>
      <p:grpSpPr>
        <a:xfrm>
          <a:off x="0" y="0"/>
          <a:ext cx="0" cy="0"/>
          <a:chOff x="0" y="0"/>
          <a:chExt cx="0" cy="0"/>
        </a:xfrm>
      </p:grpSpPr>
      <p:sp>
        <p:nvSpPr>
          <p:cNvPr id="35" name="Google Shape;35;p4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6" name="Google Shape;36;p47"/>
          <p:cNvCxnSpPr/>
          <p:nvPr/>
        </p:nvCxnSpPr>
        <p:spPr>
          <a:xfrm>
            <a:off x="3027472" y="0"/>
            <a:ext cx="0" cy="5133300"/>
          </a:xfrm>
          <a:prstGeom prst="straightConnector1">
            <a:avLst/>
          </a:prstGeom>
          <a:noFill/>
          <a:ln cap="flat" cmpd="sng" w="9525">
            <a:solidFill>
              <a:srgbClr val="F2F2F2"/>
            </a:solidFill>
            <a:prstDash val="solid"/>
            <a:miter lim="8000"/>
            <a:headEnd len="sm" w="sm" type="none"/>
            <a:tailEnd len="sm" w="sm" type="none"/>
          </a:ln>
          <a:effectLst>
            <a:outerShdw blurRad="50800" rotWithShape="0" algn="l" dist="38100">
              <a:srgbClr val="000000">
                <a:alpha val="40000"/>
              </a:srgbClr>
            </a:outerShdw>
          </a:effectLst>
        </p:spPr>
      </p:cxnSp>
      <p:sp>
        <p:nvSpPr>
          <p:cNvPr id="37" name="Google Shape;37;p47"/>
          <p:cNvSpPr/>
          <p:nvPr/>
        </p:nvSpPr>
        <p:spPr>
          <a:xfrm>
            <a:off x="0" y="0"/>
            <a:ext cx="3048000" cy="5143500"/>
          </a:xfrm>
          <a:prstGeom prst="rect">
            <a:avLst/>
          </a:prstGeom>
          <a:solidFill>
            <a:srgbClr val="E4EE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47"/>
          <p:cNvSpPr txBox="1"/>
          <p:nvPr>
            <p:ph type="title"/>
          </p:nvPr>
        </p:nvSpPr>
        <p:spPr>
          <a:xfrm>
            <a:off x="284100" y="307975"/>
            <a:ext cx="2479800" cy="4268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000"/>
              <a:buNone/>
              <a:defRPr b="1" sz="3000">
                <a:solidFill>
                  <a:schemeClr val="lt1"/>
                </a:solidFill>
              </a:defRPr>
            </a:lvl1pPr>
            <a:lvl2pPr lvl="1" algn="l">
              <a:lnSpc>
                <a:spcPct val="100000"/>
              </a:lnSpc>
              <a:spcBef>
                <a:spcPts val="0"/>
              </a:spcBef>
              <a:spcAft>
                <a:spcPts val="0"/>
              </a:spcAft>
              <a:buClr>
                <a:schemeClr val="lt1"/>
              </a:buClr>
              <a:buSzPts val="3000"/>
              <a:buNone/>
              <a:defRPr b="1" sz="3000">
                <a:solidFill>
                  <a:schemeClr val="lt1"/>
                </a:solidFill>
              </a:defRPr>
            </a:lvl2pPr>
            <a:lvl3pPr lvl="2" algn="l">
              <a:lnSpc>
                <a:spcPct val="100000"/>
              </a:lnSpc>
              <a:spcBef>
                <a:spcPts val="0"/>
              </a:spcBef>
              <a:spcAft>
                <a:spcPts val="0"/>
              </a:spcAft>
              <a:buClr>
                <a:schemeClr val="lt1"/>
              </a:buClr>
              <a:buSzPts val="3000"/>
              <a:buNone/>
              <a:defRPr b="1" sz="3000">
                <a:solidFill>
                  <a:schemeClr val="lt1"/>
                </a:solidFill>
              </a:defRPr>
            </a:lvl3pPr>
            <a:lvl4pPr lvl="3" algn="l">
              <a:lnSpc>
                <a:spcPct val="100000"/>
              </a:lnSpc>
              <a:spcBef>
                <a:spcPts val="0"/>
              </a:spcBef>
              <a:spcAft>
                <a:spcPts val="0"/>
              </a:spcAft>
              <a:buClr>
                <a:schemeClr val="lt1"/>
              </a:buClr>
              <a:buSzPts val="3000"/>
              <a:buNone/>
              <a:defRPr b="1" sz="3000">
                <a:solidFill>
                  <a:schemeClr val="lt1"/>
                </a:solidFill>
              </a:defRPr>
            </a:lvl4pPr>
            <a:lvl5pPr lvl="4" algn="l">
              <a:lnSpc>
                <a:spcPct val="100000"/>
              </a:lnSpc>
              <a:spcBef>
                <a:spcPts val="0"/>
              </a:spcBef>
              <a:spcAft>
                <a:spcPts val="0"/>
              </a:spcAft>
              <a:buClr>
                <a:schemeClr val="lt1"/>
              </a:buClr>
              <a:buSzPts val="3000"/>
              <a:buNone/>
              <a:defRPr b="1" sz="3000">
                <a:solidFill>
                  <a:schemeClr val="lt1"/>
                </a:solidFill>
              </a:defRPr>
            </a:lvl5pPr>
            <a:lvl6pPr lvl="5" algn="l">
              <a:lnSpc>
                <a:spcPct val="100000"/>
              </a:lnSpc>
              <a:spcBef>
                <a:spcPts val="0"/>
              </a:spcBef>
              <a:spcAft>
                <a:spcPts val="0"/>
              </a:spcAft>
              <a:buClr>
                <a:schemeClr val="lt1"/>
              </a:buClr>
              <a:buSzPts val="3000"/>
              <a:buNone/>
              <a:defRPr b="1" sz="3000">
                <a:solidFill>
                  <a:schemeClr val="lt1"/>
                </a:solidFill>
              </a:defRPr>
            </a:lvl6pPr>
            <a:lvl7pPr lvl="6" algn="l">
              <a:lnSpc>
                <a:spcPct val="100000"/>
              </a:lnSpc>
              <a:spcBef>
                <a:spcPts val="0"/>
              </a:spcBef>
              <a:spcAft>
                <a:spcPts val="0"/>
              </a:spcAft>
              <a:buClr>
                <a:schemeClr val="lt1"/>
              </a:buClr>
              <a:buSzPts val="3000"/>
              <a:buNone/>
              <a:defRPr b="1" sz="3000">
                <a:solidFill>
                  <a:schemeClr val="lt1"/>
                </a:solidFill>
              </a:defRPr>
            </a:lvl7pPr>
            <a:lvl8pPr lvl="7" algn="l">
              <a:lnSpc>
                <a:spcPct val="100000"/>
              </a:lnSpc>
              <a:spcBef>
                <a:spcPts val="0"/>
              </a:spcBef>
              <a:spcAft>
                <a:spcPts val="0"/>
              </a:spcAft>
              <a:buClr>
                <a:schemeClr val="lt1"/>
              </a:buClr>
              <a:buSzPts val="3000"/>
              <a:buNone/>
              <a:defRPr b="1" sz="3000">
                <a:solidFill>
                  <a:schemeClr val="lt1"/>
                </a:solidFill>
              </a:defRPr>
            </a:lvl8pPr>
            <a:lvl9pPr lvl="8" algn="l">
              <a:lnSpc>
                <a:spcPct val="100000"/>
              </a:lnSpc>
              <a:spcBef>
                <a:spcPts val="0"/>
              </a:spcBef>
              <a:spcAft>
                <a:spcPts val="0"/>
              </a:spcAft>
              <a:buClr>
                <a:schemeClr val="lt1"/>
              </a:buClr>
              <a:buSzPts val="3000"/>
              <a:buNone/>
              <a:defRPr b="1" sz="3000">
                <a:solidFill>
                  <a:schemeClr val="lt1"/>
                </a:solidFill>
              </a:defRPr>
            </a:lvl9pPr>
          </a:lstStyle>
          <a:p/>
        </p:txBody>
      </p:sp>
      <p:sp>
        <p:nvSpPr>
          <p:cNvPr id="39" name="Google Shape;39;p47"/>
          <p:cNvSpPr txBox="1"/>
          <p:nvPr>
            <p:ph idx="1" type="body"/>
          </p:nvPr>
        </p:nvSpPr>
        <p:spPr>
          <a:xfrm>
            <a:off x="3381100" y="307975"/>
            <a:ext cx="5451300" cy="42687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40" name="Google Shape;40;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3">
  <p:cSld name="AUTOLAYOUT_74">
    <p:bg>
      <p:bgPr>
        <a:solidFill>
          <a:srgbClr val="FFFFFF"/>
        </a:solidFill>
      </p:bgPr>
    </p:bg>
    <p:spTree>
      <p:nvGrpSpPr>
        <p:cNvPr id="41" name="Shape 41"/>
        <p:cNvGrpSpPr/>
        <p:nvPr/>
      </p:nvGrpSpPr>
      <p:grpSpPr>
        <a:xfrm>
          <a:off x="0" y="0"/>
          <a:ext cx="0" cy="0"/>
          <a:chOff x="0" y="0"/>
          <a:chExt cx="0" cy="0"/>
        </a:xfrm>
      </p:grpSpPr>
      <p:sp>
        <p:nvSpPr>
          <p:cNvPr id="42" name="Google Shape;42;p4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48"/>
          <p:cNvSpPr/>
          <p:nvPr/>
        </p:nvSpPr>
        <p:spPr>
          <a:xfrm>
            <a:off x="326950" y="261675"/>
            <a:ext cx="5717400" cy="4516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48"/>
          <p:cNvSpPr txBox="1"/>
          <p:nvPr>
            <p:ph idx="1" type="body"/>
          </p:nvPr>
        </p:nvSpPr>
        <p:spPr>
          <a:xfrm>
            <a:off x="6153250" y="161925"/>
            <a:ext cx="2690700" cy="34098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0"/>
              </a:spcBef>
              <a:spcAft>
                <a:spcPts val="0"/>
              </a:spcAft>
              <a:buClr>
                <a:schemeClr val="dk2"/>
              </a:buClr>
              <a:buSzPts val="1200"/>
              <a:buChar char="○"/>
              <a:defRPr sz="1200">
                <a:solidFill>
                  <a:schemeClr val="dk2"/>
                </a:solidFill>
              </a:defRPr>
            </a:lvl2pPr>
            <a:lvl3pPr indent="-304800" lvl="2" marL="1371600" algn="l">
              <a:lnSpc>
                <a:spcPct val="115000"/>
              </a:lnSpc>
              <a:spcBef>
                <a:spcPts val="0"/>
              </a:spcBef>
              <a:spcAft>
                <a:spcPts val="0"/>
              </a:spcAft>
              <a:buClr>
                <a:schemeClr val="dk2"/>
              </a:buClr>
              <a:buSzPts val="1200"/>
              <a:buChar char="■"/>
              <a:defRPr sz="1200">
                <a:solidFill>
                  <a:schemeClr val="dk2"/>
                </a:solidFill>
              </a:defRPr>
            </a:lvl3pPr>
            <a:lvl4pPr indent="-304800" lvl="3" marL="1828800" algn="l">
              <a:lnSpc>
                <a:spcPct val="115000"/>
              </a:lnSpc>
              <a:spcBef>
                <a:spcPts val="0"/>
              </a:spcBef>
              <a:spcAft>
                <a:spcPts val="0"/>
              </a:spcAft>
              <a:buClr>
                <a:schemeClr val="dk2"/>
              </a:buClr>
              <a:buSzPts val="1200"/>
              <a:buChar char="●"/>
              <a:defRPr sz="1200">
                <a:solidFill>
                  <a:schemeClr val="dk2"/>
                </a:solidFill>
              </a:defRPr>
            </a:lvl4pPr>
            <a:lvl5pPr indent="-304800" lvl="4" marL="2286000" algn="l">
              <a:lnSpc>
                <a:spcPct val="115000"/>
              </a:lnSpc>
              <a:spcBef>
                <a:spcPts val="0"/>
              </a:spcBef>
              <a:spcAft>
                <a:spcPts val="0"/>
              </a:spcAft>
              <a:buClr>
                <a:schemeClr val="dk2"/>
              </a:buClr>
              <a:buSzPts val="1200"/>
              <a:buChar char="○"/>
              <a:defRPr sz="1200">
                <a:solidFill>
                  <a:schemeClr val="dk2"/>
                </a:solidFill>
              </a:defRPr>
            </a:lvl5pPr>
            <a:lvl6pPr indent="-304800" lvl="5" marL="2743200" algn="l">
              <a:lnSpc>
                <a:spcPct val="115000"/>
              </a:lnSpc>
              <a:spcBef>
                <a:spcPts val="0"/>
              </a:spcBef>
              <a:spcAft>
                <a:spcPts val="0"/>
              </a:spcAft>
              <a:buClr>
                <a:schemeClr val="dk2"/>
              </a:buClr>
              <a:buSzPts val="1200"/>
              <a:buChar char="■"/>
              <a:defRPr sz="1200">
                <a:solidFill>
                  <a:schemeClr val="dk2"/>
                </a:solidFill>
              </a:defRPr>
            </a:lvl6pPr>
            <a:lvl7pPr indent="-304800" lvl="6" marL="3200400" algn="l">
              <a:lnSpc>
                <a:spcPct val="115000"/>
              </a:lnSpc>
              <a:spcBef>
                <a:spcPts val="0"/>
              </a:spcBef>
              <a:spcAft>
                <a:spcPts val="0"/>
              </a:spcAft>
              <a:buClr>
                <a:schemeClr val="dk2"/>
              </a:buClr>
              <a:buSzPts val="1200"/>
              <a:buChar char="●"/>
              <a:defRPr sz="1200">
                <a:solidFill>
                  <a:schemeClr val="dk2"/>
                </a:solidFill>
              </a:defRPr>
            </a:lvl7pPr>
            <a:lvl8pPr indent="-304800" lvl="7" marL="3657600" algn="l">
              <a:lnSpc>
                <a:spcPct val="115000"/>
              </a:lnSpc>
              <a:spcBef>
                <a:spcPts val="0"/>
              </a:spcBef>
              <a:spcAft>
                <a:spcPts val="0"/>
              </a:spcAft>
              <a:buClr>
                <a:schemeClr val="dk2"/>
              </a:buClr>
              <a:buSzPts val="1200"/>
              <a:buChar char="○"/>
              <a:defRPr sz="1200">
                <a:solidFill>
                  <a:schemeClr val="dk2"/>
                </a:solidFill>
              </a:defRPr>
            </a:lvl8pPr>
            <a:lvl9pPr indent="-304800" lvl="8" marL="4114800" algn="l">
              <a:lnSpc>
                <a:spcPct val="115000"/>
              </a:lnSpc>
              <a:spcBef>
                <a:spcPts val="0"/>
              </a:spcBef>
              <a:spcAft>
                <a:spcPts val="0"/>
              </a:spcAft>
              <a:buClr>
                <a:schemeClr val="dk2"/>
              </a:buClr>
              <a:buSzPts val="1200"/>
              <a:buChar char="■"/>
              <a:defRPr sz="1200">
                <a:solidFill>
                  <a:schemeClr val="dk2"/>
                </a:solidFill>
              </a:defRPr>
            </a:lvl9pPr>
          </a:lstStyle>
          <a:p/>
        </p:txBody>
      </p:sp>
      <p:sp>
        <p:nvSpPr>
          <p:cNvPr id="45" name="Google Shape;45;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 name="Shape 46"/>
        <p:cNvGrpSpPr/>
        <p:nvPr/>
      </p:nvGrpSpPr>
      <p:grpSpPr>
        <a:xfrm>
          <a:off x="0" y="0"/>
          <a:ext cx="0" cy="0"/>
          <a:chOff x="0" y="0"/>
          <a:chExt cx="0" cy="0"/>
        </a:xfrm>
      </p:grpSpPr>
      <p:sp>
        <p:nvSpPr>
          <p:cNvPr id="47" name="Google Shape;47;p4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48" name="Google Shape;48;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9" name="Shape 49"/>
        <p:cNvGrpSpPr/>
        <p:nvPr/>
      </p:nvGrpSpPr>
      <p:grpSpPr>
        <a:xfrm>
          <a:off x="0" y="0"/>
          <a:ext cx="0" cy="0"/>
          <a:chOff x="0" y="0"/>
          <a:chExt cx="0" cy="0"/>
        </a:xfrm>
      </p:grpSpPr>
      <p:sp>
        <p:nvSpPr>
          <p:cNvPr id="50" name="Google Shape;50;p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1" name="Google Shape;51;p5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2" name="Google Shape;52;p5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3" name="Google Shape;53;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4" name="Shape 54"/>
        <p:cNvGrpSpPr/>
        <p:nvPr/>
      </p:nvGrpSpPr>
      <p:grpSpPr>
        <a:xfrm>
          <a:off x="0" y="0"/>
          <a:ext cx="0" cy="0"/>
          <a:chOff x="0" y="0"/>
          <a:chExt cx="0" cy="0"/>
        </a:xfrm>
      </p:grpSpPr>
      <p:sp>
        <p:nvSpPr>
          <p:cNvPr id="55" name="Google Shape;55;p5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6" name="Google Shape;56;p5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7" name="Google Shape;57;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4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hyperlink" Target="mailto:cappsingh@gmail.com" TargetMode="Externa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311700" y="744575"/>
            <a:ext cx="8520600" cy="28347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US" sz="2500">
                <a:latin typeface="Comic Sans MS"/>
                <a:ea typeface="Comic Sans MS"/>
                <a:cs typeface="Comic Sans MS"/>
                <a:sym typeface="Comic Sans MS"/>
              </a:rPr>
              <a:t>Income tax </a:t>
            </a:r>
            <a:endParaRPr sz="2500">
              <a:solidFill>
                <a:srgbClr val="222222"/>
              </a:solidFill>
              <a:highlight>
                <a:srgbClr val="FFFFFF"/>
              </a:highlight>
              <a:latin typeface="Comic Sans MS"/>
              <a:ea typeface="Comic Sans MS"/>
              <a:cs typeface="Comic Sans MS"/>
              <a:sym typeface="Comic Sans MS"/>
            </a:endParaRPr>
          </a:p>
          <a:p>
            <a:pPr indent="0" lvl="0" marL="0" rtl="0" algn="ctr">
              <a:lnSpc>
                <a:spcPct val="100000"/>
              </a:lnSpc>
              <a:spcBef>
                <a:spcPts val="0"/>
              </a:spcBef>
              <a:spcAft>
                <a:spcPts val="0"/>
              </a:spcAft>
              <a:buSzPts val="5200"/>
              <a:buNone/>
            </a:pPr>
            <a:r>
              <a:t/>
            </a:r>
            <a:endParaRPr sz="2500">
              <a:highlight>
                <a:srgbClr val="FFFFFF"/>
              </a:highlight>
              <a:latin typeface="Comic Sans MS"/>
              <a:ea typeface="Comic Sans MS"/>
              <a:cs typeface="Comic Sans MS"/>
              <a:sym typeface="Comic Sans MS"/>
            </a:endParaRPr>
          </a:p>
          <a:p>
            <a:pPr indent="0" lvl="0" marL="0" rtl="0" algn="ctr">
              <a:lnSpc>
                <a:spcPct val="100000"/>
              </a:lnSpc>
              <a:spcBef>
                <a:spcPts val="0"/>
              </a:spcBef>
              <a:spcAft>
                <a:spcPts val="0"/>
              </a:spcAft>
              <a:buSzPts val="5200"/>
              <a:buNone/>
            </a:pPr>
            <a:r>
              <a:rPr lang="en-US" sz="2500">
                <a:highlight>
                  <a:srgbClr val="FFFFFF"/>
                </a:highlight>
                <a:latin typeface="Comic Sans MS"/>
                <a:ea typeface="Comic Sans MS"/>
                <a:cs typeface="Comic Sans MS"/>
                <a:sym typeface="Comic Sans MS"/>
              </a:rPr>
              <a:t>Unit: Taxation of Profit or Gains from business or Professional</a:t>
            </a:r>
            <a:endParaRPr sz="2500">
              <a:highlight>
                <a:srgbClr val="FFFFFF"/>
              </a:highlight>
              <a:latin typeface="Comic Sans MS"/>
              <a:ea typeface="Comic Sans MS"/>
              <a:cs typeface="Comic Sans MS"/>
              <a:sym typeface="Comic Sans MS"/>
            </a:endParaRPr>
          </a:p>
          <a:p>
            <a:pPr indent="0" lvl="0" marL="0" rtl="0" algn="ctr">
              <a:lnSpc>
                <a:spcPct val="100000"/>
              </a:lnSpc>
              <a:spcBef>
                <a:spcPts val="0"/>
              </a:spcBef>
              <a:spcAft>
                <a:spcPts val="0"/>
              </a:spcAft>
              <a:buSzPts val="5200"/>
              <a:buNone/>
            </a:pPr>
            <a:r>
              <a:t/>
            </a:r>
            <a:endParaRPr sz="2800"/>
          </a:p>
          <a:p>
            <a:pPr indent="0" lvl="0" marL="0" rtl="0" algn="ctr">
              <a:lnSpc>
                <a:spcPct val="100000"/>
              </a:lnSpc>
              <a:spcBef>
                <a:spcPts val="0"/>
              </a:spcBef>
              <a:spcAft>
                <a:spcPts val="0"/>
              </a:spcAft>
              <a:buSzPts val="5200"/>
              <a:buNone/>
            </a:pPr>
            <a:r>
              <a:rPr lang="en-US" sz="2800"/>
              <a:t>Date:15-12-2022 </a:t>
            </a:r>
            <a:endParaRPr sz="2800"/>
          </a:p>
        </p:txBody>
      </p:sp>
      <p:sp>
        <p:nvSpPr>
          <p:cNvPr id="89" name="Google Shape;89;p1"/>
          <p:cNvSpPr txBox="1"/>
          <p:nvPr>
            <p:ph idx="1" type="subTitle"/>
          </p:nvPr>
        </p:nvSpPr>
        <p:spPr>
          <a:xfrm>
            <a:off x="311700" y="3853024"/>
            <a:ext cx="8520600" cy="1152729"/>
          </a:xfrm>
          <a:prstGeom prst="rect">
            <a:avLst/>
          </a:prstGeom>
          <a:noFill/>
          <a:ln>
            <a:noFill/>
          </a:ln>
        </p:spPr>
        <p:txBody>
          <a:bodyPr anchorCtr="0" anchor="t" bIns="91425" lIns="91425" spcFirstLastPara="1" rIns="91425" wrap="square" tIns="91425">
            <a:normAutofit lnSpcReduction="20000"/>
          </a:bodyPr>
          <a:lstStyle/>
          <a:p>
            <a:pPr indent="0" lvl="0" marL="0" rtl="0" algn="r">
              <a:lnSpc>
                <a:spcPct val="100000"/>
              </a:lnSpc>
              <a:spcBef>
                <a:spcPts val="0"/>
              </a:spcBef>
              <a:spcAft>
                <a:spcPts val="0"/>
              </a:spcAft>
              <a:buSzPts val="2800"/>
              <a:buNone/>
            </a:pPr>
            <a:r>
              <a:rPr lang="en-US" sz="2400"/>
              <a:t>P P SINGH </a:t>
            </a:r>
            <a:endParaRPr sz="2400"/>
          </a:p>
          <a:p>
            <a:pPr indent="0" lvl="0" marL="0" rtl="0" algn="r">
              <a:lnSpc>
                <a:spcPct val="100000"/>
              </a:lnSpc>
              <a:spcBef>
                <a:spcPts val="0"/>
              </a:spcBef>
              <a:spcAft>
                <a:spcPts val="0"/>
              </a:spcAft>
              <a:buSzPts val="2800"/>
              <a:buNone/>
            </a:pPr>
            <a:r>
              <a:rPr lang="en-US" sz="2400"/>
              <a:t>LLB, FCA, CS B.Sc.(H)</a:t>
            </a:r>
            <a:endParaRPr/>
          </a:p>
          <a:p>
            <a:pPr indent="0" lvl="0" marL="0" rtl="0" algn="r">
              <a:lnSpc>
                <a:spcPct val="100000"/>
              </a:lnSpc>
              <a:spcBef>
                <a:spcPts val="0"/>
              </a:spcBef>
              <a:spcAft>
                <a:spcPts val="0"/>
              </a:spcAft>
              <a:buSzPts val="2800"/>
              <a:buNone/>
            </a:pPr>
            <a:r>
              <a:rPr lang="en-US" sz="2400"/>
              <a:t>9711521060,9871229590</a:t>
            </a:r>
            <a:endParaRPr sz="2400"/>
          </a:p>
        </p:txBody>
      </p:sp>
      <p:pic>
        <p:nvPicPr>
          <p:cNvPr id="90" name="Google Shape;90;p1"/>
          <p:cNvPicPr preferRelativeResize="0"/>
          <p:nvPr/>
        </p:nvPicPr>
        <p:blipFill rotWithShape="1">
          <a:blip r:embed="rId3">
            <a:alphaModFix/>
          </a:blip>
          <a:srcRect b="0" l="0" r="0" t="0"/>
          <a:stretch/>
        </p:blipFill>
        <p:spPr>
          <a:xfrm>
            <a:off x="1563525" y="4088425"/>
            <a:ext cx="1337948" cy="659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9"/>
          <p:cNvSpPr txBox="1"/>
          <p:nvPr>
            <p:ph type="title"/>
          </p:nvPr>
        </p:nvSpPr>
        <p:spPr>
          <a:xfrm>
            <a:off x="106158" y="525950"/>
            <a:ext cx="3142800" cy="1587000"/>
          </a:xfrm>
          <a:prstGeom prst="rect">
            <a:avLst/>
          </a:prstGeom>
          <a:noFill/>
          <a:ln>
            <a:noFill/>
          </a:ln>
        </p:spPr>
        <p:txBody>
          <a:bodyPr anchorCtr="0" anchor="t" bIns="91425" lIns="91425" spcFirstLastPara="1" rIns="91425" wrap="square" tIns="91425">
            <a:normAutofit fontScale="90000"/>
          </a:bodyPr>
          <a:lstStyle/>
          <a:p>
            <a:pPr indent="0" lvl="0" marL="139700" rtl="0" algn="l">
              <a:lnSpc>
                <a:spcPct val="100000"/>
              </a:lnSpc>
              <a:spcBef>
                <a:spcPts val="0"/>
              </a:spcBef>
              <a:spcAft>
                <a:spcPts val="0"/>
              </a:spcAft>
              <a:buSzPct val="111111"/>
              <a:buNone/>
            </a:pPr>
            <a:r>
              <a:rPr b="0" lang="en-US"/>
              <a:t>Rent, rates, taxes, repairs and insurance for </a:t>
            </a:r>
            <a:r>
              <a:rPr lang="en-US"/>
              <a:t>buildings </a:t>
            </a:r>
            <a:r>
              <a:rPr b="0" lang="en-US"/>
              <a:t>Section 30.</a:t>
            </a:r>
            <a:endParaRPr/>
          </a:p>
        </p:txBody>
      </p:sp>
      <p:sp>
        <p:nvSpPr>
          <p:cNvPr id="145" name="Google Shape;145;p9"/>
          <p:cNvSpPr txBox="1"/>
          <p:nvPr>
            <p:ph idx="1" type="body"/>
          </p:nvPr>
        </p:nvSpPr>
        <p:spPr>
          <a:xfrm>
            <a:off x="3730475" y="310825"/>
            <a:ext cx="5322300" cy="4624200"/>
          </a:xfrm>
          <a:prstGeom prst="rect">
            <a:avLst/>
          </a:prstGeom>
          <a:noFill/>
          <a:ln>
            <a:noFill/>
          </a:ln>
        </p:spPr>
        <p:txBody>
          <a:bodyPr anchorCtr="0" anchor="t" bIns="91425" lIns="91425" spcFirstLastPara="1" rIns="91425" wrap="square" tIns="91425">
            <a:normAutofit/>
          </a:bodyPr>
          <a:lstStyle/>
          <a:p>
            <a:pPr indent="0" lvl="0" marL="139700" rtl="0" algn="just">
              <a:lnSpc>
                <a:spcPct val="115000"/>
              </a:lnSpc>
              <a:spcBef>
                <a:spcPts val="0"/>
              </a:spcBef>
              <a:spcAft>
                <a:spcPts val="0"/>
              </a:spcAft>
              <a:buSzPts val="1400"/>
              <a:buNone/>
            </a:pPr>
            <a:r>
              <a:rPr lang="en-US"/>
              <a:t>(a)  where the premises are occupied by the assessee—</a:t>
            </a:r>
            <a:endParaRPr/>
          </a:p>
          <a:p>
            <a:pPr indent="0" lvl="0" marL="139700" rtl="0" algn="just">
              <a:lnSpc>
                <a:spcPct val="115000"/>
              </a:lnSpc>
              <a:spcBef>
                <a:spcPts val="0"/>
              </a:spcBef>
              <a:spcAft>
                <a:spcPts val="0"/>
              </a:spcAft>
              <a:buSzPts val="1400"/>
              <a:buNone/>
            </a:pPr>
            <a:r>
              <a:t/>
            </a:r>
            <a:endParaRPr/>
          </a:p>
          <a:p>
            <a:pPr indent="0" lvl="0" marL="139700" rtl="0" algn="just">
              <a:lnSpc>
                <a:spcPct val="115000"/>
              </a:lnSpc>
              <a:spcBef>
                <a:spcPts val="0"/>
              </a:spcBef>
              <a:spcAft>
                <a:spcPts val="0"/>
              </a:spcAft>
              <a:buSzPts val="1400"/>
              <a:buNone/>
            </a:pPr>
            <a:r>
              <a:rPr lang="en-US"/>
              <a:t>  (i)  as a tenant, the rent paid for such premises ; and further if he has undertaken to bear the cost of </a:t>
            </a:r>
            <a:r>
              <a:rPr b="1" lang="en-US"/>
              <a:t>repairs </a:t>
            </a:r>
            <a:r>
              <a:rPr lang="en-US"/>
              <a:t>to the premises, the amount paid on account of such repairs ;</a:t>
            </a:r>
            <a:endParaRPr/>
          </a:p>
          <a:p>
            <a:pPr indent="0" lvl="0" marL="139700" rtl="0" algn="just">
              <a:lnSpc>
                <a:spcPct val="115000"/>
              </a:lnSpc>
              <a:spcBef>
                <a:spcPts val="0"/>
              </a:spcBef>
              <a:spcAft>
                <a:spcPts val="0"/>
              </a:spcAft>
              <a:buSzPts val="1400"/>
              <a:buNone/>
            </a:pPr>
            <a:r>
              <a:t/>
            </a:r>
            <a:endParaRPr/>
          </a:p>
          <a:p>
            <a:pPr indent="0" lvl="0" marL="139700" rtl="0" algn="just">
              <a:lnSpc>
                <a:spcPct val="115000"/>
              </a:lnSpc>
              <a:spcBef>
                <a:spcPts val="0"/>
              </a:spcBef>
              <a:spcAft>
                <a:spcPts val="0"/>
              </a:spcAft>
              <a:buSzPts val="1400"/>
              <a:buNone/>
            </a:pPr>
            <a:r>
              <a:rPr lang="en-US"/>
              <a:t> (ii)  otherwise than as a tenant, the amount paid by him on account of current repairs to the premises ;</a:t>
            </a:r>
            <a:endParaRPr/>
          </a:p>
          <a:p>
            <a:pPr indent="0" lvl="0" marL="139700" rtl="0" algn="just">
              <a:lnSpc>
                <a:spcPct val="115000"/>
              </a:lnSpc>
              <a:spcBef>
                <a:spcPts val="0"/>
              </a:spcBef>
              <a:spcAft>
                <a:spcPts val="0"/>
              </a:spcAft>
              <a:buSzPts val="1400"/>
              <a:buNone/>
            </a:pPr>
            <a:r>
              <a:t/>
            </a:r>
            <a:endParaRPr/>
          </a:p>
          <a:p>
            <a:pPr indent="0" lvl="0" marL="139700" rtl="0" algn="just">
              <a:lnSpc>
                <a:spcPct val="115000"/>
              </a:lnSpc>
              <a:spcBef>
                <a:spcPts val="0"/>
              </a:spcBef>
              <a:spcAft>
                <a:spcPts val="0"/>
              </a:spcAft>
              <a:buSzPts val="1400"/>
              <a:buNone/>
            </a:pPr>
            <a:r>
              <a:rPr lang="en-US"/>
              <a:t>(b)  any sums paid on account of land revenue, local rates or municipal taxes;</a:t>
            </a:r>
            <a:endParaRPr/>
          </a:p>
          <a:p>
            <a:pPr indent="0" lvl="0" marL="139700" rtl="0" algn="just">
              <a:lnSpc>
                <a:spcPct val="115000"/>
              </a:lnSpc>
              <a:spcBef>
                <a:spcPts val="0"/>
              </a:spcBef>
              <a:spcAft>
                <a:spcPts val="0"/>
              </a:spcAft>
              <a:buSzPts val="1400"/>
              <a:buNone/>
            </a:pPr>
            <a:r>
              <a:t/>
            </a:r>
            <a:endParaRPr/>
          </a:p>
          <a:p>
            <a:pPr indent="0" lvl="0" marL="139700" rtl="0" algn="just">
              <a:lnSpc>
                <a:spcPct val="115000"/>
              </a:lnSpc>
              <a:spcBef>
                <a:spcPts val="0"/>
              </a:spcBef>
              <a:spcAft>
                <a:spcPts val="0"/>
              </a:spcAft>
              <a:buSzPts val="1400"/>
              <a:buNone/>
            </a:pPr>
            <a:r>
              <a:rPr lang="en-US"/>
              <a:t>(c)  the amount of any premium paid in respect of insurance against risk of damage or destruction of the premises.</a:t>
            </a:r>
            <a:endParaRPr/>
          </a:p>
        </p:txBody>
      </p:sp>
      <p:sp>
        <p:nvSpPr>
          <p:cNvPr id="146" name="Google Shape;146;p9"/>
          <p:cNvSpPr txBox="1"/>
          <p:nvPr/>
        </p:nvSpPr>
        <p:spPr>
          <a:xfrm>
            <a:off x="422031" y="2297723"/>
            <a:ext cx="3094892" cy="2031325"/>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400" u="none" cap="none" strike="noStrike">
                <a:solidFill>
                  <a:schemeClr val="dk1"/>
                </a:solidFill>
                <a:latin typeface="Arial"/>
                <a:ea typeface="Arial"/>
                <a:cs typeface="Arial"/>
                <a:sym typeface="Arial"/>
              </a:rPr>
              <a:t>Explanation.—</a:t>
            </a:r>
            <a:r>
              <a:rPr b="0" i="0" lang="en-US" sz="1400" u="none" cap="none" strike="noStrike">
                <a:solidFill>
                  <a:schemeClr val="dk1"/>
                </a:solidFill>
                <a:latin typeface="Arial"/>
                <a:ea typeface="Arial"/>
                <a:cs typeface="Arial"/>
                <a:sym typeface="Arial"/>
              </a:rPr>
              <a:t>For the removal of doubts, it is hereby declared that the amount paid on account of the cost of repairs referred to in sub-clause (</a:t>
            </a:r>
            <a:r>
              <a:rPr b="0" i="1" lang="en-US" sz="1400" u="none" cap="none" strike="noStrike">
                <a:solidFill>
                  <a:schemeClr val="dk1"/>
                </a:solidFill>
                <a:latin typeface="Arial"/>
                <a:ea typeface="Arial"/>
                <a:cs typeface="Arial"/>
                <a:sym typeface="Arial"/>
              </a:rPr>
              <a:t>i</a:t>
            </a:r>
            <a:r>
              <a:rPr b="0" i="0" lang="en-US" sz="1400" u="none" cap="none" strike="noStrike">
                <a:solidFill>
                  <a:schemeClr val="dk1"/>
                </a:solidFill>
                <a:latin typeface="Arial"/>
                <a:ea typeface="Arial"/>
                <a:cs typeface="Arial"/>
                <a:sym typeface="Arial"/>
              </a:rPr>
              <a:t>), and the amount paid on account of current repairs referred to in sub-clause (</a:t>
            </a:r>
            <a:r>
              <a:rPr b="0" i="1" lang="en-US" sz="1400" u="none" cap="none" strike="noStrike">
                <a:solidFill>
                  <a:schemeClr val="dk1"/>
                </a:solidFill>
                <a:latin typeface="Arial"/>
                <a:ea typeface="Arial"/>
                <a:cs typeface="Arial"/>
                <a:sym typeface="Arial"/>
              </a:rPr>
              <a:t>ii</a:t>
            </a:r>
            <a:r>
              <a:rPr b="0" i="0" lang="en-US" sz="1400" u="none" cap="none" strike="noStrike">
                <a:solidFill>
                  <a:schemeClr val="dk1"/>
                </a:solidFill>
                <a:latin typeface="Arial"/>
                <a:ea typeface="Arial"/>
                <a:cs typeface="Arial"/>
                <a:sym typeface="Arial"/>
              </a:rPr>
              <a:t>), of clause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shall not include any expenditure in the nature of capital expenditure.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0"/>
          <p:cNvSpPr txBox="1"/>
          <p:nvPr>
            <p:ph type="title"/>
          </p:nvPr>
        </p:nvSpPr>
        <p:spPr>
          <a:xfrm>
            <a:off x="305450" y="525950"/>
            <a:ext cx="3142800" cy="158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rgbClr val="434343"/>
              </a:buClr>
              <a:buSzPct val="111111"/>
              <a:buNone/>
            </a:pPr>
            <a:r>
              <a:rPr lang="en-US"/>
              <a:t>Repairs and insurance of machinery, plant and furniture Section 31</a:t>
            </a:r>
            <a:endParaRPr/>
          </a:p>
        </p:txBody>
      </p:sp>
      <p:sp>
        <p:nvSpPr>
          <p:cNvPr id="152" name="Google Shape;152;p10"/>
          <p:cNvSpPr txBox="1"/>
          <p:nvPr>
            <p:ph idx="1" type="body"/>
          </p:nvPr>
        </p:nvSpPr>
        <p:spPr>
          <a:xfrm>
            <a:off x="4610700" y="525950"/>
            <a:ext cx="4206600" cy="4018200"/>
          </a:xfrm>
          <a:prstGeom prst="rect">
            <a:avLst/>
          </a:prstGeom>
          <a:noFill/>
          <a:ln>
            <a:noFill/>
          </a:ln>
        </p:spPr>
        <p:txBody>
          <a:bodyPr anchorCtr="0" anchor="t" bIns="91425" lIns="91425" spcFirstLastPara="1" rIns="91425" wrap="square" tIns="91425">
            <a:normAutofit/>
          </a:bodyPr>
          <a:lstStyle/>
          <a:p>
            <a:pPr indent="0" lvl="0" marL="139700" rtl="0" algn="l">
              <a:lnSpc>
                <a:spcPct val="115000"/>
              </a:lnSpc>
              <a:spcBef>
                <a:spcPts val="0"/>
              </a:spcBef>
              <a:spcAft>
                <a:spcPts val="0"/>
              </a:spcAft>
              <a:buSzPts val="1400"/>
              <a:buNone/>
            </a:pPr>
            <a:r>
              <a:rPr lang="en-US"/>
              <a:t>In respect of repairs and insurance of machinery, plant or furniture used for the purposes of the business or profession, the following deductions shall be allowed—</a:t>
            </a:r>
            <a:endParaRPr/>
          </a:p>
          <a:p>
            <a:pPr indent="0" lvl="0" marL="139700" rtl="0" algn="l">
              <a:lnSpc>
                <a:spcPct val="115000"/>
              </a:lnSpc>
              <a:spcBef>
                <a:spcPts val="0"/>
              </a:spcBef>
              <a:spcAft>
                <a:spcPts val="0"/>
              </a:spcAft>
              <a:buSzPts val="1400"/>
              <a:buNone/>
            </a:pPr>
            <a:r>
              <a:rPr lang="en-US"/>
              <a:t> (</a:t>
            </a:r>
            <a:r>
              <a:rPr i="1" lang="en-US"/>
              <a:t>i</a:t>
            </a:r>
            <a:r>
              <a:rPr lang="en-US"/>
              <a:t>)  the amount paid on account of </a:t>
            </a:r>
            <a:r>
              <a:rPr b="1" lang="en-US"/>
              <a:t>current repairs </a:t>
            </a:r>
            <a:r>
              <a:rPr lang="en-US"/>
              <a:t>thereto ;</a:t>
            </a:r>
            <a:endParaRPr/>
          </a:p>
          <a:p>
            <a:pPr indent="0" lvl="0" marL="139700" rtl="0" algn="l">
              <a:lnSpc>
                <a:spcPct val="115000"/>
              </a:lnSpc>
              <a:spcBef>
                <a:spcPts val="0"/>
              </a:spcBef>
              <a:spcAft>
                <a:spcPts val="0"/>
              </a:spcAft>
              <a:buSzPts val="1400"/>
              <a:buNone/>
            </a:pPr>
            <a:r>
              <a:rPr lang="en-US"/>
              <a:t>(</a:t>
            </a:r>
            <a:r>
              <a:rPr i="1" lang="en-US"/>
              <a:t>ii</a:t>
            </a:r>
            <a:r>
              <a:rPr lang="en-US"/>
              <a:t>)  the amount of any </a:t>
            </a:r>
            <a:r>
              <a:rPr b="1" lang="en-US"/>
              <a:t>premium </a:t>
            </a:r>
            <a:r>
              <a:rPr lang="en-US"/>
              <a:t>paid in respect of insurance against risk of damage or destruction thereof.</a:t>
            </a:r>
            <a:endParaRPr/>
          </a:p>
          <a:p>
            <a:pPr indent="0" lvl="0" marL="139700" rtl="0" algn="l">
              <a:lnSpc>
                <a:spcPct val="115000"/>
              </a:lnSpc>
              <a:spcBef>
                <a:spcPts val="0"/>
              </a:spcBef>
              <a:spcAft>
                <a:spcPts val="0"/>
              </a:spcAft>
              <a:buSzPts val="1400"/>
              <a:buNone/>
            </a:pPr>
            <a:r>
              <a:t/>
            </a:r>
            <a:endParaRPr/>
          </a:p>
        </p:txBody>
      </p:sp>
      <p:sp>
        <p:nvSpPr>
          <p:cNvPr id="153" name="Google Shape;153;p10"/>
          <p:cNvSpPr txBox="1"/>
          <p:nvPr/>
        </p:nvSpPr>
        <p:spPr>
          <a:xfrm>
            <a:off x="574431" y="2344615"/>
            <a:ext cx="3845169"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400" u="none" cap="none" strike="noStrike">
                <a:solidFill>
                  <a:srgbClr val="000000"/>
                </a:solidFill>
                <a:latin typeface="Arial"/>
                <a:ea typeface="Arial"/>
                <a:cs typeface="Arial"/>
                <a:sym typeface="Arial"/>
              </a:rPr>
              <a:t>Explanation.—</a:t>
            </a:r>
            <a:r>
              <a:rPr b="0" i="0" lang="en-US" sz="1400" u="none" cap="none" strike="noStrike">
                <a:solidFill>
                  <a:srgbClr val="000000"/>
                </a:solidFill>
                <a:latin typeface="Arial"/>
                <a:ea typeface="Arial"/>
                <a:cs typeface="Arial"/>
                <a:sym typeface="Arial"/>
              </a:rPr>
              <a:t>For the removal of doubts, it is hereby declared that the amount paid on account of current repairs shall not include any expenditure in the nature of capital expenditure.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1"/>
          <p:cNvSpPr txBox="1"/>
          <p:nvPr>
            <p:ph type="title"/>
          </p:nvPr>
        </p:nvSpPr>
        <p:spPr>
          <a:xfrm>
            <a:off x="305450" y="525950"/>
            <a:ext cx="3142800" cy="15870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rgbClr val="434343"/>
              </a:buClr>
              <a:buSzPts val="2400"/>
              <a:buNone/>
            </a:pPr>
            <a:r>
              <a:rPr lang="en-US"/>
              <a:t>Depreciation section 3</a:t>
            </a:r>
            <a:endParaRPr/>
          </a:p>
        </p:txBody>
      </p:sp>
      <p:sp>
        <p:nvSpPr>
          <p:cNvPr id="159" name="Google Shape;159;p11"/>
          <p:cNvSpPr txBox="1"/>
          <p:nvPr>
            <p:ph idx="1" type="body"/>
          </p:nvPr>
        </p:nvSpPr>
        <p:spPr>
          <a:xfrm>
            <a:off x="2668150" y="119850"/>
            <a:ext cx="6149100" cy="48855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Clr>
                <a:srgbClr val="666666"/>
              </a:buClr>
              <a:buSzPts val="1400"/>
              <a:buNone/>
            </a:pPr>
            <a:r>
              <a:t/>
            </a:r>
            <a:endParaRPr/>
          </a:p>
          <a:p>
            <a:pPr indent="-317500" lvl="0" marL="457200" rtl="0" algn="l">
              <a:lnSpc>
                <a:spcPct val="115000"/>
              </a:lnSpc>
              <a:spcBef>
                <a:spcPts val="0"/>
              </a:spcBef>
              <a:spcAft>
                <a:spcPts val="0"/>
              </a:spcAft>
              <a:buClr>
                <a:srgbClr val="666666"/>
              </a:buClr>
              <a:buSzPts val="1400"/>
              <a:buChar char="●"/>
            </a:pPr>
            <a:r>
              <a:rPr lang="en-US"/>
              <a:t>Condition for claiming depreciation </a:t>
            </a:r>
            <a:endParaRPr/>
          </a:p>
          <a:p>
            <a:pPr indent="-317500" lvl="0" marL="457200" rtl="0" algn="l">
              <a:lnSpc>
                <a:spcPct val="115000"/>
              </a:lnSpc>
              <a:spcBef>
                <a:spcPts val="0"/>
              </a:spcBef>
              <a:spcAft>
                <a:spcPts val="0"/>
              </a:spcAft>
              <a:buClr>
                <a:srgbClr val="666666"/>
              </a:buClr>
              <a:buSzPts val="1400"/>
              <a:buChar char="●"/>
            </a:pPr>
            <a:r>
              <a:rPr lang="en-US"/>
              <a:t>Method Of Depreciation – Straight line method (SLM) – Allowed to undertaking engaged in generation or generation and distribution of power, </a:t>
            </a:r>
            <a:endParaRPr/>
          </a:p>
          <a:p>
            <a:pPr indent="-317500" lvl="0" marL="457200" rtl="0" algn="l">
              <a:lnSpc>
                <a:spcPct val="115000"/>
              </a:lnSpc>
              <a:spcBef>
                <a:spcPts val="0"/>
              </a:spcBef>
              <a:spcAft>
                <a:spcPts val="0"/>
              </a:spcAft>
              <a:buClr>
                <a:srgbClr val="666666"/>
              </a:buClr>
              <a:buSzPts val="1400"/>
              <a:buChar char="●"/>
            </a:pPr>
            <a:r>
              <a:rPr lang="en-US"/>
              <a:t>Written Down Value Method (WDV) – other Assesse</a:t>
            </a:r>
            <a:endParaRPr/>
          </a:p>
          <a:p>
            <a:pPr indent="-317500" lvl="0" marL="457200" rtl="0" algn="l">
              <a:lnSpc>
                <a:spcPct val="115000"/>
              </a:lnSpc>
              <a:spcBef>
                <a:spcPts val="0"/>
              </a:spcBef>
              <a:spcAft>
                <a:spcPts val="0"/>
              </a:spcAft>
              <a:buClr>
                <a:srgbClr val="666666"/>
              </a:buClr>
              <a:buSzPts val="1400"/>
              <a:buChar char="●"/>
            </a:pPr>
            <a:r>
              <a:rPr lang="en-US"/>
              <a:t>Rate of Depreciation – Refer Rule 5 of the income tax rules Appendix I.</a:t>
            </a:r>
            <a:endParaRPr/>
          </a:p>
          <a:p>
            <a:pPr indent="-317500" lvl="0" marL="457200" rtl="0" algn="l">
              <a:lnSpc>
                <a:spcPct val="115000"/>
              </a:lnSpc>
              <a:spcBef>
                <a:spcPts val="0"/>
              </a:spcBef>
              <a:spcAft>
                <a:spcPts val="0"/>
              </a:spcAft>
              <a:buSzPts val="1400"/>
              <a:buChar char="●"/>
            </a:pPr>
            <a:r>
              <a:rPr lang="en-US"/>
              <a:t>For power generation or distribution  SLM method rate as per section 32 read with rule 5 and rate as ap</a:t>
            </a:r>
            <a:r>
              <a:rPr lang="en-US"/>
              <a:t>pendix 1A. However they may op for WDV method also and if so opted thay continue  to follow  WDV method. </a:t>
            </a:r>
            <a:endParaRPr/>
          </a:p>
          <a:p>
            <a:pPr indent="-317500" lvl="0" marL="457200" rtl="0" algn="l">
              <a:lnSpc>
                <a:spcPct val="115000"/>
              </a:lnSpc>
              <a:spcBef>
                <a:spcPts val="0"/>
              </a:spcBef>
              <a:spcAft>
                <a:spcPts val="0"/>
              </a:spcAft>
              <a:buSzPts val="1400"/>
              <a:buChar char="●"/>
            </a:pPr>
            <a:r>
              <a:rPr lang="en-US"/>
              <a:t>Claiming depreciation is mandatory.  Even if depreciation not claimed WDV Shall be reduced by the amount of depreciation.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2"/>
          <p:cNvSpPr txBox="1"/>
          <p:nvPr>
            <p:ph type="title"/>
          </p:nvPr>
        </p:nvSpPr>
        <p:spPr>
          <a:xfrm>
            <a:off x="399234" y="1604473"/>
            <a:ext cx="2285350" cy="158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rgbClr val="434343"/>
              </a:buClr>
              <a:buSzPct val="111111"/>
              <a:buNone/>
            </a:pPr>
            <a:r>
              <a:rPr lang="en-US"/>
              <a:t>Condition for claiming depreciation </a:t>
            </a:r>
            <a:br>
              <a:rPr lang="en-US"/>
            </a:br>
            <a:endParaRPr/>
          </a:p>
        </p:txBody>
      </p:sp>
      <p:sp>
        <p:nvSpPr>
          <p:cNvPr id="165" name="Google Shape;165;p12"/>
          <p:cNvSpPr txBox="1"/>
          <p:nvPr>
            <p:ph idx="1" type="body"/>
          </p:nvPr>
        </p:nvSpPr>
        <p:spPr>
          <a:xfrm>
            <a:off x="2579077" y="525950"/>
            <a:ext cx="6238224" cy="4198450"/>
          </a:xfrm>
          <a:prstGeom prst="rect">
            <a:avLst/>
          </a:prstGeom>
          <a:noFill/>
          <a:ln>
            <a:noFill/>
          </a:ln>
        </p:spPr>
        <p:txBody>
          <a:bodyPr anchorCtr="0" anchor="t" bIns="91425" lIns="91425" spcFirstLastPara="1" rIns="91425" wrap="square" tIns="91425">
            <a:normAutofit lnSpcReduction="10000"/>
          </a:bodyPr>
          <a:lstStyle/>
          <a:p>
            <a:pPr indent="-317500" lvl="0" marL="457200" rtl="0" algn="l">
              <a:lnSpc>
                <a:spcPct val="115000"/>
              </a:lnSpc>
              <a:spcBef>
                <a:spcPts val="0"/>
              </a:spcBef>
              <a:spcAft>
                <a:spcPts val="0"/>
              </a:spcAft>
              <a:buClr>
                <a:srgbClr val="666666"/>
              </a:buClr>
              <a:buSzPts val="1400"/>
              <a:buChar char="●"/>
            </a:pPr>
            <a:r>
              <a:rPr lang="en-US"/>
              <a:t>tangible assets or intangible assets </a:t>
            </a:r>
            <a:endParaRPr/>
          </a:p>
          <a:p>
            <a:pPr indent="-317500" lvl="0" marL="457200" rtl="0" algn="l">
              <a:lnSpc>
                <a:spcPct val="115000"/>
              </a:lnSpc>
              <a:spcBef>
                <a:spcPts val="0"/>
              </a:spcBef>
              <a:spcAft>
                <a:spcPts val="0"/>
              </a:spcAft>
              <a:buClr>
                <a:srgbClr val="666666"/>
              </a:buClr>
              <a:buSzPts val="1400"/>
              <a:buChar char="●"/>
            </a:pPr>
            <a:r>
              <a:rPr lang="en-US"/>
              <a:t>Depreciable assets </a:t>
            </a:r>
            <a:endParaRPr/>
          </a:p>
          <a:p>
            <a:pPr indent="-317500" lvl="0" marL="457200" rtl="0" algn="l">
              <a:lnSpc>
                <a:spcPct val="115000"/>
              </a:lnSpc>
              <a:spcBef>
                <a:spcPts val="0"/>
              </a:spcBef>
              <a:spcAft>
                <a:spcPts val="0"/>
              </a:spcAft>
              <a:buClr>
                <a:srgbClr val="666666"/>
              </a:buClr>
              <a:buSzPts val="1400"/>
              <a:buChar char="●"/>
            </a:pPr>
            <a:r>
              <a:rPr lang="en-US"/>
              <a:t>Used for the purpose of business or profession</a:t>
            </a:r>
            <a:endParaRPr/>
          </a:p>
          <a:p>
            <a:pPr indent="-317500" lvl="0" marL="457200" rtl="0" algn="l">
              <a:lnSpc>
                <a:spcPct val="115000"/>
              </a:lnSpc>
              <a:spcBef>
                <a:spcPts val="0"/>
              </a:spcBef>
              <a:spcAft>
                <a:spcPts val="0"/>
              </a:spcAft>
              <a:buClr>
                <a:srgbClr val="666666"/>
              </a:buClr>
              <a:buSzPts val="1400"/>
              <a:buChar char="●"/>
            </a:pPr>
            <a:r>
              <a:rPr lang="en-US"/>
              <a:t>Used may active used or passive used Capital bus service pvt ltd vs CIT Delhi high court 1980 123 ITR 404</a:t>
            </a:r>
            <a:endParaRPr/>
          </a:p>
          <a:p>
            <a:pPr indent="-317500" lvl="0" marL="457200" rtl="0" algn="l">
              <a:lnSpc>
                <a:spcPct val="115000"/>
              </a:lnSpc>
              <a:spcBef>
                <a:spcPts val="0"/>
              </a:spcBef>
              <a:spcAft>
                <a:spcPts val="0"/>
              </a:spcAft>
              <a:buClr>
                <a:srgbClr val="666666"/>
              </a:buClr>
              <a:buSzPts val="1400"/>
              <a:buChar char="●"/>
            </a:pPr>
            <a:r>
              <a:rPr lang="en-US"/>
              <a:t>Assets owned by the assessee </a:t>
            </a:r>
            <a:endParaRPr/>
          </a:p>
          <a:p>
            <a:pPr indent="-317500" lvl="0" marL="457200" rtl="0" algn="l">
              <a:lnSpc>
                <a:spcPct val="115000"/>
              </a:lnSpc>
              <a:spcBef>
                <a:spcPts val="0"/>
              </a:spcBef>
              <a:spcAft>
                <a:spcPts val="0"/>
              </a:spcAft>
              <a:buClr>
                <a:srgbClr val="666666"/>
              </a:buClr>
              <a:buSzPts val="1400"/>
              <a:buChar char="●"/>
            </a:pPr>
            <a:r>
              <a:rPr lang="en-US"/>
              <a:t>Ownership is not necessary legal/registered ownership but must be right to own and used in the business or profession – substance over form – Example Depreciation on hire purchase assets or installment purchase assets- Mysore minerals ltd vs CIT, 1999 SC</a:t>
            </a:r>
            <a:endParaRPr/>
          </a:p>
          <a:p>
            <a:pPr indent="-317500" lvl="0" marL="457200" rtl="0" algn="l">
              <a:lnSpc>
                <a:spcPct val="115000"/>
              </a:lnSpc>
              <a:spcBef>
                <a:spcPts val="0"/>
              </a:spcBef>
              <a:spcAft>
                <a:spcPts val="0"/>
              </a:spcAft>
              <a:buClr>
                <a:srgbClr val="666666"/>
              </a:buClr>
              <a:buSzPts val="1400"/>
              <a:buChar char="●"/>
            </a:pPr>
            <a:r>
              <a:rPr lang="en-US"/>
              <a:t>Vehicle registered in the name of directors but used for the business of the company – depreciation allowed to the company but not at higher rate. CIT vs Arvali Finlease ltd 2012 341 ITR 282 GUJ.</a:t>
            </a:r>
            <a:endParaRPr/>
          </a:p>
          <a:p>
            <a:pPr indent="-317500" lvl="0" marL="457200" rtl="0" algn="l">
              <a:lnSpc>
                <a:spcPct val="115000"/>
              </a:lnSpc>
              <a:spcBef>
                <a:spcPts val="0"/>
              </a:spcBef>
              <a:spcAft>
                <a:spcPts val="0"/>
              </a:spcAft>
              <a:buClr>
                <a:srgbClr val="666666"/>
              </a:buClr>
              <a:buSzPts val="1400"/>
              <a:buChar char="●"/>
            </a:pPr>
            <a:r>
              <a:rPr lang="en-US"/>
              <a:t>Assets put to use for the purpose of business or profession </a:t>
            </a:r>
            <a:endParaRPr/>
          </a:p>
          <a:p>
            <a:pPr indent="-317500" lvl="0" marL="457200" rtl="0" algn="l">
              <a:lnSpc>
                <a:spcPct val="115000"/>
              </a:lnSpc>
              <a:spcBef>
                <a:spcPts val="0"/>
              </a:spcBef>
              <a:spcAft>
                <a:spcPts val="0"/>
              </a:spcAft>
              <a:buClr>
                <a:srgbClr val="666666"/>
              </a:buClr>
              <a:buSzPts val="1400"/>
              <a:buChar char="●"/>
            </a:pPr>
            <a:r>
              <a:rPr lang="en-US"/>
              <a:t>Unabsorbed depreciation could be carryforward in succeeding year </a:t>
            </a:r>
            <a:endParaRPr/>
          </a:p>
          <a:p>
            <a:pPr indent="-317500" lvl="0" marL="457200" rtl="0" algn="l">
              <a:lnSpc>
                <a:spcPct val="115000"/>
              </a:lnSpc>
              <a:spcBef>
                <a:spcPts val="0"/>
              </a:spcBef>
              <a:spcAft>
                <a:spcPts val="0"/>
              </a:spcAft>
              <a:buClr>
                <a:srgbClr val="666666"/>
              </a:buClr>
              <a:buSzPts val="1400"/>
              <a:buChar char="●"/>
            </a:pPr>
            <a:r>
              <a:rPr lang="en-US"/>
              <a:t>In case of leased of assets depreciation allowed to the lessor if leasing business but not to other assessee.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3"/>
          <p:cNvSpPr txBox="1"/>
          <p:nvPr>
            <p:ph type="title"/>
          </p:nvPr>
        </p:nvSpPr>
        <p:spPr>
          <a:xfrm>
            <a:off x="305450" y="525950"/>
            <a:ext cx="3142800" cy="158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rgbClr val="434343"/>
              </a:buClr>
              <a:buSzPct val="111111"/>
              <a:buNone/>
            </a:pPr>
            <a:r>
              <a:rPr lang="en-US"/>
              <a:t>Computation of Depreciation Following WDV Method </a:t>
            </a:r>
            <a:endParaRPr/>
          </a:p>
        </p:txBody>
      </p:sp>
      <p:sp>
        <p:nvSpPr>
          <p:cNvPr id="171" name="Google Shape;171;p13"/>
          <p:cNvSpPr txBox="1"/>
          <p:nvPr>
            <p:ph idx="1" type="body"/>
          </p:nvPr>
        </p:nvSpPr>
        <p:spPr>
          <a:xfrm>
            <a:off x="4610700" y="525950"/>
            <a:ext cx="4206600" cy="4018200"/>
          </a:xfrm>
          <a:prstGeom prst="rect">
            <a:avLst/>
          </a:prstGeom>
          <a:noFill/>
          <a:ln>
            <a:noFill/>
          </a:ln>
        </p:spPr>
        <p:txBody>
          <a:bodyPr anchorCtr="0" anchor="t" bIns="91425" lIns="91425" spcFirstLastPara="1" rIns="91425" wrap="square" tIns="91425">
            <a:normAutofit lnSpcReduction="10000"/>
          </a:bodyPr>
          <a:lstStyle/>
          <a:p>
            <a:pPr indent="-317500" lvl="0" marL="457200" rtl="0" algn="l">
              <a:lnSpc>
                <a:spcPct val="115000"/>
              </a:lnSpc>
              <a:spcBef>
                <a:spcPts val="0"/>
              </a:spcBef>
              <a:spcAft>
                <a:spcPts val="0"/>
              </a:spcAft>
              <a:buClr>
                <a:srgbClr val="666666"/>
              </a:buClr>
              <a:buSzPts val="1400"/>
              <a:buChar char="●"/>
            </a:pPr>
            <a:r>
              <a:rPr lang="en-US"/>
              <a:t>Block of Assets – Sec 2(11)</a:t>
            </a:r>
            <a:endParaRPr/>
          </a:p>
          <a:p>
            <a:pPr indent="-317500" lvl="0" marL="457200" rtl="0" algn="l">
              <a:lnSpc>
                <a:spcPct val="115000"/>
              </a:lnSpc>
              <a:spcBef>
                <a:spcPts val="0"/>
              </a:spcBef>
              <a:spcAft>
                <a:spcPts val="0"/>
              </a:spcAft>
              <a:buClr>
                <a:srgbClr val="666666"/>
              </a:buClr>
              <a:buSzPts val="1400"/>
              <a:buChar char="●"/>
            </a:pPr>
            <a:r>
              <a:rPr lang="en-US"/>
              <a:t>Class of Assets</a:t>
            </a:r>
            <a:endParaRPr/>
          </a:p>
          <a:p>
            <a:pPr indent="-317500" lvl="0" marL="457200" rtl="0" algn="l">
              <a:lnSpc>
                <a:spcPct val="115000"/>
              </a:lnSpc>
              <a:spcBef>
                <a:spcPts val="0"/>
              </a:spcBef>
              <a:spcAft>
                <a:spcPts val="0"/>
              </a:spcAft>
              <a:buClr>
                <a:srgbClr val="666666"/>
              </a:buClr>
              <a:buSzPts val="1400"/>
              <a:buChar char="●"/>
            </a:pPr>
            <a:r>
              <a:rPr lang="en-US"/>
              <a:t>Actual Cost – Section 43 (1) </a:t>
            </a:r>
            <a:endParaRPr/>
          </a:p>
          <a:p>
            <a:pPr indent="-317500" lvl="0" marL="457200" rtl="0" algn="l">
              <a:lnSpc>
                <a:spcPct val="115000"/>
              </a:lnSpc>
              <a:spcBef>
                <a:spcPts val="0"/>
              </a:spcBef>
              <a:spcAft>
                <a:spcPts val="0"/>
              </a:spcAft>
              <a:buClr>
                <a:srgbClr val="666666"/>
              </a:buClr>
              <a:buSzPts val="1400"/>
              <a:buChar char="●"/>
            </a:pPr>
            <a:r>
              <a:rPr lang="en-US"/>
              <a:t>Notional Actual Cost – Explanation to sec 43(1) </a:t>
            </a:r>
            <a:endParaRPr/>
          </a:p>
          <a:p>
            <a:pPr indent="-317500" lvl="0" marL="457200" rtl="0" algn="l">
              <a:lnSpc>
                <a:spcPct val="115000"/>
              </a:lnSpc>
              <a:spcBef>
                <a:spcPts val="0"/>
              </a:spcBef>
              <a:spcAft>
                <a:spcPts val="0"/>
              </a:spcAft>
              <a:buClr>
                <a:srgbClr val="666666"/>
              </a:buClr>
              <a:buSzPts val="1400"/>
              <a:buChar char="●"/>
            </a:pPr>
            <a:r>
              <a:rPr lang="en-US"/>
              <a:t>Written Down Value section 43 (6)</a:t>
            </a:r>
            <a:endParaRPr/>
          </a:p>
          <a:p>
            <a:pPr indent="-317500" lvl="0" marL="457200" rtl="0" algn="l">
              <a:lnSpc>
                <a:spcPct val="115000"/>
              </a:lnSpc>
              <a:spcBef>
                <a:spcPts val="0"/>
              </a:spcBef>
              <a:spcAft>
                <a:spcPts val="0"/>
              </a:spcAft>
              <a:buClr>
                <a:srgbClr val="666666"/>
              </a:buClr>
              <a:buSzPts val="1400"/>
              <a:buChar char="●"/>
            </a:pPr>
            <a:r>
              <a:rPr lang="en-US"/>
              <a:t>Rate of Depreciation </a:t>
            </a:r>
            <a:endParaRPr/>
          </a:p>
          <a:p>
            <a:pPr indent="-317500" lvl="0" marL="457200" rtl="0" algn="l">
              <a:lnSpc>
                <a:spcPct val="115000"/>
              </a:lnSpc>
              <a:spcBef>
                <a:spcPts val="0"/>
              </a:spcBef>
              <a:spcAft>
                <a:spcPts val="0"/>
              </a:spcAft>
              <a:buClr>
                <a:srgbClr val="666666"/>
              </a:buClr>
              <a:buSzPts val="1400"/>
              <a:buChar char="●"/>
            </a:pPr>
            <a:r>
              <a:rPr lang="en-US"/>
              <a:t>Additional Depreciation</a:t>
            </a:r>
            <a:endParaRPr/>
          </a:p>
          <a:p>
            <a:pPr indent="-317500" lvl="0" marL="457200" rtl="0" algn="l">
              <a:lnSpc>
                <a:spcPct val="115000"/>
              </a:lnSpc>
              <a:spcBef>
                <a:spcPts val="0"/>
              </a:spcBef>
              <a:spcAft>
                <a:spcPts val="0"/>
              </a:spcAft>
              <a:buClr>
                <a:srgbClr val="666666"/>
              </a:buClr>
              <a:buSzPts val="1400"/>
              <a:buChar char="●"/>
            </a:pPr>
            <a:r>
              <a:rPr lang="en-US"/>
              <a:t>Depreciation in the case of assets acquired during the year</a:t>
            </a:r>
            <a:endParaRPr/>
          </a:p>
          <a:p>
            <a:pPr indent="-317500" lvl="0" marL="457200" rtl="0" algn="l">
              <a:lnSpc>
                <a:spcPct val="115000"/>
              </a:lnSpc>
              <a:spcBef>
                <a:spcPts val="0"/>
              </a:spcBef>
              <a:spcAft>
                <a:spcPts val="0"/>
              </a:spcAft>
              <a:buClr>
                <a:srgbClr val="666666"/>
              </a:buClr>
              <a:buSzPts val="1400"/>
              <a:buChar char="●"/>
            </a:pPr>
            <a:r>
              <a:rPr lang="en-US"/>
              <a:t>Depreciation in the case of sale or disposal of assets during the year </a:t>
            </a:r>
            <a:endParaRPr/>
          </a:p>
          <a:p>
            <a:pPr indent="-317500" lvl="0" marL="457200" rtl="0" algn="l">
              <a:lnSpc>
                <a:spcPct val="115000"/>
              </a:lnSpc>
              <a:spcBef>
                <a:spcPts val="0"/>
              </a:spcBef>
              <a:spcAft>
                <a:spcPts val="0"/>
              </a:spcAft>
              <a:buClr>
                <a:srgbClr val="666666"/>
              </a:buClr>
              <a:buSzPts val="1400"/>
              <a:buChar char="●"/>
            </a:pPr>
            <a:r>
              <a:rPr lang="en-US"/>
              <a:t>Unabsorbed Depreciation </a:t>
            </a:r>
            <a:endParaRPr/>
          </a:p>
          <a:p>
            <a:pPr indent="-317500" lvl="0" marL="457200" rtl="0" algn="l">
              <a:lnSpc>
                <a:spcPct val="115000"/>
              </a:lnSpc>
              <a:spcBef>
                <a:spcPts val="0"/>
              </a:spcBef>
              <a:spcAft>
                <a:spcPts val="0"/>
              </a:spcAft>
              <a:buClr>
                <a:srgbClr val="666666"/>
              </a:buClr>
              <a:buSzPts val="1400"/>
              <a:buChar char="●"/>
            </a:pPr>
            <a:r>
              <a:rPr lang="en-US"/>
              <a:t>Capital Gain on sale of all the asset of a block.</a:t>
            </a:r>
            <a:endParaRPr/>
          </a:p>
          <a:p>
            <a:pPr indent="-317500" lvl="0" marL="457200" rtl="0" algn="l">
              <a:lnSpc>
                <a:spcPct val="115000"/>
              </a:lnSpc>
              <a:spcBef>
                <a:spcPts val="0"/>
              </a:spcBef>
              <a:spcAft>
                <a:spcPts val="0"/>
              </a:spcAft>
              <a:buClr>
                <a:srgbClr val="666666"/>
              </a:buClr>
              <a:buSzPts val="1400"/>
              <a:buChar char="●"/>
            </a:pPr>
            <a:r>
              <a:rPr lang="en-US"/>
              <a:t>Whether Depreciation claim is mandatory? </a:t>
            </a:r>
            <a:endParaRPr/>
          </a:p>
          <a:p>
            <a:pPr indent="-228600" lvl="0" marL="457200" rtl="0" algn="l">
              <a:lnSpc>
                <a:spcPct val="115000"/>
              </a:lnSpc>
              <a:spcBef>
                <a:spcPts val="0"/>
              </a:spcBef>
              <a:spcAft>
                <a:spcPts val="0"/>
              </a:spcAft>
              <a:buClr>
                <a:srgbClr val="666666"/>
              </a:buClr>
              <a:buSzPts val="1400"/>
              <a:buNone/>
            </a:pPr>
            <a:r>
              <a:t/>
            </a:r>
            <a:endParaRPr/>
          </a:p>
          <a:p>
            <a:pPr indent="-228600" lvl="0" marL="457200" rtl="0" algn="l">
              <a:lnSpc>
                <a:spcPct val="115000"/>
              </a:lnSpc>
              <a:spcBef>
                <a:spcPts val="0"/>
              </a:spcBef>
              <a:spcAft>
                <a:spcPts val="0"/>
              </a:spcAft>
              <a:buClr>
                <a:srgbClr val="666666"/>
              </a:buClr>
              <a:buSzPts val="14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4"/>
          <p:cNvSpPr txBox="1"/>
          <p:nvPr>
            <p:ph type="title"/>
          </p:nvPr>
        </p:nvSpPr>
        <p:spPr>
          <a:xfrm>
            <a:off x="305450" y="525950"/>
            <a:ext cx="3142800" cy="15870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rgbClr val="434343"/>
              </a:buClr>
              <a:buSzPts val="2400"/>
              <a:buNone/>
            </a:pPr>
            <a:r>
              <a:rPr lang="en-US"/>
              <a:t>Block of Assets </a:t>
            </a:r>
            <a:br>
              <a:rPr lang="en-US"/>
            </a:br>
            <a:r>
              <a:rPr lang="en-US"/>
              <a:t>Section 2(11)</a:t>
            </a:r>
            <a:endParaRPr/>
          </a:p>
        </p:txBody>
      </p:sp>
      <p:sp>
        <p:nvSpPr>
          <p:cNvPr id="177" name="Google Shape;177;p14"/>
          <p:cNvSpPr txBox="1"/>
          <p:nvPr>
            <p:ph idx="1" type="body"/>
          </p:nvPr>
        </p:nvSpPr>
        <p:spPr>
          <a:xfrm>
            <a:off x="4610700" y="525950"/>
            <a:ext cx="4206600" cy="4018200"/>
          </a:xfrm>
          <a:prstGeom prst="rect">
            <a:avLst/>
          </a:prstGeom>
          <a:noFill/>
          <a:ln>
            <a:noFill/>
          </a:ln>
        </p:spPr>
        <p:txBody>
          <a:bodyPr anchorCtr="0" anchor="t" bIns="91425" lIns="91425" spcFirstLastPara="1" rIns="91425" wrap="square" tIns="91425">
            <a:normAutofit/>
          </a:bodyPr>
          <a:lstStyle/>
          <a:p>
            <a:pPr indent="0" lvl="0" marL="139700" rtl="0" algn="just">
              <a:lnSpc>
                <a:spcPct val="115000"/>
              </a:lnSpc>
              <a:spcBef>
                <a:spcPts val="0"/>
              </a:spcBef>
              <a:spcAft>
                <a:spcPts val="0"/>
              </a:spcAft>
              <a:buSzPts val="1400"/>
              <a:buNone/>
            </a:pPr>
            <a:r>
              <a:rPr lang="en-US"/>
              <a:t>"block of assets" means a group of assets falling within a class of assets comprising—</a:t>
            </a:r>
            <a:endParaRPr/>
          </a:p>
          <a:p>
            <a:pPr indent="0" lvl="0" marL="139700" rtl="0" algn="just">
              <a:lnSpc>
                <a:spcPct val="115000"/>
              </a:lnSpc>
              <a:spcBef>
                <a:spcPts val="0"/>
              </a:spcBef>
              <a:spcAft>
                <a:spcPts val="0"/>
              </a:spcAft>
              <a:buSzPts val="1400"/>
              <a:buNone/>
            </a:pPr>
            <a:r>
              <a:rPr lang="en-US"/>
              <a:t>(</a:t>
            </a:r>
            <a:r>
              <a:rPr i="1" lang="en-US"/>
              <a:t>a</a:t>
            </a:r>
            <a:r>
              <a:rPr lang="en-US"/>
              <a:t>) </a:t>
            </a:r>
            <a:r>
              <a:rPr b="1" lang="en-US"/>
              <a:t>tangible assets</a:t>
            </a:r>
            <a:r>
              <a:rPr lang="en-US"/>
              <a:t>, being buildings, machinery, plant or furniture ;</a:t>
            </a:r>
            <a:endParaRPr/>
          </a:p>
          <a:p>
            <a:pPr indent="0" lvl="0" marL="139700" rtl="0" algn="just">
              <a:lnSpc>
                <a:spcPct val="115000"/>
              </a:lnSpc>
              <a:spcBef>
                <a:spcPts val="0"/>
              </a:spcBef>
              <a:spcAft>
                <a:spcPts val="0"/>
              </a:spcAft>
              <a:buSzPts val="1400"/>
              <a:buNone/>
            </a:pPr>
            <a:r>
              <a:rPr lang="en-US"/>
              <a:t>(</a:t>
            </a:r>
            <a:r>
              <a:rPr i="1" lang="en-US"/>
              <a:t>b</a:t>
            </a:r>
            <a:r>
              <a:rPr lang="en-US"/>
              <a:t>) </a:t>
            </a:r>
            <a:r>
              <a:rPr b="1" lang="en-US"/>
              <a:t>intangible assets, </a:t>
            </a:r>
            <a:r>
              <a:rPr lang="en-US"/>
              <a:t>being know-how, patents, copyrights, trade-marks, licences, franchises or any other business or commercial rights of similar nature, </a:t>
            </a:r>
            <a:r>
              <a:rPr baseline="30000" lang="en-US"/>
              <a:t>3</a:t>
            </a:r>
            <a:r>
              <a:rPr lang="en-US"/>
              <a:t>[not being goodwill of a business or profession,]</a:t>
            </a:r>
            <a:endParaRPr/>
          </a:p>
          <a:p>
            <a:pPr indent="0" lvl="0" marL="139700" rtl="0" algn="just">
              <a:lnSpc>
                <a:spcPct val="115000"/>
              </a:lnSpc>
              <a:spcBef>
                <a:spcPts val="0"/>
              </a:spcBef>
              <a:spcAft>
                <a:spcPts val="0"/>
              </a:spcAft>
              <a:buSzPts val="1400"/>
              <a:buNone/>
            </a:pPr>
            <a:r>
              <a:rPr lang="en-US"/>
              <a:t>in respect of which the same percentage of depreciation is prescribed ;</a:t>
            </a:r>
            <a:endParaRPr/>
          </a:p>
          <a:p>
            <a:pPr indent="0" lvl="0" marL="139700" rtl="0" algn="just">
              <a:lnSpc>
                <a:spcPct val="115000"/>
              </a:lnSpc>
              <a:spcBef>
                <a:spcPts val="0"/>
              </a:spcBef>
              <a:spcAft>
                <a:spcPts val="0"/>
              </a:spcAft>
              <a:buSzPts val="14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5"/>
          <p:cNvSpPr txBox="1"/>
          <p:nvPr>
            <p:ph type="title"/>
          </p:nvPr>
        </p:nvSpPr>
        <p:spPr>
          <a:xfrm>
            <a:off x="305450" y="525950"/>
            <a:ext cx="3142800" cy="15870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rgbClr val="434343"/>
              </a:buClr>
              <a:buSzPts val="2400"/>
              <a:buNone/>
            </a:pPr>
            <a:r>
              <a:rPr lang="en-US"/>
              <a:t>Class Of Assets </a:t>
            </a:r>
            <a:endParaRPr/>
          </a:p>
        </p:txBody>
      </p:sp>
      <p:sp>
        <p:nvSpPr>
          <p:cNvPr id="183" name="Google Shape;183;p15"/>
          <p:cNvSpPr txBox="1"/>
          <p:nvPr>
            <p:ph idx="1" type="body"/>
          </p:nvPr>
        </p:nvSpPr>
        <p:spPr>
          <a:xfrm>
            <a:off x="4610700" y="525950"/>
            <a:ext cx="4206600" cy="4018200"/>
          </a:xfrm>
          <a:prstGeom prst="rect">
            <a:avLst/>
          </a:prstGeom>
          <a:noFill/>
          <a:ln>
            <a:noFill/>
          </a:ln>
        </p:spPr>
        <p:txBody>
          <a:bodyPr anchorCtr="0" anchor="t" bIns="91425" lIns="91425" spcFirstLastPara="1" rIns="91425" wrap="square" tIns="91425">
            <a:normAutofit/>
          </a:bodyPr>
          <a:lstStyle/>
          <a:p>
            <a:pPr indent="-317500" lvl="0" marL="457200" rtl="0" algn="l">
              <a:lnSpc>
                <a:spcPct val="115000"/>
              </a:lnSpc>
              <a:spcBef>
                <a:spcPts val="0"/>
              </a:spcBef>
              <a:spcAft>
                <a:spcPts val="0"/>
              </a:spcAft>
              <a:buClr>
                <a:srgbClr val="666666"/>
              </a:buClr>
              <a:buSzPts val="1400"/>
              <a:buChar char="●"/>
            </a:pPr>
            <a:r>
              <a:rPr lang="en-US"/>
              <a:t>Same type of assets or same class of assets such as </a:t>
            </a:r>
            <a:endParaRPr/>
          </a:p>
          <a:p>
            <a:pPr indent="-317500" lvl="0" marL="457200" rtl="0" algn="l">
              <a:lnSpc>
                <a:spcPct val="115000"/>
              </a:lnSpc>
              <a:spcBef>
                <a:spcPts val="0"/>
              </a:spcBef>
              <a:spcAft>
                <a:spcPts val="0"/>
              </a:spcAft>
              <a:buClr>
                <a:srgbClr val="666666"/>
              </a:buClr>
              <a:buSzPts val="1400"/>
              <a:buChar char="●"/>
            </a:pPr>
            <a:r>
              <a:rPr lang="en-US"/>
              <a:t>Building </a:t>
            </a:r>
            <a:endParaRPr/>
          </a:p>
          <a:p>
            <a:pPr indent="-317500" lvl="0" marL="457200" rtl="0" algn="l">
              <a:lnSpc>
                <a:spcPct val="115000"/>
              </a:lnSpc>
              <a:spcBef>
                <a:spcPts val="0"/>
              </a:spcBef>
              <a:spcAft>
                <a:spcPts val="0"/>
              </a:spcAft>
              <a:buClr>
                <a:srgbClr val="666666"/>
              </a:buClr>
              <a:buSzPts val="1400"/>
              <a:buChar char="●"/>
            </a:pPr>
            <a:r>
              <a:rPr lang="en-US"/>
              <a:t>Plant and Machinery </a:t>
            </a:r>
            <a:endParaRPr/>
          </a:p>
          <a:p>
            <a:pPr indent="-317500" lvl="0" marL="457200" rtl="0" algn="l">
              <a:lnSpc>
                <a:spcPct val="115000"/>
              </a:lnSpc>
              <a:spcBef>
                <a:spcPts val="0"/>
              </a:spcBef>
              <a:spcAft>
                <a:spcPts val="0"/>
              </a:spcAft>
              <a:buClr>
                <a:srgbClr val="666666"/>
              </a:buClr>
              <a:buSzPts val="1400"/>
              <a:buChar char="●"/>
            </a:pPr>
            <a:r>
              <a:rPr lang="en-US"/>
              <a:t>Furniture </a:t>
            </a:r>
            <a:endParaRPr/>
          </a:p>
          <a:p>
            <a:pPr indent="-317500" lvl="0" marL="457200" rtl="0" algn="l">
              <a:lnSpc>
                <a:spcPct val="115000"/>
              </a:lnSpc>
              <a:spcBef>
                <a:spcPts val="0"/>
              </a:spcBef>
              <a:spcAft>
                <a:spcPts val="0"/>
              </a:spcAft>
              <a:buClr>
                <a:srgbClr val="666666"/>
              </a:buClr>
              <a:buSzPts val="1400"/>
              <a:buChar char="●"/>
            </a:pPr>
            <a:r>
              <a:rPr lang="en-US"/>
              <a:t>Intangible assets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6"/>
          <p:cNvSpPr txBox="1"/>
          <p:nvPr>
            <p:ph type="title"/>
          </p:nvPr>
        </p:nvSpPr>
        <p:spPr>
          <a:xfrm>
            <a:off x="305450" y="525950"/>
            <a:ext cx="3142800" cy="15870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rgbClr val="434343"/>
              </a:buClr>
              <a:buSzPts val="2400"/>
              <a:buNone/>
            </a:pPr>
            <a:r>
              <a:rPr lang="en-US"/>
              <a:t>Actual Cost – Section 43 (1) </a:t>
            </a:r>
            <a:endParaRPr/>
          </a:p>
        </p:txBody>
      </p:sp>
      <p:sp>
        <p:nvSpPr>
          <p:cNvPr id="189" name="Google Shape;189;p16"/>
          <p:cNvSpPr txBox="1"/>
          <p:nvPr>
            <p:ph idx="1" type="body"/>
          </p:nvPr>
        </p:nvSpPr>
        <p:spPr>
          <a:xfrm>
            <a:off x="3059723" y="525950"/>
            <a:ext cx="5757577" cy="4018200"/>
          </a:xfrm>
          <a:prstGeom prst="rect">
            <a:avLst/>
          </a:prstGeom>
          <a:noFill/>
          <a:ln>
            <a:noFill/>
          </a:ln>
        </p:spPr>
        <p:txBody>
          <a:bodyPr anchorCtr="0" anchor="t" bIns="91425" lIns="91425" spcFirstLastPara="1" rIns="91425" wrap="square" tIns="91425">
            <a:normAutofit lnSpcReduction="10000"/>
          </a:bodyPr>
          <a:lstStyle/>
          <a:p>
            <a:pPr indent="0" lvl="0" marL="139700" rtl="0" algn="l">
              <a:lnSpc>
                <a:spcPct val="115000"/>
              </a:lnSpc>
              <a:spcBef>
                <a:spcPts val="0"/>
              </a:spcBef>
              <a:spcAft>
                <a:spcPts val="0"/>
              </a:spcAft>
              <a:buSzPts val="1400"/>
              <a:buNone/>
            </a:pPr>
            <a:r>
              <a:rPr lang="en-US"/>
              <a:t>“Actual cost" means the actual cost of the assets to the assessee, reduced by that portion of the cost thereof, if any, as has been met directly or indirectly by any other person or authority:</a:t>
            </a:r>
            <a:endParaRPr/>
          </a:p>
          <a:p>
            <a:pPr indent="0" lvl="0" marL="139700" rtl="0" algn="l">
              <a:lnSpc>
                <a:spcPct val="115000"/>
              </a:lnSpc>
              <a:spcBef>
                <a:spcPts val="0"/>
              </a:spcBef>
              <a:spcAft>
                <a:spcPts val="0"/>
              </a:spcAft>
              <a:buSzPts val="1400"/>
              <a:buNone/>
            </a:pPr>
            <a:r>
              <a:t/>
            </a:r>
            <a:endParaRPr/>
          </a:p>
          <a:p>
            <a:pPr indent="0" lvl="0" marL="139700" rtl="0" algn="l">
              <a:lnSpc>
                <a:spcPct val="115000"/>
              </a:lnSpc>
              <a:spcBef>
                <a:spcPts val="0"/>
              </a:spcBef>
              <a:spcAft>
                <a:spcPts val="0"/>
              </a:spcAft>
              <a:buSzPts val="1400"/>
              <a:buNone/>
            </a:pPr>
            <a:r>
              <a:rPr b="1" lang="en-US"/>
              <a:t>Provided </a:t>
            </a:r>
            <a:r>
              <a:rPr lang="en-US"/>
              <a:t>that where the assessee incurs any expenditure for acquisition of any asset or part thereof in respect of which a payment or aggregate of payments made to a person in a day, </a:t>
            </a:r>
            <a:r>
              <a:rPr b="1" lang="en-US"/>
              <a:t>otherwise than by an account payee cheque drawn on a bank or an account payee bank draft or use of electronic clearing system through a bank </a:t>
            </a:r>
            <a:r>
              <a:rPr lang="en-US"/>
              <a:t>account or through such other electronic mode as may be prescribed, exceeds </a:t>
            </a:r>
            <a:r>
              <a:rPr b="1" lang="en-US"/>
              <a:t>Rs. 10,000, </a:t>
            </a:r>
            <a:r>
              <a:rPr lang="en-US"/>
              <a:t>such expenditure shall be ignored for the purposes of determination of actual cost.</a:t>
            </a:r>
            <a:endParaRPr/>
          </a:p>
          <a:p>
            <a:pPr indent="0" lvl="0" marL="139700" rtl="0" algn="l">
              <a:lnSpc>
                <a:spcPct val="115000"/>
              </a:lnSpc>
              <a:spcBef>
                <a:spcPts val="0"/>
              </a:spcBef>
              <a:spcAft>
                <a:spcPts val="0"/>
              </a:spcAft>
              <a:buSzPts val="1400"/>
              <a:buNone/>
            </a:pPr>
            <a:r>
              <a:rPr b="1" lang="en-US"/>
              <a:t>Example</a:t>
            </a:r>
            <a:r>
              <a:rPr lang="en-US"/>
              <a:t> mobile purchase in cash for Rs. 30,000 actual cost for depreciation shall be Rs 10,000 only.</a:t>
            </a:r>
            <a:endParaRPr/>
          </a:p>
          <a:p>
            <a:pPr indent="0" lvl="0" marL="139700" rtl="0" algn="l">
              <a:lnSpc>
                <a:spcPct val="115000"/>
              </a:lnSpc>
              <a:spcBef>
                <a:spcPts val="0"/>
              </a:spcBef>
              <a:spcAft>
                <a:spcPts val="0"/>
              </a:spcAft>
              <a:buSzPts val="1400"/>
              <a:buNone/>
            </a:pPr>
            <a:r>
              <a:rPr lang="en-US"/>
              <a:t>Note:Rs. 10000 limit is of per day.if payment made in</a:t>
            </a:r>
            <a:r>
              <a:rPr lang="en-US"/>
              <a:t> diffrent dates less than Rs. 10000 no issue  depreciation on full amount.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7"/>
          <p:cNvSpPr txBox="1"/>
          <p:nvPr>
            <p:ph type="title"/>
          </p:nvPr>
        </p:nvSpPr>
        <p:spPr>
          <a:xfrm>
            <a:off x="234463" y="0"/>
            <a:ext cx="8452338" cy="58702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en-US"/>
              <a:t>Notional Actual Cost</a:t>
            </a:r>
            <a:endParaRPr/>
          </a:p>
        </p:txBody>
      </p:sp>
      <p:graphicFrame>
        <p:nvGraphicFramePr>
          <p:cNvPr id="195" name="Google Shape;195;p17"/>
          <p:cNvGraphicFramePr/>
          <p:nvPr/>
        </p:nvGraphicFramePr>
        <p:xfrm>
          <a:off x="234463" y="587022"/>
          <a:ext cx="3000000" cy="3000000"/>
        </p:xfrm>
        <a:graphic>
          <a:graphicData uri="http://schemas.openxmlformats.org/drawingml/2006/table">
            <a:tbl>
              <a:tblPr bandRow="1" firstRow="1">
                <a:noFill/>
                <a:tableStyleId>{CFB71172-B9EC-4739-9B55-F5E8228F38F4}</a:tableStyleId>
              </a:tblPr>
              <a:tblGrid>
                <a:gridCol w="2889950"/>
                <a:gridCol w="3612450"/>
                <a:gridCol w="2023325"/>
              </a:tblGrid>
              <a:tr h="378500">
                <a:tc>
                  <a:txBody>
                    <a:bodyPr/>
                    <a:lstStyle/>
                    <a:p>
                      <a:pPr indent="0" lvl="0" marL="0" marR="0" rtl="0" algn="l">
                        <a:lnSpc>
                          <a:spcPct val="100000"/>
                        </a:lnSpc>
                        <a:spcBef>
                          <a:spcPts val="0"/>
                        </a:spcBef>
                        <a:spcAft>
                          <a:spcPts val="0"/>
                        </a:spcAft>
                        <a:buNone/>
                      </a:pPr>
                      <a:r>
                        <a:rPr lang="en-US" sz="1400" u="none" cap="none" strike="noStrike"/>
                        <a:t>Situation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Notional Actual Cost</a:t>
                      </a:r>
                      <a:endParaRPr sz="1400" u="none" cap="none" strike="noStrike"/>
                    </a:p>
                  </a:txBody>
                  <a:tcPr marT="45725" marB="45725" marR="91450" marL="91450"/>
                </a:tc>
                <a:tc>
                  <a:txBody>
                    <a:bodyPr/>
                    <a:lstStyle/>
                    <a:p>
                      <a:pPr indent="0" lvl="0" marL="0" marR="0" rtl="0" algn="just">
                        <a:lnSpc>
                          <a:spcPct val="100000"/>
                        </a:lnSpc>
                        <a:spcBef>
                          <a:spcPts val="0"/>
                        </a:spcBef>
                        <a:spcAft>
                          <a:spcPts val="0"/>
                        </a:spcAft>
                        <a:buNone/>
                      </a:pPr>
                      <a:r>
                        <a:rPr lang="en-US" sz="1400" u="none" cap="none" strike="noStrike"/>
                        <a:t>Relevant</a:t>
                      </a:r>
                      <a:r>
                        <a:rPr lang="en-US" sz="1400" u="none" cap="none" strike="noStrike"/>
                        <a:t> Explanation to Section 43(1)</a:t>
                      </a:r>
                      <a:endParaRPr sz="1400" u="none" cap="none" strike="noStrike"/>
                    </a:p>
                  </a:txBody>
                  <a:tcPr marT="45725" marB="45725" marR="91450" marL="91450"/>
                </a:tc>
              </a:tr>
              <a:tr h="378500">
                <a:tc>
                  <a:txBody>
                    <a:bodyPr/>
                    <a:lstStyle/>
                    <a:p>
                      <a:pPr indent="0" lvl="0" marL="0" marR="0" rtl="0" algn="l">
                        <a:lnSpc>
                          <a:spcPct val="100000"/>
                        </a:lnSpc>
                        <a:spcBef>
                          <a:spcPts val="0"/>
                        </a:spcBef>
                        <a:spcAft>
                          <a:spcPts val="0"/>
                        </a:spcAft>
                        <a:buNone/>
                      </a:pPr>
                      <a:r>
                        <a:rPr lang="en-US" sz="1400" u="none" cap="none" strike="noStrike"/>
                        <a:t>Assets used in business after it ceases to be used for scientific research</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Actual</a:t>
                      </a:r>
                      <a:r>
                        <a:rPr lang="en-US" sz="1400" u="none" cap="none" strike="noStrike"/>
                        <a:t> cost of the asset minus the amount of deduction allowed u/s 35, i.e., it will be ‘Nil’</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Explanation</a:t>
                      </a:r>
                      <a:r>
                        <a:rPr lang="en-US" sz="1400" u="none" cap="none" strike="noStrike"/>
                        <a:t> 1</a:t>
                      </a:r>
                      <a:endParaRPr sz="1400" u="none" cap="none" strike="noStrike"/>
                    </a:p>
                  </a:txBody>
                  <a:tcPr marT="45725" marB="45725" marR="91450" marL="91450"/>
                </a:tc>
              </a:tr>
              <a:tr h="378500">
                <a:tc>
                  <a:txBody>
                    <a:bodyPr/>
                    <a:lstStyle/>
                    <a:p>
                      <a:pPr indent="0" lvl="0" marL="0" marR="0" rtl="0" algn="l">
                        <a:lnSpc>
                          <a:spcPct val="100000"/>
                        </a:lnSpc>
                        <a:spcBef>
                          <a:spcPts val="0"/>
                        </a:spcBef>
                        <a:spcAft>
                          <a:spcPts val="0"/>
                        </a:spcAft>
                        <a:buNone/>
                      </a:pPr>
                      <a:r>
                        <a:rPr lang="en-US" sz="1400" u="none" cap="none" strike="noStrike"/>
                        <a:t>A capital assets referred to in section 28(via) (i.e., inventory is converted into/or treated</a:t>
                      </a:r>
                      <a:r>
                        <a:rPr lang="en-US" sz="1400" u="none" cap="none" strike="noStrike"/>
                        <a:t> as capital asset) is used for the purposes of business or profession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Actual cost of such assets to the assessee shall</a:t>
                      </a:r>
                      <a:r>
                        <a:rPr lang="en-US" sz="1400" u="none" cap="none" strike="noStrike"/>
                        <a:t> be the fair market value.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Explanation</a:t>
                      </a:r>
                      <a:r>
                        <a:rPr lang="en-US" sz="1400" u="none" cap="none" strike="noStrike"/>
                        <a:t> 1A</a:t>
                      </a:r>
                      <a:endParaRPr sz="1400" u="none" cap="none" strike="noStrike"/>
                    </a:p>
                    <a:p>
                      <a:pPr indent="0" lvl="0" marL="0" marR="0" rtl="0" algn="l">
                        <a:lnSpc>
                          <a:spcPct val="100000"/>
                        </a:lnSpc>
                        <a:spcBef>
                          <a:spcPts val="0"/>
                        </a:spcBef>
                        <a:spcAft>
                          <a:spcPts val="0"/>
                        </a:spcAft>
                        <a:buNone/>
                      </a:pPr>
                      <a:r>
                        <a:t/>
                      </a:r>
                      <a:endParaRPr sz="1400" u="none" cap="none" strike="noStrike"/>
                    </a:p>
                  </a:txBody>
                  <a:tcPr marT="45725" marB="45725" marR="91450" marL="91450"/>
                </a:tc>
              </a:tr>
              <a:tr h="378500">
                <a:tc>
                  <a:txBody>
                    <a:bodyPr/>
                    <a:lstStyle/>
                    <a:p>
                      <a:pPr indent="0" lvl="0" marL="0" marR="0" rtl="0" algn="l">
                        <a:lnSpc>
                          <a:spcPct val="100000"/>
                        </a:lnSpc>
                        <a:spcBef>
                          <a:spcPts val="0"/>
                        </a:spcBef>
                        <a:spcAft>
                          <a:spcPts val="0"/>
                        </a:spcAft>
                        <a:buNone/>
                      </a:pPr>
                      <a:r>
                        <a:rPr lang="en-US" sz="1400" u="none" cap="none" strike="noStrike"/>
                        <a:t>Assets acquired by way of gift</a:t>
                      </a:r>
                      <a:r>
                        <a:rPr lang="en-US" sz="1400" u="none" cap="none" strike="noStrike"/>
                        <a:t> or inheritance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Actual cast to the previous</a:t>
                      </a:r>
                      <a:r>
                        <a:rPr lang="en-US" sz="1400" u="none" cap="none" strike="noStrike"/>
                        <a:t> owner minus the depreciation allowable on that assets assuming it is the only assets in the relevant block</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Explanation</a:t>
                      </a:r>
                      <a:r>
                        <a:rPr lang="en-US" sz="1400" u="none" cap="none" strike="noStrike"/>
                        <a:t> 2</a:t>
                      </a:r>
                      <a:endParaRPr sz="1400" u="none" cap="none" strike="noStrike"/>
                    </a:p>
                    <a:p>
                      <a:pPr indent="0" lvl="0" marL="0" marR="0" rtl="0" algn="l">
                        <a:lnSpc>
                          <a:spcPct val="100000"/>
                        </a:lnSpc>
                        <a:spcBef>
                          <a:spcPts val="0"/>
                        </a:spcBef>
                        <a:spcAft>
                          <a:spcPts val="0"/>
                        </a:spcAft>
                        <a:buNone/>
                      </a:pPr>
                      <a:r>
                        <a:t/>
                      </a:r>
                      <a:endParaRPr sz="1400" u="none" cap="none" strike="noStrike"/>
                    </a:p>
                  </a:txBody>
                  <a:tcPr marT="45725" marB="45725" marR="91450" marL="91450"/>
                </a:tc>
              </a:tr>
              <a:tr h="378500">
                <a:tc>
                  <a:txBody>
                    <a:bodyPr/>
                    <a:lstStyle/>
                    <a:p>
                      <a:pPr indent="0" lvl="0" marL="0" marR="0" rtl="0" algn="l">
                        <a:lnSpc>
                          <a:spcPct val="100000"/>
                        </a:lnSpc>
                        <a:spcBef>
                          <a:spcPts val="0"/>
                        </a:spcBef>
                        <a:spcAft>
                          <a:spcPts val="0"/>
                        </a:spcAft>
                        <a:buNone/>
                      </a:pPr>
                      <a:r>
                        <a:rPr lang="en-US" sz="1400" u="none" cap="none" strike="noStrike"/>
                        <a:t>Assets transferred to reduce</a:t>
                      </a:r>
                      <a:r>
                        <a:rPr lang="en-US" sz="1400" u="none" cap="none" strike="noStrike"/>
                        <a:t> tax liability by claiming depreciation at enhanced cost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Actual cost as determined by assessing officer with approval</a:t>
                      </a:r>
                      <a:r>
                        <a:rPr lang="en-US" sz="1400" u="none" cap="none" strike="noStrike"/>
                        <a:t> of joint commissioner. Genuine cases not covered.</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Explanation</a:t>
                      </a:r>
                      <a:r>
                        <a:rPr lang="en-US" sz="1400" u="none" cap="none" strike="noStrike"/>
                        <a:t> 3</a:t>
                      </a:r>
                      <a:endParaRPr sz="1400" u="none" cap="none" strike="noStrike"/>
                    </a:p>
                    <a:p>
                      <a:pPr indent="0" lvl="0" marL="0" marR="0" rtl="0" algn="l">
                        <a:lnSpc>
                          <a:spcPct val="100000"/>
                        </a:lnSpc>
                        <a:spcBef>
                          <a:spcPts val="0"/>
                        </a:spcBef>
                        <a:spcAft>
                          <a:spcPts val="0"/>
                        </a:spcAft>
                        <a:buNone/>
                      </a:pPr>
                      <a:r>
                        <a:t/>
                      </a:r>
                      <a:endParaRPr sz="1400" u="none" cap="none" strike="noStrike"/>
                    </a:p>
                  </a:txBody>
                  <a:tcPr marT="45725" marB="45725" marR="91450" marL="91450"/>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8"/>
          <p:cNvSpPr txBox="1"/>
          <p:nvPr>
            <p:ph type="title"/>
          </p:nvPr>
        </p:nvSpPr>
        <p:spPr>
          <a:xfrm>
            <a:off x="457201" y="0"/>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en-US"/>
              <a:t>Notional Actual Cost….</a:t>
            </a:r>
            <a:endParaRPr/>
          </a:p>
        </p:txBody>
      </p:sp>
      <p:graphicFrame>
        <p:nvGraphicFramePr>
          <p:cNvPr id="201" name="Google Shape;201;p18"/>
          <p:cNvGraphicFramePr/>
          <p:nvPr/>
        </p:nvGraphicFramePr>
        <p:xfrm>
          <a:off x="234463" y="857400"/>
          <a:ext cx="3000000" cy="3000000"/>
        </p:xfrm>
        <a:graphic>
          <a:graphicData uri="http://schemas.openxmlformats.org/drawingml/2006/table">
            <a:tbl>
              <a:tblPr bandRow="1" firstRow="1">
                <a:noFill/>
                <a:tableStyleId>{CFB71172-B9EC-4739-9B55-F5E8228F38F4}</a:tableStyleId>
              </a:tblPr>
              <a:tblGrid>
                <a:gridCol w="2361975"/>
                <a:gridCol w="4876800"/>
                <a:gridCol w="1580450"/>
              </a:tblGrid>
              <a:tr h="378500">
                <a:tc>
                  <a:txBody>
                    <a:bodyPr/>
                    <a:lstStyle/>
                    <a:p>
                      <a:pPr indent="0" lvl="0" marL="0" marR="0" rtl="0" algn="l">
                        <a:lnSpc>
                          <a:spcPct val="100000"/>
                        </a:lnSpc>
                        <a:spcBef>
                          <a:spcPts val="0"/>
                        </a:spcBef>
                        <a:spcAft>
                          <a:spcPts val="0"/>
                        </a:spcAft>
                        <a:buNone/>
                      </a:pPr>
                      <a:r>
                        <a:rPr lang="en-US" sz="1400" u="none" cap="none" strike="noStrike"/>
                        <a:t>Situation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Notional Actual Cost</a:t>
                      </a:r>
                      <a:endParaRPr sz="1400" u="none" cap="none" strike="noStrike"/>
                    </a:p>
                  </a:txBody>
                  <a:tcPr marT="45725" marB="45725" marR="91450" marL="91450"/>
                </a:tc>
                <a:tc>
                  <a:txBody>
                    <a:bodyPr/>
                    <a:lstStyle/>
                    <a:p>
                      <a:pPr indent="0" lvl="0" marL="0" marR="0" rtl="0" algn="just">
                        <a:lnSpc>
                          <a:spcPct val="100000"/>
                        </a:lnSpc>
                        <a:spcBef>
                          <a:spcPts val="0"/>
                        </a:spcBef>
                        <a:spcAft>
                          <a:spcPts val="0"/>
                        </a:spcAft>
                        <a:buNone/>
                      </a:pPr>
                      <a:r>
                        <a:rPr lang="en-US" sz="1400" u="none" cap="none" strike="noStrike"/>
                        <a:t>Relevant</a:t>
                      </a:r>
                      <a:r>
                        <a:rPr lang="en-US" sz="1400" u="none" cap="none" strike="noStrike"/>
                        <a:t> Explanation to Section 43(1)</a:t>
                      </a:r>
                      <a:endParaRPr sz="1400" u="none" cap="none" strike="noStrike"/>
                    </a:p>
                  </a:txBody>
                  <a:tcPr marT="45725" marB="45725" marR="91450" marL="91450"/>
                </a:tc>
              </a:tr>
              <a:tr h="378500">
                <a:tc>
                  <a:txBody>
                    <a:bodyPr/>
                    <a:lstStyle/>
                    <a:p>
                      <a:pPr indent="0" lvl="0" marL="0" marR="0" rtl="0" algn="l">
                        <a:lnSpc>
                          <a:spcPct val="100000"/>
                        </a:lnSpc>
                        <a:spcBef>
                          <a:spcPts val="0"/>
                        </a:spcBef>
                        <a:spcAft>
                          <a:spcPts val="0"/>
                        </a:spcAft>
                        <a:buNone/>
                      </a:pPr>
                      <a:r>
                        <a:rPr lang="en-US" sz="1400" u="none" cap="none" strike="noStrike"/>
                        <a:t>Asset earlier transferred</a:t>
                      </a:r>
                      <a:r>
                        <a:rPr lang="en-US" sz="1400" u="none" cap="none" strike="noStrike"/>
                        <a:t> required by the assessee</a:t>
                      </a:r>
                      <a:endParaRPr sz="1400" u="none" cap="none" strike="noStrike"/>
                    </a:p>
                  </a:txBody>
                  <a:tcPr marT="45725" marB="45725" marR="91450" marL="91450"/>
                </a:tc>
                <a:tc>
                  <a:txBody>
                    <a:bodyPr/>
                    <a:lstStyle/>
                    <a:p>
                      <a:pPr indent="-342900" lvl="0" marL="342900" marR="0" rtl="0" algn="l">
                        <a:lnSpc>
                          <a:spcPct val="100000"/>
                        </a:lnSpc>
                        <a:spcBef>
                          <a:spcPts val="0"/>
                        </a:spcBef>
                        <a:spcAft>
                          <a:spcPts val="0"/>
                        </a:spcAft>
                        <a:buClr>
                          <a:srgbClr val="000000"/>
                        </a:buClr>
                        <a:buSzPts val="1400"/>
                        <a:buFont typeface="Arial"/>
                        <a:buAutoNum type="alphaLcParenR"/>
                      </a:pPr>
                      <a:r>
                        <a:rPr lang="en-US" sz="1400" u="none" cap="none" strike="noStrike"/>
                        <a:t>Original actual cost minus the</a:t>
                      </a:r>
                      <a:r>
                        <a:rPr lang="en-US" sz="1400" u="none" cap="none" strike="noStrike"/>
                        <a:t> depreciation allowable to him assuming it is the only assets in the relevant block, or </a:t>
                      </a:r>
                      <a:endParaRPr/>
                    </a:p>
                    <a:p>
                      <a:pPr indent="-342900" lvl="0" marL="342900" marR="0" rtl="0" algn="l">
                        <a:lnSpc>
                          <a:spcPct val="100000"/>
                        </a:lnSpc>
                        <a:spcBef>
                          <a:spcPts val="0"/>
                        </a:spcBef>
                        <a:spcAft>
                          <a:spcPts val="0"/>
                        </a:spcAft>
                        <a:buClr>
                          <a:srgbClr val="000000"/>
                        </a:buClr>
                        <a:buSzPts val="1400"/>
                        <a:buFont typeface="Arial"/>
                        <a:buAutoNum type="alphaLcParenR"/>
                      </a:pPr>
                      <a:r>
                        <a:rPr lang="en-US" sz="1400" u="none" cap="none" strike="noStrike"/>
                        <a:t>Actual price for which reacquired, whichever is less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Explanation</a:t>
                      </a:r>
                      <a:r>
                        <a:rPr lang="en-US" sz="1400" u="none" cap="none" strike="noStrike"/>
                        <a:t> 4</a:t>
                      </a:r>
                      <a:endParaRPr sz="1400" u="none" cap="none" strike="noStrike"/>
                    </a:p>
                  </a:txBody>
                  <a:tcPr marT="45725" marB="45725" marR="91450" marL="91450"/>
                </a:tc>
              </a:tr>
              <a:tr h="378500">
                <a:tc>
                  <a:txBody>
                    <a:bodyPr/>
                    <a:lstStyle/>
                    <a:p>
                      <a:pPr indent="0" lvl="0" marL="0" marR="0" rtl="0" algn="l">
                        <a:lnSpc>
                          <a:spcPct val="100000"/>
                        </a:lnSpc>
                        <a:spcBef>
                          <a:spcPts val="0"/>
                        </a:spcBef>
                        <a:spcAft>
                          <a:spcPts val="0"/>
                        </a:spcAft>
                        <a:buNone/>
                      </a:pPr>
                      <a:r>
                        <a:rPr lang="en-US" sz="1400" u="none" cap="none" strike="noStrike"/>
                        <a:t>Assets Previously used by any person</a:t>
                      </a:r>
                      <a:r>
                        <a:rPr lang="en-US" sz="1400" u="none" cap="none" strike="noStrike"/>
                        <a:t> </a:t>
                      </a:r>
                      <a:r>
                        <a:rPr lang="en-US" sz="1400" u="none" cap="none" strike="noStrike"/>
                        <a:t>on which depreciation allowed to him,</a:t>
                      </a:r>
                      <a:r>
                        <a:rPr lang="en-US" sz="1400" u="none" cap="none" strike="noStrike"/>
                        <a:t> acquired by another person but leased back to the seller</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Actual cost in the hands of the person who  has leased back the asset shall be same as  the W.D.V. of the said asset to the seller at  the time of transfer thereof</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Explanation</a:t>
                      </a:r>
                      <a:r>
                        <a:rPr lang="en-US" sz="1400" u="none" cap="none" strike="noStrike"/>
                        <a:t> 4A</a:t>
                      </a:r>
                      <a:endParaRPr sz="1400" u="none" cap="none" strike="noStrike"/>
                    </a:p>
                    <a:p>
                      <a:pPr indent="0" lvl="0" marL="0" marR="0" rtl="0" algn="l">
                        <a:lnSpc>
                          <a:spcPct val="100000"/>
                        </a:lnSpc>
                        <a:spcBef>
                          <a:spcPts val="0"/>
                        </a:spcBef>
                        <a:spcAft>
                          <a:spcPts val="0"/>
                        </a:spcAft>
                        <a:buNone/>
                      </a:pPr>
                      <a:r>
                        <a:t/>
                      </a:r>
                      <a:endParaRPr sz="1400" u="none" cap="none" strike="noStrike"/>
                    </a:p>
                  </a:txBody>
                  <a:tcPr marT="45725" marB="45725" marR="91450" marL="91450"/>
                </a:tc>
              </a:tr>
              <a:tr h="378500">
                <a:tc>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Buildings brought into use for  business purpose subsequent  to its acquisition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Actual cost of the building minus all  depreciation that would have been allowable  had the building been used for business  since its acquisition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Explanation</a:t>
                      </a:r>
                      <a:r>
                        <a:rPr lang="en-US" sz="1400" u="none" cap="none" strike="noStrike"/>
                        <a:t> 5</a:t>
                      </a:r>
                      <a:endParaRPr sz="1400" u="none" cap="none" strike="noStrike"/>
                    </a:p>
                    <a:p>
                      <a:pPr indent="0" lvl="0" marL="0" marR="0" rtl="0" algn="l">
                        <a:lnSpc>
                          <a:spcPct val="100000"/>
                        </a:lnSpc>
                        <a:spcBef>
                          <a:spcPts val="0"/>
                        </a:spcBef>
                        <a:spcAft>
                          <a:spcPts val="0"/>
                        </a:spcAft>
                        <a:buNone/>
                      </a:pPr>
                      <a:r>
                        <a:t/>
                      </a:r>
                      <a:endParaRPr sz="1400" u="none" cap="none" strike="noStrike"/>
                    </a:p>
                  </a:txBody>
                  <a:tcPr marT="45725" marB="45725" marR="91450" marL="9145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288b57cb44c294fa_0"/>
          <p:cNvSpPr txBox="1"/>
          <p:nvPr>
            <p:ph type="title"/>
          </p:nvPr>
        </p:nvSpPr>
        <p:spPr>
          <a:xfrm>
            <a:off x="1770883" y="171450"/>
            <a:ext cx="4506000" cy="10716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33575" lIns="67175" spcFirstLastPara="1" rIns="67175" wrap="square" tIns="33575">
            <a:normAutofit fontScale="90000"/>
          </a:bodyPr>
          <a:lstStyle/>
          <a:p>
            <a:pPr indent="0" lvl="0" marL="0" rtl="0" algn="ctr">
              <a:spcBef>
                <a:spcPts val="0"/>
              </a:spcBef>
              <a:spcAft>
                <a:spcPts val="0"/>
              </a:spcAft>
              <a:buClr>
                <a:schemeClr val="lt1"/>
              </a:buClr>
              <a:buSzPct val="100000"/>
              <a:buFont typeface="Garamond"/>
              <a:buNone/>
            </a:pPr>
            <a:br>
              <a:rPr lang="en-US" sz="1100">
                <a:solidFill>
                  <a:schemeClr val="lt1"/>
                </a:solidFill>
                <a:latin typeface="Garamond"/>
                <a:ea typeface="Garamond"/>
                <a:cs typeface="Garamond"/>
                <a:sym typeface="Garamond"/>
              </a:rPr>
            </a:br>
            <a:br>
              <a:rPr lang="en-US" sz="1100">
                <a:solidFill>
                  <a:schemeClr val="lt1"/>
                </a:solidFill>
                <a:latin typeface="Garamond"/>
                <a:ea typeface="Garamond"/>
                <a:cs typeface="Garamond"/>
                <a:sym typeface="Garamond"/>
              </a:rPr>
            </a:br>
            <a:r>
              <a:rPr lang="en-US" sz="1700">
                <a:solidFill>
                  <a:schemeClr val="dk1"/>
                </a:solidFill>
                <a:latin typeface="Garamond"/>
                <a:ea typeface="Garamond"/>
                <a:cs typeface="Garamond"/>
                <a:sym typeface="Garamond"/>
              </a:rPr>
              <a:t>CA PP SINGH. </a:t>
            </a:r>
            <a:r>
              <a:rPr lang="en-US" sz="1700">
                <a:latin typeface="Garamond"/>
                <a:ea typeface="Garamond"/>
                <a:cs typeface="Garamond"/>
                <a:sym typeface="Garamond"/>
              </a:rPr>
              <a:t>LLB </a:t>
            </a:r>
            <a:r>
              <a:rPr lang="en-US" sz="1700">
                <a:solidFill>
                  <a:schemeClr val="dk1"/>
                </a:solidFill>
                <a:latin typeface="Garamond"/>
                <a:ea typeface="Garamond"/>
                <a:cs typeface="Garamond"/>
                <a:sym typeface="Garamond"/>
              </a:rPr>
              <a:t>, FCA, CS</a:t>
            </a:r>
            <a:r>
              <a:rPr lang="en-US" sz="1700">
                <a:latin typeface="Garamond"/>
                <a:ea typeface="Garamond"/>
                <a:cs typeface="Garamond"/>
                <a:sym typeface="Garamond"/>
              </a:rPr>
              <a:t>, B.SC (H)</a:t>
            </a:r>
            <a:br>
              <a:rPr lang="en-US" sz="1700">
                <a:solidFill>
                  <a:schemeClr val="dk1"/>
                </a:solidFill>
                <a:latin typeface="Garamond"/>
                <a:ea typeface="Garamond"/>
                <a:cs typeface="Garamond"/>
                <a:sym typeface="Garamond"/>
              </a:rPr>
            </a:br>
            <a:r>
              <a:rPr lang="en-US" sz="1700">
                <a:solidFill>
                  <a:schemeClr val="dk1"/>
                </a:solidFill>
                <a:latin typeface="Garamond"/>
                <a:ea typeface="Garamond"/>
                <a:cs typeface="Garamond"/>
                <a:sym typeface="Garamond"/>
              </a:rPr>
              <a:t>Contact No. +91-9711521060, 9871229590</a:t>
            </a:r>
            <a:br>
              <a:rPr lang="en-US" sz="1700">
                <a:solidFill>
                  <a:schemeClr val="dk1"/>
                </a:solidFill>
                <a:latin typeface="Garamond"/>
                <a:ea typeface="Garamond"/>
                <a:cs typeface="Garamond"/>
                <a:sym typeface="Garamond"/>
              </a:rPr>
            </a:br>
            <a:r>
              <a:rPr lang="en-US" sz="1700" u="sng">
                <a:solidFill>
                  <a:schemeClr val="dk1"/>
                </a:solidFill>
                <a:latin typeface="Garamond"/>
                <a:ea typeface="Garamond"/>
                <a:cs typeface="Garamond"/>
                <a:sym typeface="Garamond"/>
                <a:hlinkClick r:id="rId3">
                  <a:extLst>
                    <a:ext uri="{A12FA001-AC4F-418D-AE19-62706E023703}">
                      <ahyp:hlinkClr val="tx"/>
                    </a:ext>
                  </a:extLst>
                </a:hlinkClick>
              </a:rPr>
              <a:t>cappsingh@gmail.com</a:t>
            </a:r>
            <a:br>
              <a:rPr lang="en-US" sz="1700">
                <a:solidFill>
                  <a:schemeClr val="dk1"/>
                </a:solidFill>
                <a:latin typeface="Calibri"/>
                <a:ea typeface="Calibri"/>
                <a:cs typeface="Calibri"/>
                <a:sym typeface="Calibri"/>
              </a:rPr>
            </a:br>
            <a:br>
              <a:rPr lang="en-US" sz="1600">
                <a:solidFill>
                  <a:schemeClr val="dk1"/>
                </a:solidFill>
                <a:latin typeface="Garamond"/>
                <a:ea typeface="Garamond"/>
                <a:cs typeface="Garamond"/>
                <a:sym typeface="Garamond"/>
              </a:rPr>
            </a:br>
            <a:endParaRPr sz="1800">
              <a:solidFill>
                <a:schemeClr val="dk1"/>
              </a:solidFill>
            </a:endParaRPr>
          </a:p>
        </p:txBody>
      </p:sp>
      <p:sp>
        <p:nvSpPr>
          <p:cNvPr id="96" name="Google Shape;96;g288b57cb44c294fa_0"/>
          <p:cNvSpPr txBox="1"/>
          <p:nvPr>
            <p:ph idx="2" type="body"/>
          </p:nvPr>
        </p:nvSpPr>
        <p:spPr>
          <a:xfrm>
            <a:off x="117300" y="1366800"/>
            <a:ext cx="9026700" cy="3776700"/>
          </a:xfrm>
          <a:prstGeom prst="rect">
            <a:avLst/>
          </a:prstGeom>
          <a:solidFill>
            <a:schemeClr val="accent3"/>
          </a:solidFill>
          <a:ln cap="flat" cmpd="sng" w="25400">
            <a:solidFill>
              <a:srgbClr val="718840"/>
            </a:solidFill>
            <a:prstDash val="solid"/>
            <a:round/>
            <a:headEnd len="sm" w="sm" type="none"/>
            <a:tailEnd len="sm" w="sm" type="none"/>
          </a:ln>
        </p:spPr>
        <p:txBody>
          <a:bodyPr anchorCtr="0" anchor="t" bIns="33575" lIns="67175" spcFirstLastPara="1" rIns="67175" wrap="square" tIns="33575">
            <a:noAutofit/>
          </a:bodyPr>
          <a:lstStyle/>
          <a:p>
            <a:pPr indent="-266700" lvl="0" marL="304800" rtl="0" algn="just">
              <a:spcBef>
                <a:spcPts val="0"/>
              </a:spcBef>
              <a:spcAft>
                <a:spcPts val="0"/>
              </a:spcAft>
              <a:buClr>
                <a:srgbClr val="002060"/>
              </a:buClr>
              <a:buSzPts val="1600"/>
              <a:buFont typeface="Noto Sans Symbols"/>
              <a:buChar char="▪"/>
            </a:pPr>
            <a:r>
              <a:rPr lang="en-US" sz="1600">
                <a:solidFill>
                  <a:srgbClr val="002060"/>
                </a:solidFill>
                <a:latin typeface="Calibri"/>
                <a:ea typeface="Calibri"/>
                <a:cs typeface="Calibri"/>
                <a:sym typeface="Calibri"/>
              </a:rPr>
              <a:t>Post-qualification experience of around 23 years in the field of direct &amp; indirect tax particularly  income tax, service tax and VAT ,sales tax and GST. </a:t>
            </a:r>
            <a:endParaRPr/>
          </a:p>
          <a:p>
            <a:pPr indent="-266700" lvl="0" marL="304800" rtl="0" algn="just">
              <a:spcBef>
                <a:spcPts val="300"/>
              </a:spcBef>
              <a:spcAft>
                <a:spcPts val="0"/>
              </a:spcAft>
              <a:buClr>
                <a:srgbClr val="002060"/>
              </a:buClr>
              <a:buSzPts val="1600"/>
              <a:buFont typeface="Noto Sans Symbols"/>
              <a:buChar char="▪"/>
            </a:pPr>
            <a:r>
              <a:rPr lang="en-US" sz="1600">
                <a:solidFill>
                  <a:srgbClr val="002060"/>
                </a:solidFill>
                <a:latin typeface="Calibri"/>
                <a:ea typeface="Calibri"/>
                <a:cs typeface="Calibri"/>
                <a:sym typeface="Calibri"/>
              </a:rPr>
              <a:t>Experience of handling the  litigation matters and advisory matters  of Direct taxes particularly  income tax  and indirect tax  like GST, service tax, DVAT, CST, Central Excise and other related matters.</a:t>
            </a:r>
            <a:endParaRPr sz="1600">
              <a:solidFill>
                <a:srgbClr val="002060"/>
              </a:solidFill>
              <a:latin typeface="Calibri"/>
              <a:ea typeface="Calibri"/>
              <a:cs typeface="Calibri"/>
              <a:sym typeface="Calibri"/>
            </a:endParaRPr>
          </a:p>
          <a:p>
            <a:pPr indent="-266700" lvl="0" marL="304800" rtl="0" algn="just">
              <a:spcBef>
                <a:spcPts val="300"/>
              </a:spcBef>
              <a:spcAft>
                <a:spcPts val="0"/>
              </a:spcAft>
              <a:buClr>
                <a:srgbClr val="002060"/>
              </a:buClr>
              <a:buSzPts val="1600"/>
              <a:buFont typeface="Noto Sans Symbols"/>
              <a:buChar char="▪"/>
            </a:pPr>
            <a:r>
              <a:rPr lang="en-US" sz="1600">
                <a:solidFill>
                  <a:srgbClr val="002060"/>
                </a:solidFill>
                <a:latin typeface="Calibri"/>
                <a:ea typeface="Calibri"/>
                <a:cs typeface="Calibri"/>
                <a:sym typeface="Calibri"/>
              </a:rPr>
              <a:t>Authored the book  </a:t>
            </a:r>
            <a:r>
              <a:rPr b="1" lang="en-US" sz="1600">
                <a:solidFill>
                  <a:srgbClr val="002060"/>
                </a:solidFill>
                <a:latin typeface="Calibri"/>
                <a:ea typeface="Calibri"/>
                <a:cs typeface="Calibri"/>
                <a:sym typeface="Calibri"/>
              </a:rPr>
              <a:t>DNA of GST Audit and Annual return,</a:t>
            </a:r>
            <a:r>
              <a:rPr lang="en-US" sz="1600">
                <a:solidFill>
                  <a:srgbClr val="002060"/>
                </a:solidFill>
                <a:latin typeface="Calibri"/>
                <a:ea typeface="Calibri"/>
                <a:cs typeface="Calibri"/>
                <a:sym typeface="Calibri"/>
              </a:rPr>
              <a:t> </a:t>
            </a:r>
            <a:r>
              <a:rPr b="1" lang="en-US" sz="1600">
                <a:solidFill>
                  <a:srgbClr val="002060"/>
                </a:solidFill>
                <a:latin typeface="Calibri"/>
                <a:ea typeface="Calibri"/>
                <a:cs typeface="Calibri"/>
                <a:sym typeface="Calibri"/>
              </a:rPr>
              <a:t>The </a:t>
            </a:r>
            <a:r>
              <a:rPr b="1" i="1" lang="en-US" sz="1600">
                <a:solidFill>
                  <a:srgbClr val="002060"/>
                </a:solidFill>
                <a:latin typeface="Calibri"/>
                <a:ea typeface="Calibri"/>
                <a:cs typeface="Calibri"/>
                <a:sym typeface="Calibri"/>
              </a:rPr>
              <a:t>DNA of TDS&amp;TCS</a:t>
            </a:r>
            <a:r>
              <a:rPr b="1" lang="en-US" sz="1600">
                <a:solidFill>
                  <a:srgbClr val="002060"/>
                </a:solidFill>
                <a:latin typeface="Calibri"/>
                <a:ea typeface="Calibri"/>
                <a:cs typeface="Calibri"/>
                <a:sym typeface="Calibri"/>
              </a:rPr>
              <a:t> (including withholding tax, advance tax and equalisation levy) ,</a:t>
            </a:r>
            <a:r>
              <a:rPr lang="en-US" sz="1600">
                <a:solidFill>
                  <a:srgbClr val="002060"/>
                </a:solidFill>
                <a:latin typeface="Calibri"/>
                <a:ea typeface="Calibri"/>
                <a:cs typeface="Calibri"/>
                <a:sym typeface="Calibri"/>
              </a:rPr>
              <a:t>Background material on GST for  empowerment of girl students ICAI, New Delhi   </a:t>
            </a:r>
            <a:endParaRPr sz="1600">
              <a:solidFill>
                <a:srgbClr val="002060"/>
              </a:solidFill>
              <a:latin typeface="Calibri"/>
              <a:ea typeface="Calibri"/>
              <a:cs typeface="Calibri"/>
              <a:sym typeface="Calibri"/>
            </a:endParaRPr>
          </a:p>
          <a:p>
            <a:pPr indent="-266700" lvl="0" marL="304800" rtl="0" algn="just">
              <a:spcBef>
                <a:spcPts val="300"/>
              </a:spcBef>
              <a:spcAft>
                <a:spcPts val="0"/>
              </a:spcAft>
              <a:buClr>
                <a:srgbClr val="002060"/>
              </a:buClr>
              <a:buSzPts val="1600"/>
              <a:buFont typeface="Noto Sans Symbols"/>
              <a:buChar char="▪"/>
            </a:pPr>
            <a:r>
              <a:rPr lang="en-US" sz="1600">
                <a:solidFill>
                  <a:srgbClr val="002060"/>
                </a:solidFill>
                <a:latin typeface="Calibri"/>
                <a:ea typeface="Calibri"/>
                <a:cs typeface="Calibri"/>
                <a:sym typeface="Calibri"/>
              </a:rPr>
              <a:t>Guest faculty for certification course  on GST &amp; Certification course on appeal and representation ICAI , New Delhi , </a:t>
            </a:r>
            <a:endParaRPr sz="1600">
              <a:solidFill>
                <a:srgbClr val="002060"/>
              </a:solidFill>
              <a:latin typeface="Calibri"/>
              <a:ea typeface="Calibri"/>
              <a:cs typeface="Calibri"/>
              <a:sym typeface="Calibri"/>
            </a:endParaRPr>
          </a:p>
          <a:p>
            <a:pPr indent="-266700" lvl="0" marL="304800" rtl="0" algn="just">
              <a:spcBef>
                <a:spcPts val="300"/>
              </a:spcBef>
              <a:spcAft>
                <a:spcPts val="0"/>
              </a:spcAft>
              <a:buClr>
                <a:srgbClr val="002060"/>
              </a:buClr>
              <a:buSzPts val="1600"/>
              <a:buFont typeface="Noto Sans Symbols"/>
              <a:buChar char="▪"/>
            </a:pPr>
            <a:r>
              <a:rPr lang="en-US" sz="1600">
                <a:solidFill>
                  <a:srgbClr val="002060"/>
                </a:solidFill>
                <a:latin typeface="Calibri"/>
                <a:ea typeface="Calibri"/>
                <a:cs typeface="Calibri"/>
                <a:sym typeface="Calibri"/>
              </a:rPr>
              <a:t>guest faculty  national academy of  </a:t>
            </a:r>
            <a:r>
              <a:rPr lang="en-US" sz="1600">
                <a:solidFill>
                  <a:srgbClr val="002060"/>
                </a:solidFill>
                <a:latin typeface="Calibri"/>
                <a:ea typeface="Calibri"/>
                <a:cs typeface="Calibri"/>
                <a:sym typeface="Calibri"/>
              </a:rPr>
              <a:t>custom</a:t>
            </a:r>
            <a:r>
              <a:rPr lang="en-US" sz="1600">
                <a:solidFill>
                  <a:srgbClr val="002060"/>
                </a:solidFill>
                <a:latin typeface="Calibri"/>
                <a:ea typeface="Calibri"/>
                <a:cs typeface="Calibri"/>
                <a:sym typeface="Calibri"/>
              </a:rPr>
              <a:t> indirect tax and narcotics (NACIN) GOVN OF INDIA</a:t>
            </a:r>
            <a:endParaRPr/>
          </a:p>
          <a:p>
            <a:pPr indent="-266700" lvl="0" marL="304800" rtl="0" algn="just">
              <a:spcBef>
                <a:spcPts val="300"/>
              </a:spcBef>
              <a:spcAft>
                <a:spcPts val="0"/>
              </a:spcAft>
              <a:buClr>
                <a:srgbClr val="002060"/>
              </a:buClr>
              <a:buSzPts val="1600"/>
              <a:buFont typeface="Noto Sans Symbols"/>
              <a:buChar char="▪"/>
            </a:pPr>
            <a:r>
              <a:rPr lang="en-US" sz="1600">
                <a:solidFill>
                  <a:srgbClr val="002060"/>
                </a:solidFill>
                <a:latin typeface="Calibri"/>
                <a:ea typeface="Calibri"/>
                <a:cs typeface="Calibri"/>
                <a:sym typeface="Calibri"/>
              </a:rPr>
              <a:t>Corporate trainer and  guest Faculty with </a:t>
            </a:r>
            <a:r>
              <a:rPr b="1" lang="en-US" sz="1600">
                <a:solidFill>
                  <a:srgbClr val="002060"/>
                </a:solidFill>
                <a:latin typeface="Calibri"/>
                <a:ea typeface="Calibri"/>
                <a:cs typeface="Calibri"/>
                <a:sym typeface="Calibri"/>
              </a:rPr>
              <a:t>Indian Institute of Management(IIM), </a:t>
            </a:r>
            <a:r>
              <a:rPr lang="en-US" sz="1600">
                <a:solidFill>
                  <a:srgbClr val="002060"/>
                </a:solidFill>
                <a:latin typeface="Calibri"/>
                <a:ea typeface="Calibri"/>
                <a:cs typeface="Calibri"/>
                <a:sym typeface="Calibri"/>
              </a:rPr>
              <a:t>NIFMS, Faridabad(Institute of Minister Finance), ICSI, New Delhi and other trade association.</a:t>
            </a:r>
            <a:endParaRPr sz="1600">
              <a:solidFill>
                <a:srgbClr val="002060"/>
              </a:solidFill>
              <a:latin typeface="Calibri"/>
              <a:ea typeface="Calibri"/>
              <a:cs typeface="Calibri"/>
              <a:sym typeface="Calibri"/>
            </a:endParaRPr>
          </a:p>
          <a:p>
            <a:pPr indent="-139700" lvl="0" marL="228600" rtl="0" algn="just">
              <a:spcBef>
                <a:spcPts val="300"/>
              </a:spcBef>
              <a:spcAft>
                <a:spcPts val="0"/>
              </a:spcAft>
              <a:buClr>
                <a:schemeClr val="dk1"/>
              </a:buClr>
              <a:buSzPts val="1400"/>
              <a:buFont typeface="Noto Sans Symbols"/>
              <a:buNone/>
            </a:pPr>
            <a:r>
              <a:t/>
            </a:r>
            <a:endParaRPr sz="1400">
              <a:latin typeface="Calibri"/>
              <a:ea typeface="Calibri"/>
              <a:cs typeface="Calibri"/>
              <a:sym typeface="Calibri"/>
            </a:endParaRPr>
          </a:p>
          <a:p>
            <a:pPr indent="-139700" lvl="0" marL="228600" rtl="0" algn="l">
              <a:spcBef>
                <a:spcPts val="300"/>
              </a:spcBef>
              <a:spcAft>
                <a:spcPts val="0"/>
              </a:spcAft>
              <a:buClr>
                <a:schemeClr val="dk1"/>
              </a:buClr>
              <a:buSzPts val="1400"/>
              <a:buFont typeface="Noto Sans Symbols"/>
              <a:buNone/>
            </a:pPr>
            <a:r>
              <a:t/>
            </a:r>
            <a:endParaRPr sz="1400">
              <a:latin typeface="Calibri"/>
              <a:ea typeface="Calibri"/>
              <a:cs typeface="Calibri"/>
              <a:sym typeface="Calibri"/>
            </a:endParaRPr>
          </a:p>
          <a:p>
            <a:pPr indent="0" lvl="0" marL="0" rtl="0" algn="l">
              <a:spcBef>
                <a:spcPts val="300"/>
              </a:spcBef>
              <a:spcAft>
                <a:spcPts val="0"/>
              </a:spcAft>
              <a:buClr>
                <a:schemeClr val="dk1"/>
              </a:buClr>
              <a:buSzPts val="1400"/>
              <a:buNone/>
            </a:pPr>
            <a:r>
              <a:t/>
            </a:r>
            <a:endParaRPr sz="1400"/>
          </a:p>
        </p:txBody>
      </p:sp>
      <p:pic>
        <p:nvPicPr>
          <p:cNvPr descr="E:\AGM\OFFICE\AGM DOCUMENTS\Photos\P P SINGH.jpg" id="97" name="Google Shape;97;g288b57cb44c294fa_0"/>
          <p:cNvPicPr preferRelativeResize="0"/>
          <p:nvPr>
            <p:ph idx="1" type="body"/>
          </p:nvPr>
        </p:nvPicPr>
        <p:blipFill rotWithShape="1">
          <a:blip r:embed="rId4">
            <a:alphaModFix/>
          </a:blip>
          <a:srcRect b="0" l="0" r="0" t="0"/>
          <a:stretch/>
        </p:blipFill>
        <p:spPr>
          <a:xfrm>
            <a:off x="7578150" y="0"/>
            <a:ext cx="1565700" cy="1318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9"/>
          <p:cNvSpPr txBox="1"/>
          <p:nvPr>
            <p:ph type="title"/>
          </p:nvPr>
        </p:nvSpPr>
        <p:spPr>
          <a:xfrm>
            <a:off x="457201" y="0"/>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en-US"/>
              <a:t>Notional Actual Cost….</a:t>
            </a:r>
            <a:endParaRPr/>
          </a:p>
        </p:txBody>
      </p:sp>
      <p:graphicFrame>
        <p:nvGraphicFramePr>
          <p:cNvPr id="207" name="Google Shape;207;p19"/>
          <p:cNvGraphicFramePr/>
          <p:nvPr/>
        </p:nvGraphicFramePr>
        <p:xfrm>
          <a:off x="234463" y="857400"/>
          <a:ext cx="3000000" cy="3000000"/>
        </p:xfrm>
        <a:graphic>
          <a:graphicData uri="http://schemas.openxmlformats.org/drawingml/2006/table">
            <a:tbl>
              <a:tblPr bandRow="1" firstRow="1">
                <a:noFill/>
                <a:tableStyleId>{CFB71172-B9EC-4739-9B55-F5E8228F38F4}</a:tableStyleId>
              </a:tblPr>
              <a:tblGrid>
                <a:gridCol w="2361975"/>
                <a:gridCol w="4492975"/>
                <a:gridCol w="1964275"/>
              </a:tblGrid>
              <a:tr h="378500">
                <a:tc>
                  <a:txBody>
                    <a:bodyPr/>
                    <a:lstStyle/>
                    <a:p>
                      <a:pPr indent="0" lvl="0" marL="0" marR="0" rtl="0" algn="l">
                        <a:lnSpc>
                          <a:spcPct val="100000"/>
                        </a:lnSpc>
                        <a:spcBef>
                          <a:spcPts val="0"/>
                        </a:spcBef>
                        <a:spcAft>
                          <a:spcPts val="0"/>
                        </a:spcAft>
                        <a:buNone/>
                      </a:pPr>
                      <a:r>
                        <a:rPr lang="en-US" sz="1400" u="none" cap="none" strike="noStrike"/>
                        <a:t>Situation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Notional Actual Cost</a:t>
                      </a:r>
                      <a:endParaRPr sz="1400" u="none" cap="none" strike="noStrike"/>
                    </a:p>
                  </a:txBody>
                  <a:tcPr marT="45725" marB="45725" marR="91450" marL="91450"/>
                </a:tc>
                <a:tc>
                  <a:txBody>
                    <a:bodyPr/>
                    <a:lstStyle/>
                    <a:p>
                      <a:pPr indent="0" lvl="0" marL="0" marR="0" rtl="0" algn="just">
                        <a:lnSpc>
                          <a:spcPct val="100000"/>
                        </a:lnSpc>
                        <a:spcBef>
                          <a:spcPts val="0"/>
                        </a:spcBef>
                        <a:spcAft>
                          <a:spcPts val="0"/>
                        </a:spcAft>
                        <a:buNone/>
                      </a:pPr>
                      <a:r>
                        <a:rPr lang="en-US" sz="1400" u="none" cap="none" strike="noStrike"/>
                        <a:t>Relevant</a:t>
                      </a:r>
                      <a:r>
                        <a:rPr lang="en-US" sz="1400" u="none" cap="none" strike="noStrike"/>
                        <a:t> Explanation to Section 43(1)</a:t>
                      </a:r>
                      <a:endParaRPr sz="1400" u="none" cap="none" strike="noStrike"/>
                    </a:p>
                  </a:txBody>
                  <a:tcPr marT="45725" marB="45725" marR="91450" marL="91450"/>
                </a:tc>
              </a:tr>
              <a:tr h="378500">
                <a:tc>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Assets transferred by holding  company to 100% subsidiary  or vice versa where transferee  company is an Indian company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Actual cost to the transferee company shall  be same as would have been to transferor  company, if it continued to hold it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Explanation</a:t>
                      </a:r>
                      <a:r>
                        <a:rPr lang="en-US" sz="1400" u="none" cap="none" strike="noStrike"/>
                        <a:t> 6</a:t>
                      </a:r>
                      <a:endParaRPr sz="1400" u="none" cap="none" strike="noStrike"/>
                    </a:p>
                  </a:txBody>
                  <a:tcPr marT="45725" marB="45725" marR="91450" marL="91450"/>
                </a:tc>
              </a:tr>
              <a:tr h="378500">
                <a:tc>
                  <a:txBody>
                    <a:bodyPr/>
                    <a:lstStyle/>
                    <a:p>
                      <a:pPr indent="0" lvl="0" marL="0" marR="0" rtl="0" algn="l">
                        <a:lnSpc>
                          <a:spcPct val="100000"/>
                        </a:lnSpc>
                        <a:spcBef>
                          <a:spcPts val="0"/>
                        </a:spcBef>
                        <a:spcAft>
                          <a:spcPts val="0"/>
                        </a:spcAft>
                        <a:buNone/>
                      </a:pPr>
                      <a:r>
                        <a:rPr lang="en-US" sz="1400" u="none" cap="none" strike="noStrike"/>
                        <a:t>Assets transferred under a  scheme of amalgamation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Actual cost to the amalgamated company  shall be same as would have been to the  amalgamating company, if it continued to  hold it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Explanation</a:t>
                      </a:r>
                      <a:r>
                        <a:rPr lang="en-US" sz="1400" u="none" cap="none" strike="noStrike"/>
                        <a:t> 7</a:t>
                      </a:r>
                      <a:endParaRPr sz="1400" u="none" cap="none" strike="noStrike"/>
                    </a:p>
                    <a:p>
                      <a:pPr indent="0" lvl="0" marL="0" marR="0" rtl="0" algn="l">
                        <a:lnSpc>
                          <a:spcPct val="100000"/>
                        </a:lnSpc>
                        <a:spcBef>
                          <a:spcPts val="0"/>
                        </a:spcBef>
                        <a:spcAft>
                          <a:spcPts val="0"/>
                        </a:spcAft>
                        <a:buNone/>
                      </a:pPr>
                      <a:r>
                        <a:t/>
                      </a:r>
                      <a:endParaRPr sz="1400" u="none" cap="none" strike="noStrike"/>
                    </a:p>
                  </a:txBody>
                  <a:tcPr marT="45725" marB="45725" marR="91450" marL="91450"/>
                </a:tc>
              </a:tr>
              <a:tr h="378500">
                <a:tc>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Asset transferred to the  resulting company in case of  demerger</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Same as would have been to demerged  company, if it continued to hold the asset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Explanation</a:t>
                      </a:r>
                      <a:r>
                        <a:rPr lang="en-US" sz="1400" u="none" cap="none" strike="noStrike"/>
                        <a:t> 7A</a:t>
                      </a:r>
                      <a:endParaRPr sz="1400" u="none" cap="none" strike="noStrike"/>
                    </a:p>
                    <a:p>
                      <a:pPr indent="0" lvl="0" marL="0" marR="0" rtl="0" algn="l">
                        <a:lnSpc>
                          <a:spcPct val="100000"/>
                        </a:lnSpc>
                        <a:spcBef>
                          <a:spcPts val="0"/>
                        </a:spcBef>
                        <a:spcAft>
                          <a:spcPts val="0"/>
                        </a:spcAft>
                        <a:buNone/>
                      </a:pPr>
                      <a:r>
                        <a:t/>
                      </a:r>
                      <a:endParaRPr sz="1400" u="none" cap="none" strike="noStrike"/>
                    </a:p>
                  </a:txBody>
                  <a:tcPr marT="45725" marB="45725" marR="91450" marL="91450"/>
                </a:tc>
              </a:tr>
              <a:tr h="378500">
                <a:tc>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Interest pertaining to post  acquisition period</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Interest on money borrowed for the purpose  of acquiring a capital asset, pertaining to the  period after the asset is put to use is to be  claimed as a revenue expenditure u/s  36(1)(iii)</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Explanation</a:t>
                      </a:r>
                      <a:r>
                        <a:rPr lang="en-US" sz="1400" u="none" cap="none" strike="noStrike"/>
                        <a:t> 8</a:t>
                      </a:r>
                      <a:endParaRPr sz="1400" u="none" cap="none" strike="noStrike"/>
                    </a:p>
                  </a:txBody>
                  <a:tcPr marT="45725" marB="45725" marR="91450" marL="91450"/>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0"/>
          <p:cNvSpPr txBox="1"/>
          <p:nvPr>
            <p:ph type="title"/>
          </p:nvPr>
        </p:nvSpPr>
        <p:spPr>
          <a:xfrm>
            <a:off x="457201" y="0"/>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en-US"/>
              <a:t>Notional Actual Cost….</a:t>
            </a:r>
            <a:endParaRPr/>
          </a:p>
        </p:txBody>
      </p:sp>
      <p:graphicFrame>
        <p:nvGraphicFramePr>
          <p:cNvPr id="213" name="Google Shape;213;p20"/>
          <p:cNvGraphicFramePr/>
          <p:nvPr/>
        </p:nvGraphicFramePr>
        <p:xfrm>
          <a:off x="234463" y="857400"/>
          <a:ext cx="3000000" cy="3000000"/>
        </p:xfrm>
        <a:graphic>
          <a:graphicData uri="http://schemas.openxmlformats.org/drawingml/2006/table">
            <a:tbl>
              <a:tblPr bandRow="1" firstRow="1">
                <a:noFill/>
                <a:tableStyleId>{CFB71172-B9EC-4739-9B55-F5E8228F38F4}</a:tableStyleId>
              </a:tblPr>
              <a:tblGrid>
                <a:gridCol w="2361975"/>
                <a:gridCol w="4492975"/>
                <a:gridCol w="1964275"/>
              </a:tblGrid>
              <a:tr h="378500">
                <a:tc>
                  <a:txBody>
                    <a:bodyPr/>
                    <a:lstStyle/>
                    <a:p>
                      <a:pPr indent="0" lvl="0" marL="0" marR="0" rtl="0" algn="l">
                        <a:lnSpc>
                          <a:spcPct val="100000"/>
                        </a:lnSpc>
                        <a:spcBef>
                          <a:spcPts val="0"/>
                        </a:spcBef>
                        <a:spcAft>
                          <a:spcPts val="0"/>
                        </a:spcAft>
                        <a:buNone/>
                      </a:pPr>
                      <a:r>
                        <a:rPr lang="en-US" sz="1400" u="none" cap="none" strike="noStrike"/>
                        <a:t>Situation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Notional Actual Cost</a:t>
                      </a:r>
                      <a:endParaRPr sz="1400" u="none" cap="none" strike="noStrike"/>
                    </a:p>
                  </a:txBody>
                  <a:tcPr marT="45725" marB="45725" marR="91450" marL="91450"/>
                </a:tc>
                <a:tc>
                  <a:txBody>
                    <a:bodyPr/>
                    <a:lstStyle/>
                    <a:p>
                      <a:pPr indent="0" lvl="0" marL="0" marR="0" rtl="0" algn="just">
                        <a:lnSpc>
                          <a:spcPct val="100000"/>
                        </a:lnSpc>
                        <a:spcBef>
                          <a:spcPts val="0"/>
                        </a:spcBef>
                        <a:spcAft>
                          <a:spcPts val="0"/>
                        </a:spcAft>
                        <a:buNone/>
                      </a:pPr>
                      <a:r>
                        <a:rPr lang="en-US" sz="1400" u="none" cap="none" strike="noStrike"/>
                        <a:t>Relevant</a:t>
                      </a:r>
                      <a:r>
                        <a:rPr lang="en-US" sz="1400" u="none" cap="none" strike="noStrike"/>
                        <a:t> Explanation to Section 43(1)</a:t>
                      </a:r>
                      <a:endParaRPr sz="1400" u="none" cap="none" strike="noStrike"/>
                    </a:p>
                  </a:txBody>
                  <a:tcPr marT="45725" marB="45725" marR="91450" marL="91450"/>
                </a:tc>
              </a:tr>
              <a:tr h="378500">
                <a:tc>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Actual cost of the asset where input</a:t>
                      </a:r>
                      <a:r>
                        <a:rPr b="0" i="0" lang="en-US" sz="1400" u="none" cap="none" strike="noStrike">
                          <a:solidFill>
                            <a:srgbClr val="000000"/>
                          </a:solidFill>
                          <a:latin typeface="Arial"/>
                          <a:ea typeface="Arial"/>
                          <a:cs typeface="Arial"/>
                          <a:sym typeface="Arial"/>
                        </a:rPr>
                        <a:t> ex-credit available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Actual cost minus duty of excise/ customs  for which credit of cenvat has been taken/Input tax availed</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Explanation</a:t>
                      </a:r>
                      <a:r>
                        <a:rPr lang="en-US" sz="1400" u="none" cap="none" strike="noStrike"/>
                        <a:t> 9</a:t>
                      </a:r>
                      <a:endParaRPr sz="1400" u="none" cap="none" strike="noStrike"/>
                    </a:p>
                  </a:txBody>
                  <a:tcPr marT="45725" marB="45725" marR="91450" marL="91450"/>
                </a:tc>
              </a:tr>
              <a:tr h="378500">
                <a:tc>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Asset acquired where portion  of cost met by some other  person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Actual cost minus cost met by some other person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Explanation</a:t>
                      </a:r>
                      <a:r>
                        <a:rPr lang="en-US" sz="1400" u="none" cap="none" strike="noStrike"/>
                        <a:t> 10</a:t>
                      </a:r>
                      <a:endParaRPr sz="1400" u="none" cap="none" strike="noStrike"/>
                    </a:p>
                    <a:p>
                      <a:pPr indent="0" lvl="0" marL="0" marR="0" rtl="0" algn="l">
                        <a:lnSpc>
                          <a:spcPct val="100000"/>
                        </a:lnSpc>
                        <a:spcBef>
                          <a:spcPts val="0"/>
                        </a:spcBef>
                        <a:spcAft>
                          <a:spcPts val="0"/>
                        </a:spcAft>
                        <a:buNone/>
                      </a:pPr>
                      <a:r>
                        <a:t/>
                      </a:r>
                      <a:endParaRPr sz="1400" u="none" cap="none" strike="noStrike"/>
                    </a:p>
                  </a:txBody>
                  <a:tcPr marT="45725" marB="45725" marR="91450" marL="91450"/>
                </a:tc>
              </a:tr>
              <a:tr h="378500">
                <a:tc>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Asset acquired by non-resident  outside India but brought by  him to India for the purpose of  business and profession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Actual cost minus depreciation that would  have been allowable in India since the date  of its acquisition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Explanation</a:t>
                      </a:r>
                      <a:r>
                        <a:rPr lang="en-US" sz="1400" u="none" cap="none" strike="noStrike"/>
                        <a:t> 11</a:t>
                      </a:r>
                      <a:endParaRPr sz="1400" u="none" cap="none" strike="noStrike"/>
                    </a:p>
                    <a:p>
                      <a:pPr indent="0" lvl="0" marL="0" marR="0" rtl="0" algn="l">
                        <a:lnSpc>
                          <a:spcPct val="100000"/>
                        </a:lnSpc>
                        <a:spcBef>
                          <a:spcPts val="0"/>
                        </a:spcBef>
                        <a:spcAft>
                          <a:spcPts val="0"/>
                        </a:spcAft>
                        <a:buNone/>
                      </a:pPr>
                      <a:r>
                        <a:t/>
                      </a:r>
                      <a:endParaRPr sz="1400" u="none" cap="none" strike="noStrike"/>
                    </a:p>
                  </a:txBody>
                  <a:tcPr marT="45725" marB="45725" marR="91450" marL="91450"/>
                </a:tc>
              </a:tr>
              <a:tr h="378500">
                <a:tc>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Assets acquired by a company  under a scheme for  corporatisation of a recognised  stock exchange in India.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Actual cost to the company shall be the  amount which would have been regarded as  actual cost had there been no such  corporatisation.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Explanation</a:t>
                      </a:r>
                      <a:r>
                        <a:rPr lang="en-US" sz="1400" u="none" cap="none" strike="noStrike"/>
                        <a:t> 12</a:t>
                      </a:r>
                      <a:endParaRPr sz="1400" u="none" cap="none" strike="noStrike"/>
                    </a:p>
                  </a:txBody>
                  <a:tcPr marT="45725" marB="45725" marR="91450" marL="91450"/>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1"/>
          <p:cNvSpPr txBox="1"/>
          <p:nvPr>
            <p:ph type="title"/>
          </p:nvPr>
        </p:nvSpPr>
        <p:spPr>
          <a:xfrm>
            <a:off x="457201" y="0"/>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en-US"/>
              <a:t>Notional Actual Cost….</a:t>
            </a:r>
            <a:endParaRPr/>
          </a:p>
        </p:txBody>
      </p:sp>
      <p:graphicFrame>
        <p:nvGraphicFramePr>
          <p:cNvPr id="219" name="Google Shape;219;p21"/>
          <p:cNvGraphicFramePr/>
          <p:nvPr/>
        </p:nvGraphicFramePr>
        <p:xfrm>
          <a:off x="234463" y="857400"/>
          <a:ext cx="3000000" cy="3000000"/>
        </p:xfrm>
        <a:graphic>
          <a:graphicData uri="http://schemas.openxmlformats.org/drawingml/2006/table">
            <a:tbl>
              <a:tblPr bandRow="1" firstRow="1">
                <a:noFill/>
                <a:tableStyleId>{CFB71172-B9EC-4739-9B55-F5E8228F38F4}</a:tableStyleId>
              </a:tblPr>
              <a:tblGrid>
                <a:gridCol w="2361975"/>
                <a:gridCol w="4492975"/>
                <a:gridCol w="1964275"/>
              </a:tblGrid>
              <a:tr h="378500">
                <a:tc>
                  <a:txBody>
                    <a:bodyPr/>
                    <a:lstStyle/>
                    <a:p>
                      <a:pPr indent="0" lvl="0" marL="0" marR="0" rtl="0" algn="l">
                        <a:lnSpc>
                          <a:spcPct val="100000"/>
                        </a:lnSpc>
                        <a:spcBef>
                          <a:spcPts val="0"/>
                        </a:spcBef>
                        <a:spcAft>
                          <a:spcPts val="0"/>
                        </a:spcAft>
                        <a:buNone/>
                      </a:pPr>
                      <a:r>
                        <a:rPr lang="en-US" sz="1400" u="none" cap="none" strike="noStrike"/>
                        <a:t>Situation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Notional Actual Cost</a:t>
                      </a:r>
                      <a:endParaRPr sz="1400" u="none" cap="none" strike="noStrike"/>
                    </a:p>
                  </a:txBody>
                  <a:tcPr marT="45725" marB="45725" marR="91450" marL="91450"/>
                </a:tc>
                <a:tc>
                  <a:txBody>
                    <a:bodyPr/>
                    <a:lstStyle/>
                    <a:p>
                      <a:pPr indent="0" lvl="0" marL="0" marR="0" rtl="0" algn="just">
                        <a:lnSpc>
                          <a:spcPct val="100000"/>
                        </a:lnSpc>
                        <a:spcBef>
                          <a:spcPts val="0"/>
                        </a:spcBef>
                        <a:spcAft>
                          <a:spcPts val="0"/>
                        </a:spcAft>
                        <a:buNone/>
                      </a:pPr>
                      <a:r>
                        <a:rPr lang="en-US" sz="1400" u="none" cap="none" strike="noStrike"/>
                        <a:t>Relevant</a:t>
                      </a:r>
                      <a:r>
                        <a:rPr lang="en-US" sz="1400" u="none" cap="none" strike="noStrike"/>
                        <a:t> Explanation to Section 43(1)</a:t>
                      </a:r>
                      <a:endParaRPr sz="1400" u="none" cap="none" strike="noStrike"/>
                    </a:p>
                  </a:txBody>
                  <a:tcPr marT="45725" marB="45725" marR="91450" marL="91450"/>
                </a:tc>
              </a:tr>
              <a:tr h="378500">
                <a:tc>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Capital asset on which  deduction has been allowed or  allowable to the assessee u/s  35AD</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Actual cost shall be ‘Nil’ –</a:t>
                      </a:r>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249238" lvl="0" marL="342900" marR="0" rtl="0" algn="l">
                        <a:lnSpc>
                          <a:spcPct val="100000"/>
                        </a:lnSpc>
                        <a:spcBef>
                          <a:spcPts val="0"/>
                        </a:spcBef>
                        <a:spcAft>
                          <a:spcPts val="0"/>
                        </a:spcAft>
                        <a:buClr>
                          <a:srgbClr val="000000"/>
                        </a:buClr>
                        <a:buSzPts val="1400"/>
                        <a:buFont typeface="Arial"/>
                        <a:buAutoNum type="alphaLcParenR"/>
                      </a:pPr>
                      <a:r>
                        <a:rPr lang="en-US" sz="1400" u="none" cap="none" strike="noStrike"/>
                        <a:t>In case of such assessee; and </a:t>
                      </a:r>
                      <a:endParaRPr/>
                    </a:p>
                    <a:p>
                      <a:pPr indent="-249238" lvl="0" marL="342900" marR="0" rtl="0" algn="l">
                        <a:lnSpc>
                          <a:spcPct val="100000"/>
                        </a:lnSpc>
                        <a:spcBef>
                          <a:spcPts val="0"/>
                        </a:spcBef>
                        <a:spcAft>
                          <a:spcPts val="0"/>
                        </a:spcAft>
                        <a:buClr>
                          <a:srgbClr val="000000"/>
                        </a:buClr>
                        <a:buSzPts val="1400"/>
                        <a:buFont typeface="Arial"/>
                        <a:buAutoNum type="alphaLcParenR"/>
                      </a:pPr>
                      <a:r>
                        <a:rPr lang="en-US" sz="1400" u="none" cap="none" strike="noStrike"/>
                        <a:t>In any</a:t>
                      </a:r>
                      <a:r>
                        <a:rPr lang="en-US" sz="1400" u="none" cap="none" strike="noStrike"/>
                        <a:t> other case if the capital asset is acquired or received –</a:t>
                      </a:r>
                      <a:endParaRPr/>
                    </a:p>
                    <a:p>
                      <a:pPr indent="-269875" lvl="0" marL="446088" marR="0" rtl="0" algn="l">
                        <a:lnSpc>
                          <a:spcPct val="100000"/>
                        </a:lnSpc>
                        <a:spcBef>
                          <a:spcPts val="0"/>
                        </a:spcBef>
                        <a:spcAft>
                          <a:spcPts val="0"/>
                        </a:spcAft>
                        <a:buClr>
                          <a:srgbClr val="000000"/>
                        </a:buClr>
                        <a:buSzPts val="1400"/>
                        <a:buFont typeface="Arial"/>
                        <a:buAutoNum type="romanLcPeriod"/>
                      </a:pPr>
                      <a:r>
                        <a:rPr lang="en-US" sz="1400" u="none" cap="none" strike="noStrike"/>
                        <a:t>By</a:t>
                      </a:r>
                      <a:r>
                        <a:rPr lang="en-US" sz="1400" u="none" cap="none" strike="noStrike"/>
                        <a:t> way of gift or will or an irrevocable trust;</a:t>
                      </a:r>
                      <a:endParaRPr/>
                    </a:p>
                    <a:p>
                      <a:pPr indent="-269875" lvl="0" marL="446088" marR="0" rtl="0" algn="l">
                        <a:lnSpc>
                          <a:spcPct val="100000"/>
                        </a:lnSpc>
                        <a:spcBef>
                          <a:spcPts val="0"/>
                        </a:spcBef>
                        <a:spcAft>
                          <a:spcPts val="0"/>
                        </a:spcAft>
                        <a:buClr>
                          <a:srgbClr val="000000"/>
                        </a:buClr>
                        <a:buSzPts val="1400"/>
                        <a:buFont typeface="Arial"/>
                        <a:buAutoNum type="romanLcPeriod"/>
                      </a:pPr>
                      <a:r>
                        <a:rPr lang="en-US" sz="1400" u="none" cap="none" strike="noStrike"/>
                        <a:t>On any distribution on liquidation of the company; and</a:t>
                      </a:r>
                      <a:endParaRPr/>
                    </a:p>
                    <a:p>
                      <a:pPr indent="-269875" lvl="0" marL="446088" marR="0" rtl="0" algn="l">
                        <a:lnSpc>
                          <a:spcPct val="100000"/>
                        </a:lnSpc>
                        <a:spcBef>
                          <a:spcPts val="0"/>
                        </a:spcBef>
                        <a:spcAft>
                          <a:spcPts val="0"/>
                        </a:spcAft>
                        <a:buClr>
                          <a:srgbClr val="000000"/>
                        </a:buClr>
                        <a:buSzPts val="1400"/>
                        <a:buFont typeface="Arial"/>
                        <a:buAutoNum type="romanLcPeriod"/>
                      </a:pPr>
                      <a:r>
                        <a:rPr lang="en-US" sz="1400" u="none" cap="none" strike="noStrike"/>
                        <a:t>By such mode of transfer as is referred to in clauses (i), (iv), (v), (vi), (vib), (xiiib) and (xiv) of section 47.</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Explanation</a:t>
                      </a:r>
                      <a:r>
                        <a:rPr lang="en-US" sz="1400" u="none" cap="none" strike="noStrike"/>
                        <a:t> 13</a:t>
                      </a:r>
                      <a:endParaRPr sz="1400" u="none" cap="none" strike="noStrike"/>
                    </a:p>
                  </a:txBody>
                  <a:tcPr marT="45725" marB="45725" marR="91450" marL="91450"/>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2"/>
          <p:cNvSpPr txBox="1"/>
          <p:nvPr>
            <p:ph type="title"/>
          </p:nvPr>
        </p:nvSpPr>
        <p:spPr>
          <a:xfrm>
            <a:off x="284100" y="307975"/>
            <a:ext cx="2479800" cy="4268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lt1"/>
              </a:buClr>
              <a:buSzPts val="3000"/>
              <a:buNone/>
            </a:pPr>
            <a:r>
              <a:rPr lang="en-US">
                <a:solidFill>
                  <a:schemeClr val="dk1"/>
                </a:solidFill>
              </a:rPr>
              <a:t>W.D.V. section 43 (6)</a:t>
            </a:r>
            <a:endParaRPr>
              <a:solidFill>
                <a:schemeClr val="dk1"/>
              </a:solidFill>
            </a:endParaRPr>
          </a:p>
        </p:txBody>
      </p:sp>
      <p:sp>
        <p:nvSpPr>
          <p:cNvPr id="225" name="Google Shape;225;p22"/>
          <p:cNvSpPr txBox="1"/>
          <p:nvPr>
            <p:ph idx="1" type="body"/>
          </p:nvPr>
        </p:nvSpPr>
        <p:spPr>
          <a:xfrm>
            <a:off x="3381100" y="307975"/>
            <a:ext cx="5451300" cy="4268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In the case of assets acquired in the previous year, the actual cost to the assessee;</a:t>
            </a:r>
            <a:endParaRPr/>
          </a:p>
          <a:p>
            <a:pPr indent="-342900" lvl="0" marL="457200" rtl="0" algn="l">
              <a:lnSpc>
                <a:spcPct val="115000"/>
              </a:lnSpc>
              <a:spcBef>
                <a:spcPts val="0"/>
              </a:spcBef>
              <a:spcAft>
                <a:spcPts val="0"/>
              </a:spcAft>
              <a:buClr>
                <a:schemeClr val="dk2"/>
              </a:buClr>
              <a:buSzPts val="1800"/>
              <a:buChar char="●"/>
            </a:pPr>
            <a:r>
              <a:rPr lang="en-US"/>
              <a:t>Previously owned assets - actual cost to the assessee less all depreciation actually allowed to him under this Act</a:t>
            </a:r>
            <a:endParaRPr/>
          </a:p>
          <a:p>
            <a:pPr indent="-342900" lvl="0" marL="457200" rtl="0" algn="l">
              <a:lnSpc>
                <a:spcPct val="115000"/>
              </a:lnSpc>
              <a:spcBef>
                <a:spcPts val="0"/>
              </a:spcBef>
              <a:spcAft>
                <a:spcPts val="0"/>
              </a:spcAft>
              <a:buClr>
                <a:schemeClr val="dk2"/>
              </a:buClr>
              <a:buSzPts val="1800"/>
              <a:buChar char="●"/>
            </a:pPr>
            <a:r>
              <a:rPr lang="en-US"/>
              <a:t>In the case of block of assets WDV = wdv at the beginning of the P.Y. + actual cost assets acquired during the P.Y. – Money payable against sale/discard/demolish/destroy od assets during the year – Amount for slum sale.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3"/>
          <p:cNvSpPr txBox="1"/>
          <p:nvPr>
            <p:ph type="title"/>
          </p:nvPr>
        </p:nvSpPr>
        <p:spPr>
          <a:xfrm>
            <a:off x="284100" y="307975"/>
            <a:ext cx="2479800" cy="2048363"/>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lt1"/>
              </a:buClr>
              <a:buSzPts val="3000"/>
              <a:buNone/>
            </a:pPr>
            <a:r>
              <a:rPr lang="en-US">
                <a:solidFill>
                  <a:schemeClr val="dk1"/>
                </a:solidFill>
              </a:rPr>
              <a:t>Assets Acquired /Sold during the year </a:t>
            </a:r>
            <a:endParaRPr>
              <a:solidFill>
                <a:schemeClr val="dk1"/>
              </a:solidFill>
            </a:endParaRPr>
          </a:p>
        </p:txBody>
      </p:sp>
      <p:sp>
        <p:nvSpPr>
          <p:cNvPr id="231" name="Google Shape;231;p23"/>
          <p:cNvSpPr txBox="1"/>
          <p:nvPr>
            <p:ph idx="1" type="body"/>
          </p:nvPr>
        </p:nvSpPr>
        <p:spPr>
          <a:xfrm>
            <a:off x="3381100" y="307975"/>
            <a:ext cx="5451300" cy="4268700"/>
          </a:xfrm>
          <a:prstGeom prst="rect">
            <a:avLst/>
          </a:prstGeom>
          <a:noFill/>
          <a:ln>
            <a:noFill/>
          </a:ln>
        </p:spPr>
        <p:txBody>
          <a:bodyPr anchorCtr="0" anchor="t" bIns="91425" lIns="91425" spcFirstLastPara="1" rIns="91425" wrap="square" tIns="91425">
            <a:normAutofit fontScale="85000" lnSpcReduction="20000"/>
          </a:bodyPr>
          <a:lstStyle/>
          <a:p>
            <a:pPr indent="-342900" lvl="0" marL="457200" rtl="0" algn="l">
              <a:lnSpc>
                <a:spcPct val="115000"/>
              </a:lnSpc>
              <a:spcBef>
                <a:spcPts val="0"/>
              </a:spcBef>
              <a:spcAft>
                <a:spcPts val="0"/>
              </a:spcAft>
              <a:buClr>
                <a:schemeClr val="dk2"/>
              </a:buClr>
              <a:buSzPct val="117647"/>
              <a:buChar char="●"/>
            </a:pPr>
            <a:r>
              <a:rPr lang="en-US"/>
              <a:t>If assets acquired and put to use for more than 180 days – full depreciation </a:t>
            </a:r>
            <a:endParaRPr/>
          </a:p>
          <a:p>
            <a:pPr indent="-342900" lvl="0" marL="457200" rtl="0" algn="l">
              <a:lnSpc>
                <a:spcPct val="115000"/>
              </a:lnSpc>
              <a:spcBef>
                <a:spcPts val="0"/>
              </a:spcBef>
              <a:spcAft>
                <a:spcPts val="0"/>
              </a:spcAft>
              <a:buClr>
                <a:schemeClr val="dk2"/>
              </a:buClr>
              <a:buSzPct val="117647"/>
              <a:buChar char="●"/>
            </a:pPr>
            <a:r>
              <a:rPr lang="en-US"/>
              <a:t>In other cases where assets put to use for less than 180 days half rate of depreciation </a:t>
            </a:r>
            <a:endParaRPr/>
          </a:p>
          <a:p>
            <a:pPr indent="-228600" lvl="0" marL="457200" rtl="0" algn="l">
              <a:lnSpc>
                <a:spcPct val="115000"/>
              </a:lnSpc>
              <a:spcBef>
                <a:spcPts val="0"/>
              </a:spcBef>
              <a:spcAft>
                <a:spcPts val="0"/>
              </a:spcAft>
              <a:buClr>
                <a:schemeClr val="dk2"/>
              </a:buClr>
              <a:buSzPct val="117647"/>
              <a:buNone/>
            </a:pPr>
            <a:r>
              <a:t/>
            </a:r>
            <a:endParaRPr/>
          </a:p>
          <a:p>
            <a:pPr indent="-228600" lvl="0" marL="457200" rtl="0" algn="l">
              <a:lnSpc>
                <a:spcPct val="115000"/>
              </a:lnSpc>
              <a:spcBef>
                <a:spcPts val="0"/>
              </a:spcBef>
              <a:spcAft>
                <a:spcPts val="0"/>
              </a:spcAft>
              <a:buClr>
                <a:schemeClr val="dk2"/>
              </a:buClr>
              <a:buSzPct val="117647"/>
              <a:buNone/>
            </a:pPr>
            <a:r>
              <a:t/>
            </a:r>
            <a:endParaRPr/>
          </a:p>
          <a:p>
            <a:pPr indent="-342900" lvl="0" marL="457200" rtl="0" algn="l">
              <a:lnSpc>
                <a:spcPct val="115000"/>
              </a:lnSpc>
              <a:spcBef>
                <a:spcPts val="0"/>
              </a:spcBef>
              <a:spcAft>
                <a:spcPts val="0"/>
              </a:spcAft>
              <a:buClr>
                <a:schemeClr val="dk2"/>
              </a:buClr>
              <a:buSzPct val="117647"/>
              <a:buChar char="●"/>
            </a:pPr>
            <a:r>
              <a:rPr lang="en-US"/>
              <a:t>Sale of assets during the year deprecation allowed only if some assets remains in block of assets </a:t>
            </a:r>
            <a:endParaRPr/>
          </a:p>
          <a:p>
            <a:pPr indent="-342900" lvl="0" marL="457200" rtl="0" algn="l">
              <a:lnSpc>
                <a:spcPct val="115000"/>
              </a:lnSpc>
              <a:spcBef>
                <a:spcPts val="0"/>
              </a:spcBef>
              <a:spcAft>
                <a:spcPts val="0"/>
              </a:spcAft>
              <a:buClr>
                <a:schemeClr val="dk2"/>
              </a:buClr>
              <a:buSzPct val="117647"/>
              <a:buChar char="●"/>
            </a:pPr>
            <a:r>
              <a:rPr lang="en-US"/>
              <a:t>Calculation of depreciation on the block of assets in the case of sale = depreciation on (opening wdv + cost of acquisition of new assets – sale consideration of assets/ mo</a:t>
            </a:r>
            <a:r>
              <a:rPr lang="en-US"/>
              <a:t>ney payable  for assets demolished destroyed,  discarded  during the year </a:t>
            </a:r>
            <a:endParaRPr/>
          </a:p>
          <a:p>
            <a:pPr indent="-342900" lvl="0" marL="457200" rtl="0" algn="l">
              <a:lnSpc>
                <a:spcPct val="115000"/>
              </a:lnSpc>
              <a:spcBef>
                <a:spcPts val="0"/>
              </a:spcBef>
              <a:spcAft>
                <a:spcPts val="0"/>
              </a:spcAft>
              <a:buClr>
                <a:schemeClr val="dk2"/>
              </a:buClr>
              <a:buSzPct val="117647"/>
              <a:buChar char="●"/>
            </a:pPr>
            <a:r>
              <a:rPr lang="en-US"/>
              <a:t>Sales of assets for more than wdv – short term capital gain and no deprecation even if some assets remain in the block of assets as wdv become nil</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4"/>
          <p:cNvSpPr txBox="1"/>
          <p:nvPr>
            <p:ph type="title"/>
          </p:nvPr>
        </p:nvSpPr>
        <p:spPr>
          <a:xfrm>
            <a:off x="284100" y="307975"/>
            <a:ext cx="2479800" cy="42687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000"/>
              <a:buNone/>
            </a:pPr>
            <a:r>
              <a:rPr lang="en-US" sz="2000">
                <a:solidFill>
                  <a:schemeClr val="dk1"/>
                </a:solidFill>
              </a:rPr>
              <a:t>Rate of Depreciation Appendix I of Income tax rules</a:t>
            </a:r>
            <a:endParaRPr sz="2000">
              <a:solidFill>
                <a:schemeClr val="dk1"/>
              </a:solidFill>
            </a:endParaRPr>
          </a:p>
        </p:txBody>
      </p:sp>
      <p:sp>
        <p:nvSpPr>
          <p:cNvPr id="237" name="Google Shape;237;p24"/>
          <p:cNvSpPr txBox="1"/>
          <p:nvPr>
            <p:ph idx="1" type="body"/>
          </p:nvPr>
        </p:nvSpPr>
        <p:spPr>
          <a:xfrm>
            <a:off x="3381100" y="307975"/>
            <a:ext cx="5451300" cy="4381256"/>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a:t>Building  -  Residential 5% and </a:t>
            </a:r>
            <a:endParaRPr/>
          </a:p>
          <a:p>
            <a:pPr indent="0" lvl="0" marL="114300" rtl="0" algn="l">
              <a:lnSpc>
                <a:spcPct val="115000"/>
              </a:lnSpc>
              <a:spcBef>
                <a:spcPts val="0"/>
              </a:spcBef>
              <a:spcAft>
                <a:spcPts val="0"/>
              </a:spcAft>
              <a:buSzPts val="1800"/>
              <a:buNone/>
            </a:pPr>
            <a:r>
              <a:rPr lang="en-US"/>
              <a:t>Buildings commercial or Industrial or  Other Building - 10% </a:t>
            </a:r>
            <a:endParaRPr/>
          </a:p>
          <a:p>
            <a:pPr indent="0" lvl="0" marL="114300" rtl="0" algn="l">
              <a:lnSpc>
                <a:spcPct val="115000"/>
              </a:lnSpc>
              <a:spcBef>
                <a:spcPts val="0"/>
              </a:spcBef>
              <a:spcAft>
                <a:spcPts val="0"/>
              </a:spcAft>
              <a:buSzPts val="1800"/>
              <a:buNone/>
            </a:pPr>
            <a:r>
              <a:rPr lang="en-US"/>
              <a:t>Building for Plant and Machinery used in water supply projects/ water treatment or temporary erection - 40%</a:t>
            </a:r>
            <a:endParaRPr/>
          </a:p>
          <a:p>
            <a:pPr indent="0" lvl="0" marL="114300" rtl="0" algn="l">
              <a:lnSpc>
                <a:spcPct val="115000"/>
              </a:lnSpc>
              <a:spcBef>
                <a:spcPts val="0"/>
              </a:spcBef>
              <a:spcAft>
                <a:spcPts val="0"/>
              </a:spcAft>
              <a:buSzPts val="1800"/>
              <a:buNone/>
            </a:pPr>
            <a:r>
              <a:rPr lang="en-US"/>
              <a:t>Furniture and fittings  -   10%</a:t>
            </a:r>
            <a:endParaRPr/>
          </a:p>
          <a:p>
            <a:pPr indent="0" lvl="0" marL="114300" rtl="0" algn="l">
              <a:lnSpc>
                <a:spcPct val="115000"/>
              </a:lnSpc>
              <a:spcBef>
                <a:spcPts val="0"/>
              </a:spcBef>
              <a:spcAft>
                <a:spcPts val="0"/>
              </a:spcAft>
              <a:buSzPts val="1800"/>
              <a:buNone/>
            </a:pPr>
            <a:r>
              <a:rPr lang="en-US"/>
              <a:t>Plant and Machinery (Vehicles) -  15% to 45%</a:t>
            </a:r>
            <a:endParaRPr/>
          </a:p>
          <a:p>
            <a:pPr indent="0" lvl="0" marL="114300" rtl="0" algn="l">
              <a:lnSpc>
                <a:spcPct val="115000"/>
              </a:lnSpc>
              <a:spcBef>
                <a:spcPts val="0"/>
              </a:spcBef>
              <a:spcAft>
                <a:spcPts val="0"/>
              </a:spcAft>
              <a:buSzPts val="1800"/>
              <a:buNone/>
            </a:pPr>
            <a:r>
              <a:rPr lang="en-US"/>
              <a:t>Intangible Assets  Such as Know-how, patents, copyrights, trademarks, licences, franchises or any other business or commercial rights -  25%</a:t>
            </a:r>
            <a:endParaRPr/>
          </a:p>
          <a:p>
            <a:pPr indent="0" lvl="0" marL="114300" rtl="0" algn="l">
              <a:lnSpc>
                <a:spcPct val="115000"/>
              </a:lnSpc>
              <a:spcBef>
                <a:spcPts val="0"/>
              </a:spcBef>
              <a:spcAft>
                <a:spcPts val="0"/>
              </a:spcAft>
              <a:buSzPts val="18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5"/>
          <p:cNvSpPr txBox="1"/>
          <p:nvPr>
            <p:ph type="title"/>
          </p:nvPr>
        </p:nvSpPr>
        <p:spPr>
          <a:xfrm>
            <a:off x="202039" y="108682"/>
            <a:ext cx="2916300" cy="5034817"/>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lt1"/>
              </a:buClr>
              <a:buSzPts val="3000"/>
              <a:buNone/>
            </a:pPr>
            <a:r>
              <a:rPr lang="en-US" sz="1400">
                <a:solidFill>
                  <a:schemeClr val="dk1"/>
                </a:solidFill>
              </a:rPr>
              <a:t>Illustration : W.D.V.  of the block having two machines, namely X &amp; Y as on 1.4.2021 is Rs. 6,00,000. Machine Z was  acquired on 5.11.2021 for Rs. 3,00,000 and put to use on the same date. Machine Z is sold on 28.3.2022 for Rs. 4,00,000.</a:t>
            </a:r>
            <a:br>
              <a:rPr lang="en-US" sz="1400">
                <a:solidFill>
                  <a:schemeClr val="dk1"/>
                </a:solidFill>
              </a:rPr>
            </a:br>
            <a:r>
              <a:rPr lang="en-US" sz="1400">
                <a:solidFill>
                  <a:schemeClr val="dk1"/>
                </a:solidFill>
              </a:rPr>
              <a:t>(a) Compute the depreciation allowable for the assessment year 2022-23.</a:t>
            </a:r>
            <a:br>
              <a:rPr lang="en-US" sz="1400">
                <a:solidFill>
                  <a:schemeClr val="dk1"/>
                </a:solidFill>
              </a:rPr>
            </a:br>
            <a:r>
              <a:rPr lang="en-US" sz="1400">
                <a:solidFill>
                  <a:schemeClr val="dk1"/>
                </a:solidFill>
              </a:rPr>
              <a:t>(b) What will be the amount of depreciation allowed, if machine ‘X’ is sold instead of machine ‘Z’.</a:t>
            </a:r>
            <a:br>
              <a:rPr lang="en-US" sz="1400">
                <a:solidFill>
                  <a:schemeClr val="dk1"/>
                </a:solidFill>
              </a:rPr>
            </a:br>
            <a:r>
              <a:rPr lang="en-US" sz="1400">
                <a:solidFill>
                  <a:schemeClr val="dk1"/>
                </a:solidFill>
              </a:rPr>
              <a:t>(c) What will be the amount of depreciation allowed if both X and Y machines are sold instead of machine Z.</a:t>
            </a:r>
            <a:br>
              <a:rPr lang="en-US" sz="1400">
                <a:solidFill>
                  <a:schemeClr val="dk1"/>
                </a:solidFill>
              </a:rPr>
            </a:br>
            <a:br>
              <a:rPr lang="en-US" sz="1400">
                <a:solidFill>
                  <a:schemeClr val="dk1"/>
                </a:solidFill>
              </a:rPr>
            </a:br>
            <a:endParaRPr sz="1400">
              <a:solidFill>
                <a:schemeClr val="dk1"/>
              </a:solidFill>
            </a:endParaRPr>
          </a:p>
        </p:txBody>
      </p:sp>
      <p:sp>
        <p:nvSpPr>
          <p:cNvPr id="243" name="Google Shape;243;p25"/>
          <p:cNvSpPr txBox="1"/>
          <p:nvPr>
            <p:ph idx="1" type="body"/>
          </p:nvPr>
        </p:nvSpPr>
        <p:spPr>
          <a:xfrm>
            <a:off x="3118339" y="108682"/>
            <a:ext cx="5714061" cy="4779841"/>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Solution: (a)</a:t>
            </a:r>
            <a:endParaRPr/>
          </a:p>
        </p:txBody>
      </p:sp>
      <p:graphicFrame>
        <p:nvGraphicFramePr>
          <p:cNvPr id="244" name="Google Shape;244;p25"/>
          <p:cNvGraphicFramePr/>
          <p:nvPr/>
        </p:nvGraphicFramePr>
        <p:xfrm>
          <a:off x="3247292" y="574430"/>
          <a:ext cx="3000000" cy="3000000"/>
        </p:xfrm>
        <a:graphic>
          <a:graphicData uri="http://schemas.openxmlformats.org/drawingml/2006/table">
            <a:tbl>
              <a:tblPr bandRow="1" firstRow="1">
                <a:noFill/>
                <a:tableStyleId>{CFB71172-B9EC-4739-9B55-F5E8228F38F4}</a:tableStyleId>
              </a:tblPr>
              <a:tblGrid>
                <a:gridCol w="4654050"/>
                <a:gridCol w="931050"/>
              </a:tblGrid>
              <a:tr h="398575">
                <a:tc>
                  <a:txBody>
                    <a:bodyPr/>
                    <a:lstStyle/>
                    <a:p>
                      <a:pPr indent="0" lvl="0" marL="0" marR="0" rtl="0" algn="l">
                        <a:lnSpc>
                          <a:spcPct val="100000"/>
                        </a:lnSpc>
                        <a:spcBef>
                          <a:spcPts val="0"/>
                        </a:spcBef>
                        <a:spcAft>
                          <a:spcPts val="0"/>
                        </a:spcAft>
                        <a:buNone/>
                      </a:pPr>
                      <a:r>
                        <a:rPr lang="en-US" sz="1400" u="none" cap="none" strike="noStrike"/>
                        <a:t>W.D.V. of the block as on 1.4.2021 </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400"/>
                        <a:buFont typeface="Arial"/>
                        <a:buNone/>
                      </a:pPr>
                      <a:r>
                        <a:rPr lang="en-US" sz="1400" u="none" cap="none" strike="noStrike"/>
                        <a:t>6,00,000</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Addition during the year of Machine Z for Less than 180 days (5.11.2021</a:t>
                      </a:r>
                      <a:r>
                        <a:rPr lang="en-US" sz="1400" u="none" cap="none" strike="noStrike"/>
                        <a:t> to 28.3.2022)</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None/>
                      </a:pPr>
                      <a:r>
                        <a:rPr lang="en-US" sz="1400" u="none" cap="none" strike="noStrike"/>
                        <a:t>3,00,000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None/>
                      </a:pPr>
                      <a:r>
                        <a:rPr lang="en-US" sz="1400" u="none" cap="none" strike="noStrike"/>
                        <a:t>9,00,000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Less: Sale Price of Machine Z sold during the year</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None/>
                      </a:pPr>
                      <a:r>
                        <a:rPr lang="en-US" sz="1400" u="none" cap="none" strike="noStrike"/>
                        <a:t>4,00,000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W.D.V. as on 31.3.2022</a:t>
                      </a:r>
                      <a:r>
                        <a:rPr lang="en-US" sz="1400" u="none" cap="none" strike="noStrike"/>
                        <a:t> for the purpose of charging depreciation</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None/>
                      </a:pPr>
                      <a:r>
                        <a:rPr lang="en-US" sz="1400" u="none" cap="none" strike="noStrike"/>
                        <a:t>5,00,000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Depreciation on</a:t>
                      </a:r>
                      <a:r>
                        <a:rPr lang="en-US" sz="1400" u="none" cap="none" strike="noStrike"/>
                        <a:t> Machinery Z @ 7.5% of 3,00,000</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None/>
                      </a:pPr>
                      <a:r>
                        <a:rPr lang="en-US" sz="1400" u="none" cap="none" strike="noStrike"/>
                        <a:t>22,500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Depreciation @</a:t>
                      </a:r>
                      <a:r>
                        <a:rPr lang="en-US" sz="1400" u="none" cap="none" strike="noStrike"/>
                        <a:t> 15% on W.D.V of 2,00,000</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None/>
                      </a:pPr>
                      <a:r>
                        <a:rPr lang="en-US" sz="1400" u="none" cap="none" strike="noStrike"/>
                        <a:t>30,000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Total</a:t>
                      </a:r>
                      <a:r>
                        <a:rPr lang="en-US" sz="1400" u="none" cap="none" strike="noStrike"/>
                        <a:t> Depreciation </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None/>
                      </a:pPr>
                      <a:r>
                        <a:rPr lang="en-US" sz="1400" u="none" cap="none" strike="noStrike"/>
                        <a:t>52,500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W.D.V. as on 1.4.2022</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None/>
                      </a:pPr>
                      <a:r>
                        <a:rPr lang="en-US" sz="1400" u="none" cap="none" strike="noStrike"/>
                        <a:t>4,47,500</a:t>
                      </a:r>
                      <a:endParaRPr sz="1400" u="none" cap="none" strike="noStrike"/>
                    </a:p>
                  </a:txBody>
                  <a:tcPr marT="45725" marB="45725" marR="91450" marL="91450"/>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6"/>
          <p:cNvSpPr txBox="1"/>
          <p:nvPr>
            <p:ph type="title"/>
          </p:nvPr>
        </p:nvSpPr>
        <p:spPr>
          <a:xfrm>
            <a:off x="202039" y="108682"/>
            <a:ext cx="2916300" cy="5034817"/>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lt1"/>
              </a:buClr>
              <a:buSzPts val="3000"/>
              <a:buNone/>
            </a:pPr>
            <a:r>
              <a:rPr lang="en-US" sz="1400">
                <a:solidFill>
                  <a:schemeClr val="dk1"/>
                </a:solidFill>
              </a:rPr>
              <a:t>Illustration : W.D.V.  of the block having two machines, namely X &amp; Y as on 1.4.2021 is Rs. 6,00,000. Machine Z was  acquired on 5.11.2021 for Rs. 3,00,000 and put to use on the same date. Machine Z is sold on 28.3.2022 for Rs. 4,00,000.</a:t>
            </a:r>
            <a:br>
              <a:rPr lang="en-US" sz="1400">
                <a:solidFill>
                  <a:schemeClr val="dk1"/>
                </a:solidFill>
              </a:rPr>
            </a:br>
            <a:r>
              <a:rPr lang="en-US" sz="1400">
                <a:solidFill>
                  <a:schemeClr val="dk1"/>
                </a:solidFill>
              </a:rPr>
              <a:t>(a) Compute the depreciation allowable for the assessment year 2022-23.</a:t>
            </a:r>
            <a:br>
              <a:rPr lang="en-US" sz="1400">
                <a:solidFill>
                  <a:schemeClr val="dk1"/>
                </a:solidFill>
              </a:rPr>
            </a:br>
            <a:r>
              <a:rPr lang="en-US" sz="1400">
                <a:solidFill>
                  <a:schemeClr val="dk1"/>
                </a:solidFill>
              </a:rPr>
              <a:t>(b) What will be the amount of depreciation allowed, if machine ‘X’ is sold instead of machine ‘Z’.</a:t>
            </a:r>
            <a:br>
              <a:rPr lang="en-US" sz="1400">
                <a:solidFill>
                  <a:schemeClr val="dk1"/>
                </a:solidFill>
              </a:rPr>
            </a:br>
            <a:r>
              <a:rPr lang="en-US" sz="1400">
                <a:solidFill>
                  <a:schemeClr val="dk1"/>
                </a:solidFill>
              </a:rPr>
              <a:t>(c) What will be the amount of depreciation allowed if both X and Y machines are sold instead of machine Z.</a:t>
            </a:r>
            <a:br>
              <a:rPr lang="en-US" sz="1400">
                <a:solidFill>
                  <a:schemeClr val="dk1"/>
                </a:solidFill>
              </a:rPr>
            </a:br>
            <a:br>
              <a:rPr lang="en-US" sz="1400">
                <a:solidFill>
                  <a:schemeClr val="dk1"/>
                </a:solidFill>
              </a:rPr>
            </a:br>
            <a:endParaRPr sz="1400">
              <a:solidFill>
                <a:schemeClr val="dk1"/>
              </a:solidFill>
            </a:endParaRPr>
          </a:p>
        </p:txBody>
      </p:sp>
      <p:sp>
        <p:nvSpPr>
          <p:cNvPr id="250" name="Google Shape;250;p26"/>
          <p:cNvSpPr txBox="1"/>
          <p:nvPr>
            <p:ph idx="1" type="body"/>
          </p:nvPr>
        </p:nvSpPr>
        <p:spPr>
          <a:xfrm>
            <a:off x="3118339" y="108682"/>
            <a:ext cx="5714061" cy="4779841"/>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Solution: (b)</a:t>
            </a:r>
            <a:endParaRPr/>
          </a:p>
        </p:txBody>
      </p:sp>
      <p:graphicFrame>
        <p:nvGraphicFramePr>
          <p:cNvPr id="251" name="Google Shape;251;p26"/>
          <p:cNvGraphicFramePr/>
          <p:nvPr/>
        </p:nvGraphicFramePr>
        <p:xfrm>
          <a:off x="3247292" y="574430"/>
          <a:ext cx="3000000" cy="3000000"/>
        </p:xfrm>
        <a:graphic>
          <a:graphicData uri="http://schemas.openxmlformats.org/drawingml/2006/table">
            <a:tbl>
              <a:tblPr bandRow="1" firstRow="1">
                <a:noFill/>
                <a:tableStyleId>{CFB71172-B9EC-4739-9B55-F5E8228F38F4}</a:tableStyleId>
              </a:tblPr>
              <a:tblGrid>
                <a:gridCol w="4654050"/>
                <a:gridCol w="931050"/>
              </a:tblGrid>
              <a:tr h="398575">
                <a:tc>
                  <a:txBody>
                    <a:bodyPr/>
                    <a:lstStyle/>
                    <a:p>
                      <a:pPr indent="0" lvl="0" marL="0" marR="0" rtl="0" algn="l">
                        <a:lnSpc>
                          <a:spcPct val="100000"/>
                        </a:lnSpc>
                        <a:spcBef>
                          <a:spcPts val="0"/>
                        </a:spcBef>
                        <a:spcAft>
                          <a:spcPts val="0"/>
                        </a:spcAft>
                        <a:buNone/>
                      </a:pPr>
                      <a:r>
                        <a:rPr lang="en-US" sz="1400" u="none" cap="none" strike="noStrike"/>
                        <a:t>W.D.V. of the block as on 1.4.2021 </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400"/>
                        <a:buFont typeface="Arial"/>
                        <a:buNone/>
                      </a:pPr>
                      <a:r>
                        <a:rPr lang="en-US" sz="1400" u="none" cap="none" strike="noStrike"/>
                        <a:t>6,00,000</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Addition during the year of Machine Z for Less than 180 days</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None/>
                      </a:pPr>
                      <a:r>
                        <a:rPr lang="en-US" sz="1400" u="none" cap="none" strike="noStrike"/>
                        <a:t>3,00,000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None/>
                      </a:pPr>
                      <a:r>
                        <a:rPr lang="en-US" sz="1400" u="none" cap="none" strike="noStrike"/>
                        <a:t>9,00,000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Less: Sale Price of Machine X sold during the year</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None/>
                      </a:pPr>
                      <a:r>
                        <a:rPr lang="en-US" sz="1400" u="none" cap="none" strike="noStrike"/>
                        <a:t>4,00,000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W.D.V. as on 31.3.2022</a:t>
                      </a:r>
                      <a:r>
                        <a:rPr lang="en-US" sz="1400" u="none" cap="none" strike="noStrike"/>
                        <a:t> for the purpose of charging depreciation</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None/>
                      </a:pPr>
                      <a:r>
                        <a:rPr lang="en-US" sz="1400" u="none" cap="none" strike="noStrike"/>
                        <a:t>5,00,000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Depreciation @</a:t>
                      </a:r>
                      <a:r>
                        <a:rPr lang="en-US" sz="1400" u="none" cap="none" strike="noStrike"/>
                        <a:t> 15% on W.D.V</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None/>
                      </a:pPr>
                      <a:r>
                        <a:rPr lang="en-US" sz="1400" u="none" cap="none" strike="noStrike"/>
                        <a:t>75,000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W.D.V. as on 1.4.2022</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None/>
                      </a:pPr>
                      <a:r>
                        <a:rPr lang="en-US" sz="1400" u="none" cap="none" strike="noStrike"/>
                        <a:t>4,25,000</a:t>
                      </a:r>
                      <a:endParaRPr sz="1400" u="none" cap="none" strike="noStrike"/>
                    </a:p>
                  </a:txBody>
                  <a:tcPr marT="45725" marB="45725" marR="91450" marL="91450"/>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7"/>
          <p:cNvSpPr txBox="1"/>
          <p:nvPr>
            <p:ph type="title"/>
          </p:nvPr>
        </p:nvSpPr>
        <p:spPr>
          <a:xfrm>
            <a:off x="202039" y="108682"/>
            <a:ext cx="2916300" cy="5034817"/>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lt1"/>
              </a:buClr>
              <a:buSzPts val="3000"/>
              <a:buNone/>
            </a:pPr>
            <a:r>
              <a:rPr lang="en-US" sz="1400">
                <a:solidFill>
                  <a:schemeClr val="dk1"/>
                </a:solidFill>
              </a:rPr>
              <a:t>Illustration : W.D.V.  of the block having two machines, namely X &amp; Y as on 1.4.2021 is Rs. 6,00,000. Machine Z was  acquired on 5.11.2021 for Rs. 3,00,000 and put to use on the same date. Machine Z is sold on 28.3.2022 for Rs. 4,00,000.</a:t>
            </a:r>
            <a:br>
              <a:rPr lang="en-US" sz="1400">
                <a:solidFill>
                  <a:schemeClr val="dk1"/>
                </a:solidFill>
              </a:rPr>
            </a:br>
            <a:r>
              <a:rPr lang="en-US" sz="1400">
                <a:solidFill>
                  <a:schemeClr val="dk1"/>
                </a:solidFill>
              </a:rPr>
              <a:t>(a) Compute the depreciation allowable for the assessment year 2022-23.</a:t>
            </a:r>
            <a:br>
              <a:rPr lang="en-US" sz="1400">
                <a:solidFill>
                  <a:schemeClr val="dk1"/>
                </a:solidFill>
              </a:rPr>
            </a:br>
            <a:r>
              <a:rPr lang="en-US" sz="1400">
                <a:solidFill>
                  <a:schemeClr val="dk1"/>
                </a:solidFill>
              </a:rPr>
              <a:t>(b) What will be the amount of depreciation allowed, if machine ‘X’ is sold instead of machine ‘Z’.</a:t>
            </a:r>
            <a:br>
              <a:rPr lang="en-US" sz="1400">
                <a:solidFill>
                  <a:schemeClr val="dk1"/>
                </a:solidFill>
              </a:rPr>
            </a:br>
            <a:r>
              <a:rPr lang="en-US" sz="1400">
                <a:solidFill>
                  <a:schemeClr val="dk1"/>
                </a:solidFill>
              </a:rPr>
              <a:t>(c) What will be the amount of depreciation allowed if both X and Y machines are sold instead of machine Z.</a:t>
            </a:r>
            <a:br>
              <a:rPr lang="en-US" sz="1400">
                <a:solidFill>
                  <a:schemeClr val="dk1"/>
                </a:solidFill>
              </a:rPr>
            </a:br>
            <a:br>
              <a:rPr lang="en-US" sz="1400">
                <a:solidFill>
                  <a:schemeClr val="dk1"/>
                </a:solidFill>
              </a:rPr>
            </a:br>
            <a:endParaRPr sz="1400">
              <a:solidFill>
                <a:schemeClr val="dk1"/>
              </a:solidFill>
            </a:endParaRPr>
          </a:p>
        </p:txBody>
      </p:sp>
      <p:sp>
        <p:nvSpPr>
          <p:cNvPr id="257" name="Google Shape;257;p27"/>
          <p:cNvSpPr txBox="1"/>
          <p:nvPr>
            <p:ph idx="1" type="body"/>
          </p:nvPr>
        </p:nvSpPr>
        <p:spPr>
          <a:xfrm>
            <a:off x="3118339" y="108682"/>
            <a:ext cx="5714061" cy="4779841"/>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Solution: (c)</a:t>
            </a:r>
            <a:endParaRPr/>
          </a:p>
        </p:txBody>
      </p:sp>
      <p:graphicFrame>
        <p:nvGraphicFramePr>
          <p:cNvPr id="258" name="Google Shape;258;p27"/>
          <p:cNvGraphicFramePr/>
          <p:nvPr/>
        </p:nvGraphicFramePr>
        <p:xfrm>
          <a:off x="3247292" y="574430"/>
          <a:ext cx="3000000" cy="3000000"/>
        </p:xfrm>
        <a:graphic>
          <a:graphicData uri="http://schemas.openxmlformats.org/drawingml/2006/table">
            <a:tbl>
              <a:tblPr bandRow="1" firstRow="1">
                <a:noFill/>
                <a:tableStyleId>{CFB71172-B9EC-4739-9B55-F5E8228F38F4}</a:tableStyleId>
              </a:tblPr>
              <a:tblGrid>
                <a:gridCol w="4654050"/>
                <a:gridCol w="931050"/>
              </a:tblGrid>
              <a:tr h="398575">
                <a:tc>
                  <a:txBody>
                    <a:bodyPr/>
                    <a:lstStyle/>
                    <a:p>
                      <a:pPr indent="0" lvl="0" marL="0" marR="0" rtl="0" algn="l">
                        <a:lnSpc>
                          <a:spcPct val="100000"/>
                        </a:lnSpc>
                        <a:spcBef>
                          <a:spcPts val="0"/>
                        </a:spcBef>
                        <a:spcAft>
                          <a:spcPts val="0"/>
                        </a:spcAft>
                        <a:buNone/>
                      </a:pPr>
                      <a:r>
                        <a:rPr lang="en-US" sz="1400" u="none" cap="none" strike="noStrike"/>
                        <a:t>W.D.V. of the block as on 1.4.2021 </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400"/>
                        <a:buFont typeface="Arial"/>
                        <a:buNone/>
                      </a:pPr>
                      <a:r>
                        <a:rPr lang="en-US" sz="1400" u="none" cap="none" strike="noStrike"/>
                        <a:t>6,00,000</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Addition during the year of Machine Z for Less than 180 days</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None/>
                      </a:pPr>
                      <a:r>
                        <a:rPr lang="en-US" sz="1400" u="none" cap="none" strike="noStrike"/>
                        <a:t>3,00,000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None/>
                      </a:pPr>
                      <a:r>
                        <a:rPr lang="en-US" sz="1400" u="none" cap="none" strike="noStrike"/>
                        <a:t>9,00,000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Less: Sale Price of Machine X  &amp; Y sold during the year</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None/>
                      </a:pPr>
                      <a:r>
                        <a:rPr lang="en-US" sz="1400" u="none" cap="none" strike="noStrike"/>
                        <a:t>4,00,000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W.D.V. as on 31.3.2022</a:t>
                      </a:r>
                      <a:r>
                        <a:rPr lang="en-US" sz="1400" u="none" cap="none" strike="noStrike"/>
                        <a:t> for the purpose of charging depreciation</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None/>
                      </a:pPr>
                      <a:r>
                        <a:rPr lang="en-US" sz="1400" u="none" cap="none" strike="noStrike"/>
                        <a:t>5,00,000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Depreciation on</a:t>
                      </a:r>
                      <a:r>
                        <a:rPr lang="en-US" sz="1400" u="none" cap="none" strike="noStrike"/>
                        <a:t> Machinery Z @ 7.5% of 3,00,000</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None/>
                      </a:pPr>
                      <a:r>
                        <a:rPr lang="en-US" sz="1400" u="none" cap="none" strike="noStrike"/>
                        <a:t>22,500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Depreciation @</a:t>
                      </a:r>
                      <a:r>
                        <a:rPr lang="en-US" sz="1400" u="none" cap="none" strike="noStrike"/>
                        <a:t> 15% on W.D.V of 2,00,000</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None/>
                      </a:pPr>
                      <a:r>
                        <a:rPr lang="en-US" sz="1400" u="none" cap="none" strike="noStrike"/>
                        <a:t>30,000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Tota</a:t>
                      </a:r>
                      <a:r>
                        <a:rPr lang="en-US" sz="1400" u="none" cap="none" strike="noStrike"/>
                        <a:t>l Depreciation</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None/>
                      </a:pPr>
                      <a:r>
                        <a:rPr lang="en-US" sz="1400" u="none" cap="none" strike="noStrike"/>
                        <a:t>52,500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W.D.V. as on 1.4.2022</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None/>
                      </a:pPr>
                      <a:r>
                        <a:rPr lang="en-US" sz="1400" u="none" cap="none" strike="noStrike"/>
                        <a:t>4,47,500</a:t>
                      </a:r>
                      <a:endParaRPr sz="1400" u="none" cap="none" strike="noStrike"/>
                    </a:p>
                  </a:txBody>
                  <a:tcPr marT="45725" marB="45725" marR="91450" marL="91450"/>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427fc255778aecdf_10"/>
          <p:cNvSpPr txBox="1"/>
          <p:nvPr>
            <p:ph type="title"/>
          </p:nvPr>
        </p:nvSpPr>
        <p:spPr>
          <a:xfrm>
            <a:off x="305450" y="525950"/>
            <a:ext cx="3142800" cy="158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Unabsorbed depreciation section 32(2)</a:t>
            </a:r>
            <a:endParaRPr/>
          </a:p>
        </p:txBody>
      </p:sp>
      <p:sp>
        <p:nvSpPr>
          <p:cNvPr id="264" name="Google Shape;264;g427fc255778aecdf_10"/>
          <p:cNvSpPr txBox="1"/>
          <p:nvPr>
            <p:ph idx="1" type="body"/>
          </p:nvPr>
        </p:nvSpPr>
        <p:spPr>
          <a:xfrm>
            <a:off x="4610700" y="525950"/>
            <a:ext cx="4206600" cy="401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All</a:t>
            </a:r>
            <a:r>
              <a:rPr lang="en-US"/>
              <a:t>owed to be carry forward  for set off in future</a:t>
            </a:r>
            <a:endParaRPr/>
          </a:p>
          <a:p>
            <a:pPr indent="0" lvl="0" marL="0" rtl="0" algn="l">
              <a:spcBef>
                <a:spcPts val="0"/>
              </a:spcBef>
              <a:spcAft>
                <a:spcPts val="0"/>
              </a:spcAft>
              <a:buNone/>
            </a:pPr>
            <a:r>
              <a:rPr lang="en-US"/>
              <a:t>In future years. While allowing depreciation prioirity shall be</a:t>
            </a:r>
            <a:endParaRPr/>
          </a:p>
          <a:p>
            <a:pPr indent="0" lvl="0" marL="0" rtl="0" algn="l">
              <a:spcBef>
                <a:spcPts val="0"/>
              </a:spcBef>
              <a:spcAft>
                <a:spcPts val="0"/>
              </a:spcAft>
              <a:buNone/>
            </a:pPr>
            <a:r>
              <a:rPr lang="en-US"/>
              <a:t>Firstly allow current year deprecation against business income</a:t>
            </a:r>
            <a:endParaRPr/>
          </a:p>
          <a:p>
            <a:pPr indent="0" lvl="0" marL="0" rtl="0" algn="l">
              <a:spcBef>
                <a:spcPts val="0"/>
              </a:spcBef>
              <a:spcAft>
                <a:spcPts val="0"/>
              </a:spcAft>
              <a:buNone/>
            </a:pPr>
            <a:r>
              <a:rPr lang="en-US"/>
              <a:t>Secondly set off against other income except salary during the PY.</a:t>
            </a:r>
            <a:endParaRPr/>
          </a:p>
          <a:p>
            <a:pPr indent="0" lvl="0" marL="0" rtl="0" algn="l">
              <a:spcBef>
                <a:spcPts val="0"/>
              </a:spcBef>
              <a:spcAft>
                <a:spcPts val="0"/>
              </a:spcAft>
              <a:buNone/>
            </a:pPr>
            <a:r>
              <a:rPr lang="en-US"/>
              <a:t>In succeeding  years Firstly set  off of current year deprecation then allow brought forward business  loss and thirdly allow set off of brought forward unabsorbed depreciation. </a:t>
            </a:r>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
          <p:cNvSpPr txBox="1"/>
          <p:nvPr>
            <p:ph type="ctrTitle"/>
          </p:nvPr>
        </p:nvSpPr>
        <p:spPr>
          <a:xfrm>
            <a:off x="345650" y="1057700"/>
            <a:ext cx="7172100" cy="7164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2400"/>
              <a:buNone/>
            </a:pPr>
            <a:r>
              <a:rPr lang="en-US"/>
              <a:t>Disclaimer </a:t>
            </a:r>
            <a:endParaRPr/>
          </a:p>
        </p:txBody>
      </p:sp>
      <p:sp>
        <p:nvSpPr>
          <p:cNvPr id="103" name="Google Shape;103;p2"/>
          <p:cNvSpPr txBox="1"/>
          <p:nvPr>
            <p:ph idx="1" type="subTitle"/>
          </p:nvPr>
        </p:nvSpPr>
        <p:spPr>
          <a:xfrm>
            <a:off x="345650" y="1925025"/>
            <a:ext cx="8193300" cy="2593500"/>
          </a:xfrm>
          <a:prstGeom prst="rect">
            <a:avLst/>
          </a:prstGeom>
          <a:noFill/>
          <a:ln>
            <a:noFill/>
          </a:ln>
        </p:spPr>
        <p:txBody>
          <a:bodyPr anchorCtr="0" anchor="ctr" bIns="91425" lIns="91425" spcFirstLastPara="1" rIns="91425" wrap="square" tIns="91425">
            <a:noAutofit/>
          </a:bodyPr>
          <a:lstStyle/>
          <a:p>
            <a:pPr indent="0" lvl="0" marL="0" rtl="0" algn="just">
              <a:lnSpc>
                <a:spcPct val="150000"/>
              </a:lnSpc>
              <a:spcBef>
                <a:spcPts val="0"/>
              </a:spcBef>
              <a:spcAft>
                <a:spcPts val="0"/>
              </a:spcAft>
              <a:buSzPts val="1600"/>
              <a:buNone/>
            </a:pPr>
            <a:r>
              <a:rPr lang="en-US"/>
              <a:t>Contents and oral discussion are Just a discussion for understanding and could not be considered as opinion for any decision making. Before taking any decision the proper legal expert and other Consultants should be approached. content writer could not be held responsible in any way  for any action taken on the basis of  explained here</a:t>
            </a:r>
            <a:endParaRPr/>
          </a:p>
          <a:p>
            <a:pPr indent="0" lvl="0" marL="0" rtl="0" algn="just">
              <a:lnSpc>
                <a:spcPct val="150000"/>
              </a:lnSpc>
              <a:spcBef>
                <a:spcPts val="0"/>
              </a:spcBef>
              <a:spcAft>
                <a:spcPts val="0"/>
              </a:spcAft>
              <a:buSzPts val="1600"/>
              <a:buNone/>
            </a:pPr>
            <a:r>
              <a:t/>
            </a:r>
            <a:endParaRPr/>
          </a:p>
          <a:p>
            <a:pPr indent="0" lvl="0" marL="0" rtl="0" algn="just">
              <a:lnSpc>
                <a:spcPct val="150000"/>
              </a:lnSpc>
              <a:spcBef>
                <a:spcPts val="0"/>
              </a:spcBef>
              <a:spcAft>
                <a:spcPts val="0"/>
              </a:spcAft>
              <a:buSzPts val="16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427fc255778aecdf_5"/>
          <p:cNvSpPr txBox="1"/>
          <p:nvPr>
            <p:ph type="title"/>
          </p:nvPr>
        </p:nvSpPr>
        <p:spPr>
          <a:xfrm>
            <a:off x="305450" y="525950"/>
            <a:ext cx="3142800" cy="158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Issue</a:t>
            </a:r>
            <a:endParaRPr/>
          </a:p>
        </p:txBody>
      </p:sp>
      <p:sp>
        <p:nvSpPr>
          <p:cNvPr id="270" name="Google Shape;270;g427fc255778aecdf_5"/>
          <p:cNvSpPr txBox="1"/>
          <p:nvPr>
            <p:ph idx="1" type="body"/>
          </p:nvPr>
        </p:nvSpPr>
        <p:spPr>
          <a:xfrm>
            <a:off x="4610700" y="525950"/>
            <a:ext cx="4206600" cy="401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Building  vs plant and </a:t>
            </a:r>
            <a:r>
              <a:rPr lang="en-US"/>
              <a:t>machinery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Furniture and fittings vs buildings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Plant has wide meaning under section  43( 3)and includes ships,vehicle books, equipment  does not include tea bushes, live stocks, Building, furniture.</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Building includes road, bridges,  well, tube wells.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8"/>
          <p:cNvSpPr txBox="1"/>
          <p:nvPr>
            <p:ph type="title"/>
          </p:nvPr>
        </p:nvSpPr>
        <p:spPr>
          <a:xfrm>
            <a:off x="284100" y="307975"/>
            <a:ext cx="2479800" cy="4268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lt1"/>
              </a:buClr>
              <a:buSzPct val="111111"/>
              <a:buNone/>
            </a:pPr>
            <a:r>
              <a:rPr lang="en-US">
                <a:solidFill>
                  <a:schemeClr val="dk1"/>
                </a:solidFill>
              </a:rPr>
              <a:t>In House Expenditure on scientific research – Capital Expenditure and Revenue Expenditure Section 35</a:t>
            </a:r>
            <a:endParaRPr/>
          </a:p>
        </p:txBody>
      </p:sp>
      <p:sp>
        <p:nvSpPr>
          <p:cNvPr id="276" name="Google Shape;276;p28"/>
          <p:cNvSpPr txBox="1"/>
          <p:nvPr>
            <p:ph idx="1" type="body"/>
          </p:nvPr>
        </p:nvSpPr>
        <p:spPr>
          <a:xfrm>
            <a:off x="3381100" y="307975"/>
            <a:ext cx="5451300" cy="4268700"/>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a:t>In House scientific research related to business of the assessee </a:t>
            </a:r>
            <a:endParaRPr/>
          </a:p>
          <a:p>
            <a:pPr indent="-342900" lvl="0" marL="457200" rtl="0" algn="l">
              <a:lnSpc>
                <a:spcPct val="115000"/>
              </a:lnSpc>
              <a:spcBef>
                <a:spcPts val="0"/>
              </a:spcBef>
              <a:spcAft>
                <a:spcPts val="0"/>
              </a:spcAft>
              <a:buClr>
                <a:schemeClr val="dk2"/>
              </a:buClr>
              <a:buSzPts val="1800"/>
              <a:buChar char="●"/>
            </a:pPr>
            <a:r>
              <a:rPr lang="en-US"/>
              <a:t>Revenue expenditure fully allowed </a:t>
            </a:r>
            <a:endParaRPr/>
          </a:p>
          <a:p>
            <a:pPr indent="-342900" lvl="0" marL="457200" rtl="0" algn="l">
              <a:lnSpc>
                <a:spcPct val="115000"/>
              </a:lnSpc>
              <a:spcBef>
                <a:spcPts val="0"/>
              </a:spcBef>
              <a:spcAft>
                <a:spcPts val="0"/>
              </a:spcAft>
              <a:buClr>
                <a:schemeClr val="dk2"/>
              </a:buClr>
              <a:buSzPts val="1800"/>
              <a:buChar char="●"/>
            </a:pPr>
            <a:r>
              <a:rPr lang="en-US"/>
              <a:t>Research prior to commencement of business – salary of employee engaged in scientific research and material cost of research for upto 3 years prior to commencement of business shall be allowed </a:t>
            </a:r>
            <a:endParaRPr/>
          </a:p>
          <a:p>
            <a:pPr indent="-342900" lvl="0" marL="457200" rtl="0" algn="l">
              <a:lnSpc>
                <a:spcPct val="115000"/>
              </a:lnSpc>
              <a:spcBef>
                <a:spcPts val="0"/>
              </a:spcBef>
              <a:spcAft>
                <a:spcPts val="0"/>
              </a:spcAft>
              <a:buClr>
                <a:schemeClr val="dk2"/>
              </a:buClr>
              <a:buSzPts val="1800"/>
              <a:buChar char="●"/>
            </a:pPr>
            <a:r>
              <a:rPr lang="en-US"/>
              <a:t>Capital expenditure other than land for scientific research  fully allowed </a:t>
            </a:r>
            <a:endParaRPr/>
          </a:p>
          <a:p>
            <a:pPr indent="-228600" lvl="0" marL="457200" rtl="0" algn="l">
              <a:lnSpc>
                <a:spcPct val="115000"/>
              </a:lnSpc>
              <a:spcBef>
                <a:spcPts val="0"/>
              </a:spcBef>
              <a:spcAft>
                <a:spcPts val="0"/>
              </a:spcAft>
              <a:buClr>
                <a:schemeClr val="dk2"/>
              </a:buClr>
              <a:buSzPts val="18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427fc255778aecdf_15"/>
          <p:cNvSpPr txBox="1"/>
          <p:nvPr>
            <p:ph type="title"/>
          </p:nvPr>
        </p:nvSpPr>
        <p:spPr>
          <a:xfrm>
            <a:off x="305450" y="525950"/>
            <a:ext cx="3142800" cy="158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Unabsorbed capital e</a:t>
            </a:r>
            <a:r>
              <a:rPr lang="en-US"/>
              <a:t>xpenditure on scientific research </a:t>
            </a:r>
            <a:endParaRPr/>
          </a:p>
        </p:txBody>
      </p:sp>
      <p:sp>
        <p:nvSpPr>
          <p:cNvPr id="282" name="Google Shape;282;g427fc255778aecdf_15"/>
          <p:cNvSpPr txBox="1"/>
          <p:nvPr>
            <p:ph idx="1" type="body"/>
          </p:nvPr>
        </p:nvSpPr>
        <p:spPr>
          <a:xfrm>
            <a:off x="4610700" y="525950"/>
            <a:ext cx="4206600" cy="401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Same treatment  as unabsorbed depreciation. </a:t>
            </a:r>
            <a:endParaRPr/>
          </a:p>
          <a:p>
            <a:pPr indent="0" lvl="0" marL="0" rtl="0" algn="l">
              <a:spcBef>
                <a:spcPts val="0"/>
              </a:spcBef>
              <a:spcAft>
                <a:spcPts val="0"/>
              </a:spcAft>
              <a:buNone/>
            </a:pPr>
            <a:r>
              <a:rPr lang="en-US"/>
              <a:t>Due to revenue expenditure on scientific </a:t>
            </a:r>
            <a:r>
              <a:rPr lang="en-US"/>
              <a:t>research there may be business loss and such loss can be carried forward for set off in succeeding years but due to capital  expenditure no business loss rather unabsorbed expenditure on scientific research and allowed to be carried forward for set off in succeeding years.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9"/>
          <p:cNvSpPr txBox="1"/>
          <p:nvPr>
            <p:ph type="title"/>
          </p:nvPr>
        </p:nvSpPr>
        <p:spPr>
          <a:xfrm>
            <a:off x="284100" y="307975"/>
            <a:ext cx="2479800" cy="4268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lt1"/>
              </a:buClr>
              <a:buSzPts val="3000"/>
              <a:buNone/>
            </a:pPr>
            <a:r>
              <a:rPr lang="en-US">
                <a:solidFill>
                  <a:schemeClr val="dk1"/>
                </a:solidFill>
              </a:rPr>
              <a:t>Sale of Assets used for scientific research  </a:t>
            </a:r>
            <a:endParaRPr>
              <a:solidFill>
                <a:schemeClr val="dk1"/>
              </a:solidFill>
            </a:endParaRPr>
          </a:p>
        </p:txBody>
      </p:sp>
      <p:sp>
        <p:nvSpPr>
          <p:cNvPr id="288" name="Google Shape;288;p29"/>
          <p:cNvSpPr txBox="1"/>
          <p:nvPr>
            <p:ph idx="1" type="body"/>
          </p:nvPr>
        </p:nvSpPr>
        <p:spPr>
          <a:xfrm>
            <a:off x="3381100" y="307975"/>
            <a:ext cx="5451300" cy="4268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Assets sold without any further use – Sale price or deduction already allowed whichever is less shall be business income u/s 41(3)</a:t>
            </a:r>
            <a:endParaRPr/>
          </a:p>
          <a:p>
            <a:pPr indent="-342900" lvl="0" marL="457200" rtl="0" algn="l">
              <a:lnSpc>
                <a:spcPct val="115000"/>
              </a:lnSpc>
              <a:spcBef>
                <a:spcPts val="0"/>
              </a:spcBef>
              <a:spcAft>
                <a:spcPts val="0"/>
              </a:spcAft>
              <a:buClr>
                <a:schemeClr val="dk2"/>
              </a:buClr>
              <a:buSzPts val="1800"/>
              <a:buChar char="●"/>
            </a:pPr>
            <a:r>
              <a:rPr lang="en-US"/>
              <a:t>Sale for more than the amount of deduction claimed (cost of assets ) – sale price – (cost of assets = deduction allowed) shall be capital gain.</a:t>
            </a:r>
            <a:endParaRPr/>
          </a:p>
          <a:p>
            <a:pPr indent="-342900" lvl="0" marL="457200" rtl="0" algn="l">
              <a:lnSpc>
                <a:spcPct val="115000"/>
              </a:lnSpc>
              <a:spcBef>
                <a:spcPts val="0"/>
              </a:spcBef>
              <a:spcAft>
                <a:spcPts val="0"/>
              </a:spcAft>
              <a:buClr>
                <a:schemeClr val="dk2"/>
              </a:buClr>
              <a:buSzPts val="1800"/>
              <a:buChar char="●"/>
            </a:pPr>
            <a:r>
              <a:rPr lang="en-US"/>
              <a:t>Assets sold after further use – it will be added to the block of assets at nil actual cost and sale consideration shall be reduced from the wdv of the block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0"/>
          <p:cNvSpPr txBox="1"/>
          <p:nvPr>
            <p:ph type="title"/>
          </p:nvPr>
        </p:nvSpPr>
        <p:spPr>
          <a:xfrm>
            <a:off x="284100" y="307975"/>
            <a:ext cx="2479800" cy="4268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lt1"/>
              </a:buClr>
              <a:buSzPts val="3000"/>
              <a:buNone/>
            </a:pPr>
            <a:r>
              <a:rPr lang="en-US">
                <a:solidFill>
                  <a:schemeClr val="dk1"/>
                </a:solidFill>
              </a:rPr>
              <a:t>Payment may to outside agency carrying on scientific research –Section 35</a:t>
            </a:r>
            <a:endParaRPr/>
          </a:p>
        </p:txBody>
      </p:sp>
      <p:sp>
        <p:nvSpPr>
          <p:cNvPr id="294" name="Google Shape;294;p30"/>
          <p:cNvSpPr txBox="1"/>
          <p:nvPr>
            <p:ph idx="1" type="body"/>
          </p:nvPr>
        </p:nvSpPr>
        <p:spPr>
          <a:xfrm>
            <a:off x="3381100" y="307975"/>
            <a:ext cx="5451300" cy="42687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Clr>
                <a:schemeClr val="dk2"/>
              </a:buClr>
              <a:buSzPts val="1800"/>
              <a:buChar char="●"/>
            </a:pPr>
            <a:r>
              <a:rPr lang="en-US"/>
              <a:t>100% deduction allowed if payment made to </a:t>
            </a:r>
            <a:endParaRPr/>
          </a:p>
          <a:p>
            <a:pPr indent="-342900" lvl="0" marL="457200" rtl="0" algn="l">
              <a:lnSpc>
                <a:spcPct val="115000"/>
              </a:lnSpc>
              <a:spcBef>
                <a:spcPts val="0"/>
              </a:spcBef>
              <a:spcAft>
                <a:spcPts val="0"/>
              </a:spcAft>
              <a:buClr>
                <a:schemeClr val="dk2"/>
              </a:buClr>
              <a:buSzPts val="1800"/>
              <a:buChar char="●"/>
            </a:pPr>
            <a:r>
              <a:rPr lang="en-US"/>
              <a:t>To a research association which has as its object the undertaking of scientific research or to a university, college or other institution to be used for scientific research</a:t>
            </a:r>
            <a:endParaRPr/>
          </a:p>
          <a:p>
            <a:pPr indent="-342900" lvl="0" marL="457200" rtl="0" algn="l">
              <a:lnSpc>
                <a:spcPct val="115000"/>
              </a:lnSpc>
              <a:spcBef>
                <a:spcPts val="0"/>
              </a:spcBef>
              <a:spcAft>
                <a:spcPts val="0"/>
              </a:spcAft>
              <a:buClr>
                <a:schemeClr val="dk2"/>
              </a:buClr>
              <a:buSzPts val="1800"/>
              <a:buChar char="●"/>
            </a:pPr>
            <a:r>
              <a:rPr lang="en-US"/>
              <a:t>To a company registered in india for scientific research and approved for that purpose and such payment to be used by it for scientific research </a:t>
            </a:r>
            <a:endParaRPr/>
          </a:p>
          <a:p>
            <a:pPr indent="-342900" lvl="0" marL="457200" rtl="0" algn="l">
              <a:lnSpc>
                <a:spcPct val="115000"/>
              </a:lnSpc>
              <a:spcBef>
                <a:spcPts val="0"/>
              </a:spcBef>
              <a:spcAft>
                <a:spcPts val="0"/>
              </a:spcAft>
              <a:buClr>
                <a:schemeClr val="dk2"/>
              </a:buClr>
              <a:buSzPts val="1800"/>
              <a:buChar char="●"/>
            </a:pPr>
            <a:r>
              <a:rPr lang="en-US"/>
              <a:t>research association/ university, college or other institution undertaking of research in social science or statistical research.</a:t>
            </a:r>
            <a:endParaRPr/>
          </a:p>
          <a:p>
            <a:pPr indent="-342900" lvl="0" marL="457200" rtl="0" algn="l">
              <a:lnSpc>
                <a:spcPct val="115000"/>
              </a:lnSpc>
              <a:spcBef>
                <a:spcPts val="0"/>
              </a:spcBef>
              <a:spcAft>
                <a:spcPts val="0"/>
              </a:spcAft>
              <a:buClr>
                <a:schemeClr val="dk2"/>
              </a:buClr>
              <a:buSzPts val="1800"/>
              <a:buChar char="●"/>
            </a:pPr>
            <a:r>
              <a:rPr lang="en-US"/>
              <a:t>pays any sum to a National Laboratory/IIT or a specified person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427fc255778aecdf_20"/>
          <p:cNvSpPr txBox="1"/>
          <p:nvPr>
            <p:ph type="title"/>
          </p:nvPr>
        </p:nvSpPr>
        <p:spPr>
          <a:xfrm>
            <a:off x="305450" y="525950"/>
            <a:ext cx="3142800" cy="1587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t>Deduction for skill development to company assessee  section 35CCC.</a:t>
            </a:r>
            <a:endParaRPr/>
          </a:p>
        </p:txBody>
      </p:sp>
      <p:sp>
        <p:nvSpPr>
          <p:cNvPr id="300" name="Google Shape;300;g427fc255778aecdf_20"/>
          <p:cNvSpPr txBox="1"/>
          <p:nvPr>
            <p:ph idx="1" type="body"/>
          </p:nvPr>
        </p:nvSpPr>
        <p:spPr>
          <a:xfrm>
            <a:off x="4610700" y="525950"/>
            <a:ext cx="4206600" cy="401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Allowed to company assessee </a:t>
            </a:r>
            <a:endParaRPr/>
          </a:p>
          <a:p>
            <a:pPr indent="0" lvl="0" marL="0" rtl="0" algn="l">
              <a:spcBef>
                <a:spcPts val="0"/>
              </a:spcBef>
              <a:spcAft>
                <a:spcPts val="0"/>
              </a:spcAft>
              <a:buNone/>
            </a:pPr>
            <a:r>
              <a:rPr lang="en-US"/>
              <a:t>Allowed for expenditure other than cost of land and building</a:t>
            </a:r>
            <a:endParaRPr/>
          </a:p>
          <a:p>
            <a:pPr indent="0" lvl="0" marL="0" rtl="0" algn="l">
              <a:spcBef>
                <a:spcPts val="0"/>
              </a:spcBef>
              <a:spcAft>
                <a:spcPts val="0"/>
              </a:spcAft>
              <a:buNone/>
            </a:pPr>
            <a:r>
              <a:rPr lang="en-US"/>
              <a:t>Expenditure for skill development notified by board</a:t>
            </a:r>
            <a:endParaRPr/>
          </a:p>
          <a:p>
            <a:pPr indent="0" lvl="0" marL="0" rtl="0" algn="l">
              <a:spcBef>
                <a:spcPts val="0"/>
              </a:spcBef>
              <a:spcAft>
                <a:spcPts val="0"/>
              </a:spcAft>
              <a:buNone/>
            </a:pPr>
            <a:r>
              <a:rPr lang="en-US"/>
              <a:t>Full </a:t>
            </a:r>
            <a:r>
              <a:rPr lang="en-US"/>
              <a:t>Expenditure Allowed as deduction </a:t>
            </a:r>
            <a:endParaRPr/>
          </a:p>
          <a:p>
            <a:pPr indent="0" lvl="0" marL="0" rtl="0" algn="l">
              <a:spcBef>
                <a:spcPts val="0"/>
              </a:spcBef>
              <a:spcAft>
                <a:spcPts val="0"/>
              </a:spcAft>
              <a:buNone/>
            </a:pPr>
            <a:r>
              <a:rPr lang="en-US"/>
              <a:t>No double  deduction of same Expenditure. </a:t>
            </a:r>
            <a:endParaRPr/>
          </a:p>
          <a:p>
            <a:pPr indent="0" lvl="0" marL="0" rtl="0" algn="l">
              <a:spcBef>
                <a:spcPts val="0"/>
              </a:spcBef>
              <a:spcAft>
                <a:spcPts val="0"/>
              </a:spcAft>
              <a:buNone/>
            </a:pPr>
            <a:r>
              <a:rPr lang="en-US"/>
              <a:t>No deduction under this section if company opt  for special rate of tax under section 115BAA, 115BAB</a:t>
            </a:r>
            <a:endParaRPr/>
          </a:p>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1"/>
          <p:cNvSpPr txBox="1"/>
          <p:nvPr>
            <p:ph type="title"/>
          </p:nvPr>
        </p:nvSpPr>
        <p:spPr>
          <a:xfrm>
            <a:off x="0" y="307975"/>
            <a:ext cx="3051600" cy="4268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lt1"/>
              </a:buClr>
              <a:buSzPts val="3000"/>
              <a:buNone/>
            </a:pPr>
            <a:r>
              <a:rPr lang="en-US">
                <a:solidFill>
                  <a:schemeClr val="dk1"/>
                </a:solidFill>
              </a:rPr>
              <a:t>Amortisation of certain preliminary expenses Section 35D</a:t>
            </a:r>
            <a:endParaRPr/>
          </a:p>
        </p:txBody>
      </p:sp>
      <p:sp>
        <p:nvSpPr>
          <p:cNvPr id="306" name="Google Shape;306;p31"/>
          <p:cNvSpPr txBox="1"/>
          <p:nvPr>
            <p:ph idx="1" type="body"/>
          </p:nvPr>
        </p:nvSpPr>
        <p:spPr>
          <a:xfrm>
            <a:off x="3381100" y="307975"/>
            <a:ext cx="5451300" cy="4731300"/>
          </a:xfrm>
          <a:prstGeom prst="rect">
            <a:avLst/>
          </a:prstGeom>
          <a:noFill/>
          <a:ln>
            <a:noFill/>
          </a:ln>
        </p:spPr>
        <p:txBody>
          <a:bodyPr anchorCtr="0" anchor="t" bIns="91425" lIns="91425" spcFirstLastPara="1" rIns="91425" wrap="square" tIns="91425">
            <a:normAutofit fontScale="92500" lnSpcReduction="20000"/>
          </a:bodyPr>
          <a:lstStyle/>
          <a:p>
            <a:pPr indent="-342900" lvl="0" marL="457200" rtl="0" algn="l">
              <a:lnSpc>
                <a:spcPct val="115000"/>
              </a:lnSpc>
              <a:spcBef>
                <a:spcPts val="0"/>
              </a:spcBef>
              <a:spcAft>
                <a:spcPts val="0"/>
              </a:spcAft>
              <a:buClr>
                <a:schemeClr val="dk2"/>
              </a:buClr>
              <a:buSzPct val="108108"/>
              <a:buChar char="●"/>
            </a:pPr>
            <a:r>
              <a:rPr lang="en-US"/>
              <a:t>Allowed to Indian company or other resident assessee </a:t>
            </a:r>
            <a:endParaRPr/>
          </a:p>
          <a:p>
            <a:pPr indent="-342900" lvl="0" marL="457200" rtl="0" algn="l">
              <a:lnSpc>
                <a:spcPct val="115000"/>
              </a:lnSpc>
              <a:spcBef>
                <a:spcPts val="0"/>
              </a:spcBef>
              <a:spcAft>
                <a:spcPts val="0"/>
              </a:spcAft>
              <a:buClr>
                <a:schemeClr val="dk2"/>
              </a:buClr>
              <a:buSzPct val="108108"/>
              <a:buChar char="●"/>
            </a:pPr>
            <a:r>
              <a:rPr lang="en-US"/>
              <a:t>Expenditure on preliminary expenses before commencement of business or after commencement of business for extension of existing under taking </a:t>
            </a:r>
            <a:endParaRPr/>
          </a:p>
          <a:p>
            <a:pPr indent="-342900" lvl="0" marL="457200" rtl="0" algn="l">
              <a:lnSpc>
                <a:spcPct val="115000"/>
              </a:lnSpc>
              <a:spcBef>
                <a:spcPts val="0"/>
              </a:spcBef>
              <a:spcAft>
                <a:spcPts val="0"/>
              </a:spcAft>
              <a:buClr>
                <a:schemeClr val="dk2"/>
              </a:buClr>
              <a:buSzPct val="108108"/>
              <a:buChar char="●"/>
            </a:pPr>
            <a:r>
              <a:rPr lang="en-US"/>
              <a:t>allowed in  5 equal installments starting from previous year in which business commenced or extension of existing under taking stated production or operation </a:t>
            </a:r>
            <a:endParaRPr/>
          </a:p>
          <a:p>
            <a:pPr indent="-342900" lvl="0" marL="457200" rtl="0" algn="l">
              <a:lnSpc>
                <a:spcPct val="115000"/>
              </a:lnSpc>
              <a:spcBef>
                <a:spcPts val="0"/>
              </a:spcBef>
              <a:spcAft>
                <a:spcPts val="0"/>
              </a:spcAft>
              <a:buClr>
                <a:schemeClr val="dk2"/>
              </a:buClr>
              <a:buSzPct val="108108"/>
              <a:buChar char="●"/>
            </a:pPr>
            <a:r>
              <a:rPr lang="en-US"/>
              <a:t>Preliminary expense may include preparation of feasibility report, project report, market survey, engineering services, legal charges for drafting any agreement, Company incorporation expenses, other prescribed expense. Limit of preliminary expenses 5% of of cost of project  and in the ca</a:t>
            </a:r>
            <a:r>
              <a:rPr lang="en-US"/>
              <a:t>se of a company 5% of cost of project or capital employed whichever is more.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427fc255778aecdf_25"/>
          <p:cNvSpPr txBox="1"/>
          <p:nvPr>
            <p:ph type="title"/>
          </p:nvPr>
        </p:nvSpPr>
        <p:spPr>
          <a:xfrm>
            <a:off x="305450" y="525950"/>
            <a:ext cx="3142800" cy="1587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t>Expenditure on volunt</a:t>
            </a:r>
            <a:r>
              <a:rPr lang="en-US"/>
              <a:t>ary  retirement  section 35DDA</a:t>
            </a:r>
            <a:endParaRPr/>
          </a:p>
        </p:txBody>
      </p:sp>
      <p:sp>
        <p:nvSpPr>
          <p:cNvPr id="312" name="Google Shape;312;g427fc255778aecdf_25"/>
          <p:cNvSpPr txBox="1"/>
          <p:nvPr>
            <p:ph idx="1" type="body"/>
          </p:nvPr>
        </p:nvSpPr>
        <p:spPr>
          <a:xfrm>
            <a:off x="4610700" y="525950"/>
            <a:ext cx="4206600" cy="401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Allowed in 5 equal installments  for payment ma</a:t>
            </a:r>
            <a:r>
              <a:rPr lang="en-US"/>
              <a:t>de in a PY. Ex. Amount paid Rs. 5 lakh on VRS deduction of Rs. 1 lakh in 5 years shall be allowed.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Note: exempt upto Rs. 5 lakh in the hand of employee in the single  year of receipts.section 10(10C). Provided as per approved scheme as per guidelines prescribed. Excess amount  fully taxable in the year of receipts.no installments system of taxation in the hands of employee. </a:t>
            </a:r>
            <a:endParaRPr/>
          </a:p>
          <a:p>
            <a:pPr indent="0" lvl="0" marL="0" rtl="0" algn="l">
              <a:spcBef>
                <a:spcPts val="0"/>
              </a:spcBef>
              <a:spcAft>
                <a:spcPts val="0"/>
              </a:spcAft>
              <a:buNone/>
            </a:pPr>
            <a:r>
              <a:rPr lang="en-US"/>
              <a:t>Guidelines refer rule 2BA.</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2"/>
          <p:cNvSpPr txBox="1"/>
          <p:nvPr>
            <p:ph type="title"/>
          </p:nvPr>
        </p:nvSpPr>
        <p:spPr>
          <a:xfrm>
            <a:off x="284100" y="307975"/>
            <a:ext cx="2479800" cy="4268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lt1"/>
              </a:buClr>
              <a:buSzPts val="3000"/>
              <a:buNone/>
            </a:pPr>
            <a:r>
              <a:rPr lang="en-US">
                <a:solidFill>
                  <a:schemeClr val="dk1"/>
                </a:solidFill>
              </a:rPr>
              <a:t>Other Deduction – Section 36</a:t>
            </a:r>
            <a:endParaRPr>
              <a:solidFill>
                <a:schemeClr val="dk1"/>
              </a:solidFill>
            </a:endParaRPr>
          </a:p>
        </p:txBody>
      </p:sp>
      <p:sp>
        <p:nvSpPr>
          <p:cNvPr id="318" name="Google Shape;318;p32"/>
          <p:cNvSpPr txBox="1"/>
          <p:nvPr>
            <p:ph idx="1" type="body"/>
          </p:nvPr>
        </p:nvSpPr>
        <p:spPr>
          <a:xfrm>
            <a:off x="3381100" y="307975"/>
            <a:ext cx="5451300" cy="4268700"/>
          </a:xfrm>
          <a:prstGeom prst="rect">
            <a:avLst/>
          </a:prstGeom>
          <a:noFill/>
          <a:ln>
            <a:noFill/>
          </a:ln>
        </p:spPr>
        <p:txBody>
          <a:bodyPr anchorCtr="0" anchor="t" bIns="91425" lIns="91425" spcFirstLastPara="1" rIns="91425" wrap="square" tIns="91425">
            <a:normAutofit fontScale="77500" lnSpcReduction="20000"/>
          </a:bodyPr>
          <a:lstStyle/>
          <a:p>
            <a:pPr indent="-342900" lvl="0" marL="457200" rtl="0" algn="l">
              <a:lnSpc>
                <a:spcPct val="115000"/>
              </a:lnSpc>
              <a:spcBef>
                <a:spcPts val="0"/>
              </a:spcBef>
              <a:spcAft>
                <a:spcPts val="0"/>
              </a:spcAft>
              <a:buClr>
                <a:schemeClr val="dk2"/>
              </a:buClr>
              <a:buSzPct val="129032"/>
              <a:buChar char="●"/>
            </a:pPr>
            <a:r>
              <a:rPr lang="en-US"/>
              <a:t>Insurance premium of stock </a:t>
            </a:r>
            <a:endParaRPr/>
          </a:p>
          <a:p>
            <a:pPr indent="-342900" lvl="0" marL="457200" rtl="0" algn="l">
              <a:lnSpc>
                <a:spcPct val="115000"/>
              </a:lnSpc>
              <a:spcBef>
                <a:spcPts val="0"/>
              </a:spcBef>
              <a:spcAft>
                <a:spcPts val="0"/>
              </a:spcAft>
              <a:buClr>
                <a:schemeClr val="dk2"/>
              </a:buClr>
              <a:buSzPct val="129032"/>
              <a:buChar char="●"/>
            </a:pPr>
            <a:r>
              <a:rPr lang="en-US"/>
              <a:t>Insurance premium of cattle </a:t>
            </a:r>
            <a:endParaRPr/>
          </a:p>
          <a:p>
            <a:pPr indent="-342900" lvl="0" marL="457200" rtl="0" algn="l">
              <a:lnSpc>
                <a:spcPct val="115000"/>
              </a:lnSpc>
              <a:spcBef>
                <a:spcPts val="0"/>
              </a:spcBef>
              <a:spcAft>
                <a:spcPts val="0"/>
              </a:spcAft>
              <a:buClr>
                <a:schemeClr val="dk2"/>
              </a:buClr>
              <a:buSzPct val="129032"/>
              <a:buChar char="●"/>
            </a:pPr>
            <a:r>
              <a:rPr lang="en-US"/>
              <a:t>Health insurance premium of employee – other than cash </a:t>
            </a:r>
            <a:endParaRPr/>
          </a:p>
          <a:p>
            <a:pPr indent="-342900" lvl="0" marL="457200" rtl="0" algn="l">
              <a:lnSpc>
                <a:spcPct val="115000"/>
              </a:lnSpc>
              <a:spcBef>
                <a:spcPts val="0"/>
              </a:spcBef>
              <a:spcAft>
                <a:spcPts val="0"/>
              </a:spcAft>
              <a:buClr>
                <a:schemeClr val="dk2"/>
              </a:buClr>
              <a:buSzPct val="129032"/>
              <a:buChar char="●"/>
            </a:pPr>
            <a:r>
              <a:rPr lang="en-US"/>
              <a:t>Bonus or commission to employee </a:t>
            </a:r>
            <a:endParaRPr/>
          </a:p>
          <a:p>
            <a:pPr indent="-342900" lvl="0" marL="457200" rtl="0" algn="l">
              <a:lnSpc>
                <a:spcPct val="115000"/>
              </a:lnSpc>
              <a:spcBef>
                <a:spcPts val="0"/>
              </a:spcBef>
              <a:spcAft>
                <a:spcPts val="0"/>
              </a:spcAft>
              <a:buClr>
                <a:schemeClr val="dk2"/>
              </a:buClr>
              <a:buSzPct val="129032"/>
              <a:buChar char="●"/>
            </a:pPr>
            <a:r>
              <a:rPr lang="en-US"/>
              <a:t>Interest on borrowed capital – not being capitalized u/s 43(1)</a:t>
            </a:r>
            <a:endParaRPr/>
          </a:p>
          <a:p>
            <a:pPr indent="-342900" lvl="0" marL="457200" rtl="0" algn="l">
              <a:lnSpc>
                <a:spcPct val="115000"/>
              </a:lnSpc>
              <a:spcBef>
                <a:spcPts val="0"/>
              </a:spcBef>
              <a:spcAft>
                <a:spcPts val="0"/>
              </a:spcAft>
              <a:buClr>
                <a:schemeClr val="dk2"/>
              </a:buClr>
              <a:buSzPct val="129032"/>
              <a:buChar char="●"/>
            </a:pPr>
            <a:r>
              <a:rPr lang="en-US"/>
              <a:t>employer contribution to a recognized provident fund or an approved superannuation fund subject to payment made on or before due date of ITR u/s 139(1)- section 43B</a:t>
            </a:r>
            <a:endParaRPr/>
          </a:p>
          <a:p>
            <a:pPr indent="-342900" lvl="0" marL="457200" rtl="0" algn="l">
              <a:lnSpc>
                <a:spcPct val="115000"/>
              </a:lnSpc>
              <a:spcBef>
                <a:spcPts val="0"/>
              </a:spcBef>
              <a:spcAft>
                <a:spcPts val="0"/>
              </a:spcAft>
              <a:buClr>
                <a:schemeClr val="dk2"/>
              </a:buClr>
              <a:buSzPct val="129032"/>
              <a:buChar char="●"/>
            </a:pPr>
            <a:r>
              <a:rPr lang="en-US"/>
              <a:t>employer contribution to a pension scheme – upto 10% of salary </a:t>
            </a:r>
            <a:endParaRPr/>
          </a:p>
          <a:p>
            <a:pPr indent="-342900" lvl="0" marL="457200" rtl="0" algn="l">
              <a:lnSpc>
                <a:spcPct val="115000"/>
              </a:lnSpc>
              <a:spcBef>
                <a:spcPts val="0"/>
              </a:spcBef>
              <a:spcAft>
                <a:spcPts val="0"/>
              </a:spcAft>
              <a:buClr>
                <a:schemeClr val="dk2"/>
              </a:buClr>
              <a:buSzPct val="129032"/>
              <a:buChar char="●"/>
            </a:pPr>
            <a:r>
              <a:rPr lang="en-US"/>
              <a:t>employer contribution towards an approved gratuity fund </a:t>
            </a:r>
            <a:endParaRPr/>
          </a:p>
          <a:p>
            <a:pPr indent="-342900" lvl="0" marL="457200" rtl="0" algn="l">
              <a:lnSpc>
                <a:spcPct val="115000"/>
              </a:lnSpc>
              <a:spcBef>
                <a:spcPts val="0"/>
              </a:spcBef>
              <a:spcAft>
                <a:spcPts val="0"/>
              </a:spcAft>
              <a:buClr>
                <a:schemeClr val="dk2"/>
              </a:buClr>
              <a:buSzPct val="129032"/>
              <a:buChar char="●"/>
            </a:pPr>
            <a:r>
              <a:rPr lang="en-US"/>
              <a:t>Employee contribution to provident fund/ ESI/other fund deposited on or before due date of such fund – checkmate services pvt ltd.</a:t>
            </a:r>
            <a:endParaRPr/>
          </a:p>
          <a:p>
            <a:pPr indent="-342900" lvl="0" marL="457200" rtl="0" algn="l">
              <a:lnSpc>
                <a:spcPct val="115000"/>
              </a:lnSpc>
              <a:spcBef>
                <a:spcPts val="0"/>
              </a:spcBef>
              <a:spcAft>
                <a:spcPts val="0"/>
              </a:spcAft>
              <a:buClr>
                <a:schemeClr val="dk2"/>
              </a:buClr>
              <a:buSzPct val="129032"/>
              <a:buChar char="●"/>
            </a:pPr>
            <a:r>
              <a:rPr lang="en-US"/>
              <a:t>Dead / permanently useless animals – balance written off allowed </a:t>
            </a:r>
            <a:endParaRPr/>
          </a:p>
          <a:p>
            <a:pPr indent="-342900" lvl="0" marL="457200" rtl="0" algn="l">
              <a:lnSpc>
                <a:spcPct val="115000"/>
              </a:lnSpc>
              <a:spcBef>
                <a:spcPts val="0"/>
              </a:spcBef>
              <a:spcAft>
                <a:spcPts val="0"/>
              </a:spcAft>
              <a:buClr>
                <a:schemeClr val="dk2"/>
              </a:buClr>
              <a:buSzPct val="129032"/>
              <a:buChar char="●"/>
            </a:pPr>
            <a:r>
              <a:rPr lang="en-US"/>
              <a:t>Bad debts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427fc255778aecdf_0"/>
          <p:cNvSpPr txBox="1"/>
          <p:nvPr>
            <p:ph type="title"/>
          </p:nvPr>
        </p:nvSpPr>
        <p:spPr>
          <a:xfrm>
            <a:off x="305450" y="525950"/>
            <a:ext cx="3142800" cy="158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Interest on borrowed capital</a:t>
            </a:r>
            <a:endParaRPr/>
          </a:p>
        </p:txBody>
      </p:sp>
      <p:sp>
        <p:nvSpPr>
          <p:cNvPr id="324" name="Google Shape;324;g427fc255778aecdf_0"/>
          <p:cNvSpPr txBox="1"/>
          <p:nvPr>
            <p:ph idx="1" type="body"/>
          </p:nvPr>
        </p:nvSpPr>
        <p:spPr>
          <a:xfrm>
            <a:off x="4610700" y="525950"/>
            <a:ext cx="4206600" cy="4018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US"/>
              <a:t>Interest prior to commencement of production shall be part of actual cost. Chall</a:t>
            </a:r>
            <a:r>
              <a:rPr lang="en-US"/>
              <a:t>enging sugers ltd VS.CIT 1975 98 ITR197 SC.</a:t>
            </a:r>
            <a:endParaRPr/>
          </a:p>
          <a:p>
            <a:pPr indent="0" lvl="0" marL="0" rtl="0" algn="l">
              <a:spcBef>
                <a:spcPts val="0"/>
              </a:spcBef>
              <a:spcAft>
                <a:spcPts val="0"/>
              </a:spcAft>
              <a:buNone/>
            </a:pPr>
            <a:r>
              <a:rPr lang="en-US"/>
              <a:t>Assets purchased by already running units for expansion of existing business - interest till assets puy to use shall be capitalized  explanation 8 to section 43(1).</a:t>
            </a:r>
            <a:endParaRPr/>
          </a:p>
          <a:p>
            <a:pPr indent="0" lvl="0" marL="0" rtl="0" algn="l">
              <a:spcBef>
                <a:spcPts val="0"/>
              </a:spcBef>
              <a:spcAft>
                <a:spcPts val="0"/>
              </a:spcAft>
              <a:buNone/>
            </a:pPr>
            <a:r>
              <a:rPr lang="en-US"/>
              <a:t>Interest post assets put to use shall be allowed  as deduction  under section 361)(iii)</a:t>
            </a:r>
            <a:endParaRPr/>
          </a:p>
          <a:p>
            <a:pPr indent="0" lvl="0" marL="0" rtl="0" algn="l">
              <a:spcBef>
                <a:spcPts val="0"/>
              </a:spcBef>
              <a:spcAft>
                <a:spcPts val="0"/>
              </a:spcAft>
              <a:buNone/>
            </a:pPr>
            <a:r>
              <a:rPr lang="en-US"/>
              <a:t>Interst on borrowed capial for working capital such as  purchase of material,  payment of salary and other overheads allowed ad deduction under section 37 .</a:t>
            </a:r>
            <a:endParaRPr/>
          </a:p>
          <a:p>
            <a:pPr indent="0" lvl="0" marL="0" rtl="0" algn="l">
              <a:spcBef>
                <a:spcPts val="0"/>
              </a:spcBef>
              <a:spcAft>
                <a:spcPts val="0"/>
              </a:spcAft>
              <a:buNone/>
            </a:pPr>
            <a:r>
              <a:rPr lang="en-US"/>
              <a:t>Interst on surplus fund investment fund prior to commencement of business shall be income from other sources.  No adjustment to actual cost.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ph type="title"/>
          </p:nvPr>
        </p:nvSpPr>
        <p:spPr>
          <a:xfrm>
            <a:off x="267025" y="1332775"/>
            <a:ext cx="2316900" cy="15870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2400"/>
              <a:buNone/>
            </a:pPr>
            <a:r>
              <a:rPr lang="en-US"/>
              <a:t>Contents</a:t>
            </a:r>
            <a:endParaRPr/>
          </a:p>
        </p:txBody>
      </p:sp>
      <p:sp>
        <p:nvSpPr>
          <p:cNvPr id="109" name="Google Shape;109;p3"/>
          <p:cNvSpPr txBox="1"/>
          <p:nvPr>
            <p:ph idx="1" type="body"/>
          </p:nvPr>
        </p:nvSpPr>
        <p:spPr>
          <a:xfrm>
            <a:off x="2776750" y="820775"/>
            <a:ext cx="6051000" cy="41019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chemeClr val="dk1"/>
              </a:buClr>
              <a:buSzPts val="1600"/>
              <a:buChar char="❏"/>
            </a:pPr>
            <a:r>
              <a:rPr b="1" lang="en-US" sz="1600"/>
              <a:t>Charging provision Sec-28 </a:t>
            </a:r>
            <a:endParaRPr/>
          </a:p>
          <a:p>
            <a:pPr indent="-330200" lvl="0" marL="457200" rtl="0" algn="l">
              <a:lnSpc>
                <a:spcPct val="100000"/>
              </a:lnSpc>
              <a:spcBef>
                <a:spcPts val="0"/>
              </a:spcBef>
              <a:spcAft>
                <a:spcPts val="0"/>
              </a:spcAft>
              <a:buClr>
                <a:schemeClr val="dk1"/>
              </a:buClr>
              <a:buSzPts val="1600"/>
              <a:buChar char="❏"/>
            </a:pPr>
            <a:r>
              <a:rPr b="1" lang="en-US" sz="1600"/>
              <a:t>Type of income chargeable to tax under this head</a:t>
            </a:r>
            <a:endParaRPr/>
          </a:p>
          <a:p>
            <a:pPr indent="-330200" lvl="0" marL="457200" rtl="0" algn="l">
              <a:lnSpc>
                <a:spcPct val="100000"/>
              </a:lnSpc>
              <a:spcBef>
                <a:spcPts val="0"/>
              </a:spcBef>
              <a:spcAft>
                <a:spcPts val="0"/>
              </a:spcAft>
              <a:buClr>
                <a:schemeClr val="dk1"/>
              </a:buClr>
              <a:buSzPts val="1600"/>
              <a:buChar char="❏"/>
            </a:pPr>
            <a:r>
              <a:rPr b="1" lang="en-US" sz="1600"/>
              <a:t>How to Compute Business Income? </a:t>
            </a:r>
            <a:endParaRPr/>
          </a:p>
          <a:p>
            <a:pPr indent="-330200" lvl="0" marL="457200" rtl="0" algn="l">
              <a:lnSpc>
                <a:spcPct val="100000"/>
              </a:lnSpc>
              <a:spcBef>
                <a:spcPts val="0"/>
              </a:spcBef>
              <a:spcAft>
                <a:spcPts val="0"/>
              </a:spcAft>
              <a:buClr>
                <a:schemeClr val="dk1"/>
              </a:buClr>
              <a:buSzPts val="1600"/>
              <a:buChar char="❏"/>
            </a:pPr>
            <a:r>
              <a:rPr b="1" lang="en-US" sz="1600"/>
              <a:t> normal provision to compute profit or gains – computed as per section Sec-29 in accordance with section 30 to 43D</a:t>
            </a:r>
            <a:endParaRPr/>
          </a:p>
          <a:p>
            <a:pPr indent="-330200" lvl="0" marL="457200" rtl="0" algn="l">
              <a:lnSpc>
                <a:spcPct val="100000"/>
              </a:lnSpc>
              <a:spcBef>
                <a:spcPts val="0"/>
              </a:spcBef>
              <a:spcAft>
                <a:spcPts val="0"/>
              </a:spcAft>
              <a:buClr>
                <a:schemeClr val="dk1"/>
              </a:buClr>
              <a:buSzPts val="1600"/>
              <a:buChar char="❏"/>
            </a:pPr>
            <a:r>
              <a:rPr b="1" lang="en-US" sz="1600"/>
              <a:t> Special provisions to compute profit or gains of certain entity or special business or profession – section 44 to 44D.</a:t>
            </a:r>
            <a:endParaRPr/>
          </a:p>
          <a:p>
            <a:pPr indent="-330200" lvl="0" marL="457200" rtl="0" algn="l">
              <a:lnSpc>
                <a:spcPct val="100000"/>
              </a:lnSpc>
              <a:spcBef>
                <a:spcPts val="0"/>
              </a:spcBef>
              <a:spcAft>
                <a:spcPts val="0"/>
              </a:spcAft>
              <a:buClr>
                <a:schemeClr val="dk1"/>
              </a:buClr>
              <a:buSzPts val="1600"/>
              <a:buChar char="❏"/>
            </a:pPr>
            <a:r>
              <a:rPr b="1" lang="en-US" sz="1600"/>
              <a:t>method of accounting for computation of profit or gains</a:t>
            </a:r>
            <a:endParaRPr/>
          </a:p>
          <a:p>
            <a:pPr indent="-330200" lvl="0" marL="457200" rtl="0" algn="l">
              <a:lnSpc>
                <a:spcPct val="100000"/>
              </a:lnSpc>
              <a:spcBef>
                <a:spcPts val="0"/>
              </a:spcBef>
              <a:spcAft>
                <a:spcPts val="0"/>
              </a:spcAft>
              <a:buClr>
                <a:schemeClr val="dk1"/>
              </a:buClr>
              <a:buSzPts val="1600"/>
              <a:buChar char="❏"/>
            </a:pPr>
            <a:r>
              <a:rPr b="1" lang="en-US" sz="1600"/>
              <a:t>Important </a:t>
            </a:r>
            <a:r>
              <a:rPr b="1" lang="en-US" sz="1600"/>
              <a:t>Deductions/allowances</a:t>
            </a:r>
            <a:endParaRPr/>
          </a:p>
          <a:p>
            <a:pPr indent="-330200" lvl="0" marL="457200" rtl="0" algn="l">
              <a:lnSpc>
                <a:spcPct val="100000"/>
              </a:lnSpc>
              <a:spcBef>
                <a:spcPts val="0"/>
              </a:spcBef>
              <a:spcAft>
                <a:spcPts val="0"/>
              </a:spcAft>
              <a:buClr>
                <a:schemeClr val="dk1"/>
              </a:buClr>
              <a:buSzPts val="1600"/>
              <a:buChar char="❏"/>
            </a:pPr>
            <a:r>
              <a:rPr b="1" lang="en-US" sz="1600"/>
              <a:t>Restriction on deductions</a:t>
            </a:r>
            <a:endParaRPr/>
          </a:p>
          <a:p>
            <a:pPr indent="-228600" lvl="0" marL="457200" rtl="0" algn="l">
              <a:lnSpc>
                <a:spcPct val="100000"/>
              </a:lnSpc>
              <a:spcBef>
                <a:spcPts val="0"/>
              </a:spcBef>
              <a:spcAft>
                <a:spcPts val="0"/>
              </a:spcAft>
              <a:buClr>
                <a:schemeClr val="dk1"/>
              </a:buClr>
              <a:buSzPts val="1600"/>
              <a:buNone/>
            </a:pPr>
            <a:r>
              <a:t/>
            </a:r>
            <a:endParaRPr b="1" sz="1600"/>
          </a:p>
          <a:p>
            <a:pPr indent="0" lvl="0" marL="0" rtl="0" algn="l">
              <a:lnSpc>
                <a:spcPct val="100000"/>
              </a:lnSpc>
              <a:spcBef>
                <a:spcPts val="0"/>
              </a:spcBef>
              <a:spcAft>
                <a:spcPts val="0"/>
              </a:spcAft>
              <a:buClr>
                <a:schemeClr val="dk1"/>
              </a:buClr>
              <a:buSzPts val="1100"/>
              <a:buFont typeface="Arial"/>
              <a:buNone/>
            </a:pPr>
            <a:r>
              <a:t/>
            </a:r>
            <a:endParaRPr sz="1600">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3"/>
          <p:cNvSpPr txBox="1"/>
          <p:nvPr>
            <p:ph type="title"/>
          </p:nvPr>
        </p:nvSpPr>
        <p:spPr>
          <a:xfrm>
            <a:off x="284100" y="307975"/>
            <a:ext cx="2479800" cy="4268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lt1"/>
              </a:buClr>
              <a:buSzPts val="3000"/>
              <a:buNone/>
            </a:pPr>
            <a:r>
              <a:rPr lang="en-US">
                <a:solidFill>
                  <a:schemeClr val="dk1"/>
                </a:solidFill>
              </a:rPr>
              <a:t>Bad debts Section 36(1) (vii)</a:t>
            </a:r>
            <a:endParaRPr>
              <a:solidFill>
                <a:schemeClr val="dk1"/>
              </a:solidFill>
            </a:endParaRPr>
          </a:p>
        </p:txBody>
      </p:sp>
      <p:sp>
        <p:nvSpPr>
          <p:cNvPr id="330" name="Google Shape;330;p33"/>
          <p:cNvSpPr txBox="1"/>
          <p:nvPr>
            <p:ph idx="1" type="body"/>
          </p:nvPr>
        </p:nvSpPr>
        <p:spPr>
          <a:xfrm>
            <a:off x="3381100" y="307975"/>
            <a:ext cx="5451300" cy="42687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Clr>
                <a:schemeClr val="dk2"/>
              </a:buClr>
              <a:buSzPts val="1800"/>
              <a:buChar char="●"/>
            </a:pPr>
            <a:r>
              <a:rPr lang="en-US"/>
              <a:t>amount of any bad debt or part thereof which is written off as irrecoverable in the accounts of the assessee for the previous year </a:t>
            </a:r>
            <a:endParaRPr/>
          </a:p>
          <a:p>
            <a:pPr indent="-342900" lvl="0" marL="457200" rtl="0" algn="l">
              <a:lnSpc>
                <a:spcPct val="115000"/>
              </a:lnSpc>
              <a:spcBef>
                <a:spcPts val="0"/>
              </a:spcBef>
              <a:spcAft>
                <a:spcPts val="0"/>
              </a:spcAft>
              <a:buClr>
                <a:schemeClr val="dk2"/>
              </a:buClr>
              <a:buSzPts val="1800"/>
              <a:buChar char="●"/>
            </a:pPr>
            <a:r>
              <a:rPr lang="en-US"/>
              <a:t>Amount represents money lent in the ordinary court of banking or money lending </a:t>
            </a:r>
            <a:endParaRPr/>
          </a:p>
          <a:p>
            <a:pPr indent="-342900" lvl="0" marL="457200" rtl="0" algn="l">
              <a:lnSpc>
                <a:spcPct val="115000"/>
              </a:lnSpc>
              <a:spcBef>
                <a:spcPts val="0"/>
              </a:spcBef>
              <a:spcAft>
                <a:spcPts val="0"/>
              </a:spcAft>
              <a:buClr>
                <a:schemeClr val="dk2"/>
              </a:buClr>
              <a:buSzPts val="1800"/>
              <a:buChar char="●"/>
            </a:pPr>
            <a:r>
              <a:rPr lang="en-US"/>
              <a:t>Essential conditions are </a:t>
            </a:r>
            <a:endParaRPr/>
          </a:p>
          <a:p>
            <a:pPr indent="-342900" lvl="0" marL="457200" rtl="0" algn="l">
              <a:lnSpc>
                <a:spcPct val="115000"/>
              </a:lnSpc>
              <a:spcBef>
                <a:spcPts val="0"/>
              </a:spcBef>
              <a:spcAft>
                <a:spcPts val="0"/>
              </a:spcAft>
              <a:buSzPts val="1800"/>
              <a:buFont typeface="Noto Sans Symbols"/>
              <a:buChar char="⮚"/>
            </a:pPr>
            <a:r>
              <a:rPr lang="en-US"/>
              <a:t>There must be a debt </a:t>
            </a:r>
            <a:endParaRPr/>
          </a:p>
          <a:p>
            <a:pPr indent="-342900" lvl="0" marL="457200" rtl="0" algn="l">
              <a:lnSpc>
                <a:spcPct val="115000"/>
              </a:lnSpc>
              <a:spcBef>
                <a:spcPts val="0"/>
              </a:spcBef>
              <a:spcAft>
                <a:spcPts val="0"/>
              </a:spcAft>
              <a:buSzPts val="1800"/>
              <a:buFont typeface="Noto Sans Symbols"/>
              <a:buChar char="⮚"/>
            </a:pPr>
            <a:r>
              <a:rPr lang="en-US"/>
              <a:t>Debt must be revenue in nature </a:t>
            </a:r>
            <a:endParaRPr/>
          </a:p>
          <a:p>
            <a:pPr indent="-342900" lvl="0" marL="457200" rtl="0" algn="l">
              <a:lnSpc>
                <a:spcPct val="115000"/>
              </a:lnSpc>
              <a:spcBef>
                <a:spcPts val="0"/>
              </a:spcBef>
              <a:spcAft>
                <a:spcPts val="0"/>
              </a:spcAft>
              <a:buSzPts val="1800"/>
              <a:buFont typeface="Noto Sans Symbols"/>
              <a:buChar char="⮚"/>
            </a:pPr>
            <a:r>
              <a:rPr lang="en-US"/>
              <a:t>Debt taken into account wild computing income </a:t>
            </a:r>
            <a:endParaRPr/>
          </a:p>
          <a:p>
            <a:pPr indent="-342900" lvl="0" marL="457200" rtl="0" algn="l">
              <a:lnSpc>
                <a:spcPct val="115000"/>
              </a:lnSpc>
              <a:spcBef>
                <a:spcPts val="0"/>
              </a:spcBef>
              <a:spcAft>
                <a:spcPts val="0"/>
              </a:spcAft>
              <a:buSzPts val="1800"/>
              <a:buFont typeface="Noto Sans Symbols"/>
              <a:buChar char="⮚"/>
            </a:pPr>
            <a:r>
              <a:rPr lang="en-US"/>
              <a:t>Debt incidental to business </a:t>
            </a:r>
            <a:endParaRPr/>
          </a:p>
          <a:p>
            <a:pPr indent="-342900" lvl="0" marL="457200" rtl="0" algn="l">
              <a:lnSpc>
                <a:spcPct val="115000"/>
              </a:lnSpc>
              <a:spcBef>
                <a:spcPts val="0"/>
              </a:spcBef>
              <a:spcAft>
                <a:spcPts val="0"/>
              </a:spcAft>
              <a:buSzPts val="1800"/>
              <a:buFont typeface="Noto Sans Symbols"/>
              <a:buChar char="⮚"/>
            </a:pPr>
            <a:r>
              <a:rPr lang="en-US"/>
              <a:t>Debt return of as recoverable </a:t>
            </a:r>
            <a:endParaRPr/>
          </a:p>
          <a:p>
            <a:pPr indent="-342900" lvl="0" marL="457200" rtl="0" algn="l">
              <a:lnSpc>
                <a:spcPct val="115000"/>
              </a:lnSpc>
              <a:spcBef>
                <a:spcPts val="0"/>
              </a:spcBef>
              <a:spcAft>
                <a:spcPts val="0"/>
              </a:spcAft>
              <a:buSzPts val="1800"/>
              <a:buFont typeface="Noto Sans Symbols"/>
              <a:buChar char="⮚"/>
            </a:pPr>
            <a:r>
              <a:rPr lang="en-US"/>
              <a:t>Recovery after bad debt allowed shall be income of the previous year in which amount removed – section 41(4)</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4"/>
          <p:cNvSpPr txBox="1"/>
          <p:nvPr>
            <p:ph type="title"/>
          </p:nvPr>
        </p:nvSpPr>
        <p:spPr>
          <a:xfrm>
            <a:off x="284100" y="307975"/>
            <a:ext cx="2479800" cy="4268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lt1"/>
              </a:buClr>
              <a:buSzPts val="3000"/>
              <a:buNone/>
            </a:pPr>
            <a:r>
              <a:rPr lang="en-US">
                <a:solidFill>
                  <a:schemeClr val="dk1"/>
                </a:solidFill>
              </a:rPr>
              <a:t>General Deduction section 37</a:t>
            </a:r>
            <a:endParaRPr>
              <a:solidFill>
                <a:schemeClr val="dk1"/>
              </a:solidFill>
            </a:endParaRPr>
          </a:p>
        </p:txBody>
      </p:sp>
      <p:sp>
        <p:nvSpPr>
          <p:cNvPr id="336" name="Google Shape;336;p34"/>
          <p:cNvSpPr txBox="1"/>
          <p:nvPr>
            <p:ph idx="1" type="body"/>
          </p:nvPr>
        </p:nvSpPr>
        <p:spPr>
          <a:xfrm>
            <a:off x="3381100" y="307975"/>
            <a:ext cx="5451300" cy="4268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Any expenditure not being expenditure of the nature described in sections 30 to 36 and not being in the nature of capital expenditure or personal expenses of the assessee, laid out or expended wholly and exclusively for the purposes of the business or profession shall be allowed in computing the income chargeable under the head "Profits and gains of business or profession".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5"/>
          <p:cNvSpPr txBox="1"/>
          <p:nvPr>
            <p:ph type="title"/>
          </p:nvPr>
        </p:nvSpPr>
        <p:spPr>
          <a:xfrm>
            <a:off x="284100" y="307975"/>
            <a:ext cx="2479800" cy="4268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lt1"/>
              </a:buClr>
              <a:buSzPts val="3000"/>
              <a:buNone/>
            </a:pPr>
            <a:r>
              <a:rPr lang="en-US"/>
              <a:t>Assets Partly Business use and partly for personal use – section 38</a:t>
            </a:r>
            <a:endParaRPr/>
          </a:p>
        </p:txBody>
      </p:sp>
      <p:sp>
        <p:nvSpPr>
          <p:cNvPr id="342" name="Google Shape;342;p35"/>
          <p:cNvSpPr txBox="1"/>
          <p:nvPr>
            <p:ph idx="1" type="body"/>
          </p:nvPr>
        </p:nvSpPr>
        <p:spPr>
          <a:xfrm>
            <a:off x="3381100" y="307975"/>
            <a:ext cx="5451300" cy="4268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Proportionate deduction allowed as determined by AO</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6"/>
          <p:cNvSpPr txBox="1"/>
          <p:nvPr>
            <p:ph type="title"/>
          </p:nvPr>
        </p:nvSpPr>
        <p:spPr>
          <a:xfrm>
            <a:off x="284100" y="307975"/>
            <a:ext cx="2479800" cy="4268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lt1"/>
              </a:buClr>
              <a:buSzPts val="3000"/>
              <a:buNone/>
            </a:pPr>
            <a:r>
              <a:rPr lang="en-US">
                <a:solidFill>
                  <a:schemeClr val="dk1"/>
                </a:solidFill>
              </a:rPr>
              <a:t>Restriction on deduction </a:t>
            </a:r>
            <a:endParaRPr>
              <a:solidFill>
                <a:schemeClr val="dk1"/>
              </a:solidFill>
            </a:endParaRPr>
          </a:p>
        </p:txBody>
      </p:sp>
      <p:sp>
        <p:nvSpPr>
          <p:cNvPr id="348" name="Google Shape;348;p36"/>
          <p:cNvSpPr txBox="1"/>
          <p:nvPr>
            <p:ph idx="1" type="body"/>
          </p:nvPr>
        </p:nvSpPr>
        <p:spPr>
          <a:xfrm>
            <a:off x="3381100" y="307975"/>
            <a:ext cx="5451300" cy="4268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Section 40 - </a:t>
            </a:r>
            <a:r>
              <a:rPr b="1" lang="en-US"/>
              <a:t>Amounts not deductible </a:t>
            </a:r>
            <a:endParaRPr/>
          </a:p>
          <a:p>
            <a:pPr indent="-342900" lvl="0" marL="457200" rtl="0" algn="l">
              <a:lnSpc>
                <a:spcPct val="115000"/>
              </a:lnSpc>
              <a:spcBef>
                <a:spcPts val="0"/>
              </a:spcBef>
              <a:spcAft>
                <a:spcPts val="0"/>
              </a:spcAft>
              <a:buClr>
                <a:schemeClr val="dk2"/>
              </a:buClr>
              <a:buSzPts val="1800"/>
              <a:buChar char="●"/>
            </a:pPr>
            <a:r>
              <a:rPr lang="en-US"/>
              <a:t>Failure to deduct tax Section 40a</a:t>
            </a:r>
            <a:endParaRPr/>
          </a:p>
          <a:p>
            <a:pPr indent="-342900" lvl="0" marL="457200" rtl="0" algn="l">
              <a:lnSpc>
                <a:spcPct val="115000"/>
              </a:lnSpc>
              <a:spcBef>
                <a:spcPts val="0"/>
              </a:spcBef>
              <a:spcAft>
                <a:spcPts val="0"/>
              </a:spcAft>
              <a:buClr>
                <a:schemeClr val="dk2"/>
              </a:buClr>
              <a:buSzPts val="1800"/>
              <a:buChar char="●"/>
            </a:pPr>
            <a:r>
              <a:rPr lang="en-US"/>
              <a:t>Partner remuneration and interest – interest upto 12%, partner remuneration based on book profit section 40b</a:t>
            </a:r>
            <a:endParaRPr/>
          </a:p>
          <a:p>
            <a:pPr indent="-342900" lvl="0" marL="457200" rtl="0" algn="l">
              <a:lnSpc>
                <a:spcPct val="115000"/>
              </a:lnSpc>
              <a:spcBef>
                <a:spcPts val="0"/>
              </a:spcBef>
              <a:spcAft>
                <a:spcPts val="0"/>
              </a:spcAft>
              <a:buClr>
                <a:schemeClr val="dk2"/>
              </a:buClr>
              <a:buSzPts val="1800"/>
              <a:buChar char="●"/>
            </a:pPr>
            <a:r>
              <a:rPr lang="en-US"/>
              <a:t>Cash payments exceedings 10,000 not allowed – Section 40A (3)</a:t>
            </a:r>
            <a:endParaRPr/>
          </a:p>
          <a:p>
            <a:pPr indent="-342900" lvl="0" marL="457200" rtl="0" algn="l">
              <a:lnSpc>
                <a:spcPct val="115000"/>
              </a:lnSpc>
              <a:spcBef>
                <a:spcPts val="0"/>
              </a:spcBef>
              <a:spcAft>
                <a:spcPts val="0"/>
              </a:spcAft>
              <a:buClr>
                <a:schemeClr val="dk2"/>
              </a:buClr>
              <a:buSzPts val="1800"/>
              <a:buChar char="●"/>
            </a:pPr>
            <a:r>
              <a:rPr lang="en-US"/>
              <a:t>Payment to relatives – Not allowed to the extent excessive and unreasonable </a:t>
            </a:r>
            <a:endParaRPr/>
          </a:p>
          <a:p>
            <a:pPr indent="-342900" lvl="0" marL="457200" rtl="0" algn="l">
              <a:lnSpc>
                <a:spcPct val="115000"/>
              </a:lnSpc>
              <a:spcBef>
                <a:spcPts val="0"/>
              </a:spcBef>
              <a:spcAft>
                <a:spcPts val="0"/>
              </a:spcAft>
              <a:buClr>
                <a:schemeClr val="dk2"/>
              </a:buClr>
              <a:buSzPts val="1800"/>
              <a:buChar char="●"/>
            </a:pPr>
            <a:r>
              <a:rPr lang="en-US"/>
              <a:t>Provision for gratuity not allowed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7"/>
          <p:cNvSpPr txBox="1"/>
          <p:nvPr>
            <p:ph type="title"/>
          </p:nvPr>
        </p:nvSpPr>
        <p:spPr>
          <a:xfrm>
            <a:off x="284100" y="307975"/>
            <a:ext cx="2224638" cy="42687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3000"/>
              <a:buNone/>
            </a:pPr>
            <a:r>
              <a:rPr lang="en-US" sz="2000">
                <a:solidFill>
                  <a:schemeClr val="dk1"/>
                </a:solidFill>
              </a:rPr>
              <a:t>Deduction allowed only on actual payment on or before due date of return otherwise allowed in the year in which payment made – section 43B	</a:t>
            </a:r>
            <a:endParaRPr sz="2000">
              <a:solidFill>
                <a:schemeClr val="dk1"/>
              </a:solidFill>
            </a:endParaRPr>
          </a:p>
        </p:txBody>
      </p:sp>
      <p:sp>
        <p:nvSpPr>
          <p:cNvPr id="354" name="Google Shape;354;p37"/>
          <p:cNvSpPr txBox="1"/>
          <p:nvPr>
            <p:ph idx="1" type="body"/>
          </p:nvPr>
        </p:nvSpPr>
        <p:spPr>
          <a:xfrm>
            <a:off x="2743200" y="164124"/>
            <a:ext cx="6089200" cy="4979376"/>
          </a:xfrm>
          <a:prstGeom prst="rect">
            <a:avLst/>
          </a:prstGeom>
          <a:noFill/>
          <a:ln>
            <a:noFill/>
          </a:ln>
        </p:spPr>
        <p:txBody>
          <a:bodyPr anchorCtr="0" anchor="t" bIns="91425" lIns="91425" spcFirstLastPara="1" rIns="91425" wrap="square" tIns="91425">
            <a:normAutofit fontScale="85000" lnSpcReduction="20000"/>
          </a:bodyPr>
          <a:lstStyle/>
          <a:p>
            <a:pPr indent="-342900" lvl="0" marL="457200" rtl="0" algn="l">
              <a:lnSpc>
                <a:spcPct val="115000"/>
              </a:lnSpc>
              <a:spcBef>
                <a:spcPts val="0"/>
              </a:spcBef>
              <a:spcAft>
                <a:spcPts val="0"/>
              </a:spcAft>
              <a:buClr>
                <a:schemeClr val="dk2"/>
              </a:buClr>
              <a:buSzPct val="117647"/>
              <a:buChar char="●"/>
            </a:pPr>
            <a:r>
              <a:rPr lang="en-US"/>
              <a:t>tax</a:t>
            </a:r>
            <a:r>
              <a:rPr baseline="30000" lang="en-US" u="sng"/>
              <a:t>31</a:t>
            </a:r>
            <a:r>
              <a:rPr lang="en-US"/>
              <a:t>, duty, cess or fee, by whatever name called, under any law for the time being in force, </a:t>
            </a:r>
            <a:endParaRPr/>
          </a:p>
          <a:p>
            <a:pPr indent="-342900" lvl="0" marL="457200" rtl="0" algn="l">
              <a:lnSpc>
                <a:spcPct val="115000"/>
              </a:lnSpc>
              <a:spcBef>
                <a:spcPts val="0"/>
              </a:spcBef>
              <a:spcAft>
                <a:spcPts val="0"/>
              </a:spcAft>
              <a:buClr>
                <a:schemeClr val="dk2"/>
              </a:buClr>
              <a:buSzPct val="117647"/>
              <a:buChar char="●"/>
            </a:pPr>
            <a:r>
              <a:rPr lang="en-US"/>
              <a:t>employer by way of contribution to any provident fund or superannuation fund or gratuity fund or any other fund for the welfare of employees,</a:t>
            </a:r>
            <a:endParaRPr/>
          </a:p>
          <a:p>
            <a:pPr indent="-342900" lvl="0" marL="457200" rtl="0" algn="l">
              <a:lnSpc>
                <a:spcPct val="115000"/>
              </a:lnSpc>
              <a:spcBef>
                <a:spcPts val="0"/>
              </a:spcBef>
              <a:spcAft>
                <a:spcPts val="0"/>
              </a:spcAft>
              <a:buClr>
                <a:schemeClr val="dk2"/>
              </a:buClr>
              <a:buSzPct val="117647"/>
              <a:buChar char="●"/>
            </a:pPr>
            <a:r>
              <a:rPr lang="en-US"/>
              <a:t>Sum payable as bonus or commission to employee </a:t>
            </a:r>
            <a:endParaRPr/>
          </a:p>
          <a:p>
            <a:pPr indent="-342900" lvl="0" marL="457200" rtl="0" algn="l">
              <a:lnSpc>
                <a:spcPct val="115000"/>
              </a:lnSpc>
              <a:spcBef>
                <a:spcPts val="0"/>
              </a:spcBef>
              <a:spcAft>
                <a:spcPts val="0"/>
              </a:spcAft>
              <a:buClr>
                <a:schemeClr val="dk2"/>
              </a:buClr>
              <a:buSzPct val="117647"/>
              <a:buChar char="●"/>
            </a:pPr>
            <a:r>
              <a:rPr lang="en-US"/>
              <a:t>interest on any loan or borrowing from any public financial institution or a State financial corporation or a State industrial investment corporation, in accordance with the terms and conditions of the agreement governing such loan or borrowing </a:t>
            </a:r>
            <a:endParaRPr/>
          </a:p>
          <a:p>
            <a:pPr indent="-342900" lvl="0" marL="457200" rtl="0" algn="l">
              <a:lnSpc>
                <a:spcPct val="115000"/>
              </a:lnSpc>
              <a:spcBef>
                <a:spcPts val="0"/>
              </a:spcBef>
              <a:spcAft>
                <a:spcPts val="0"/>
              </a:spcAft>
              <a:buClr>
                <a:schemeClr val="dk2"/>
              </a:buClr>
              <a:buSzPct val="117647"/>
              <a:buChar char="●"/>
            </a:pPr>
            <a:r>
              <a:rPr lang="en-US"/>
              <a:t>interest on any loan or borrowing from a deposit taking non-banking financial company or systemically important non-deposit taking non-banking financial company, in accordance with the terms and conditions of the agreement </a:t>
            </a:r>
            <a:endParaRPr/>
          </a:p>
          <a:p>
            <a:pPr indent="-342900" lvl="0" marL="457200" rtl="0" algn="l">
              <a:lnSpc>
                <a:spcPct val="115000"/>
              </a:lnSpc>
              <a:spcBef>
                <a:spcPts val="0"/>
              </a:spcBef>
              <a:spcAft>
                <a:spcPts val="0"/>
              </a:spcAft>
              <a:buClr>
                <a:schemeClr val="dk2"/>
              </a:buClr>
              <a:buSzPct val="117647"/>
              <a:buChar char="●"/>
            </a:pPr>
            <a:r>
              <a:rPr lang="en-US"/>
              <a:t>interest on any </a:t>
            </a:r>
            <a:r>
              <a:rPr baseline="30000" lang="en-US" u="sng"/>
              <a:t>37</a:t>
            </a:r>
            <a:r>
              <a:rPr lang="en-US"/>
              <a:t>[loan or advances] from a scheduled bank </a:t>
            </a:r>
            <a:r>
              <a:rPr baseline="30000" lang="en-US" u="sng"/>
              <a:t>38</a:t>
            </a:r>
            <a:r>
              <a:rPr lang="en-US"/>
              <a:t>[or a co-operative bank other than a primary agricultural credit society or a primary co-operative agricultural and rural development bank] in accordance</a:t>
            </a:r>
            <a:endParaRPr/>
          </a:p>
          <a:p>
            <a:pPr indent="-342900" lvl="0" marL="457200" rtl="0" algn="l">
              <a:lnSpc>
                <a:spcPct val="115000"/>
              </a:lnSpc>
              <a:spcBef>
                <a:spcPts val="0"/>
              </a:spcBef>
              <a:spcAft>
                <a:spcPts val="0"/>
              </a:spcAft>
              <a:buClr>
                <a:schemeClr val="dk2"/>
              </a:buClr>
              <a:buSzPct val="117647"/>
              <a:buChar char="●"/>
            </a:pPr>
            <a:r>
              <a:rPr lang="en-US"/>
              <a:t>Leave encashment </a:t>
            </a:r>
            <a:endParaRPr/>
          </a:p>
          <a:p>
            <a:pPr indent="-342900" lvl="0" marL="457200" rtl="0" algn="l">
              <a:lnSpc>
                <a:spcPct val="115000"/>
              </a:lnSpc>
              <a:spcBef>
                <a:spcPts val="0"/>
              </a:spcBef>
              <a:spcAft>
                <a:spcPts val="0"/>
              </a:spcAft>
              <a:buClr>
                <a:schemeClr val="dk2"/>
              </a:buClr>
              <a:buSzPct val="117647"/>
              <a:buChar char="●"/>
            </a:pPr>
            <a:r>
              <a:rPr lang="en-US"/>
              <a:t>Sum payable to the Indian Railways for use of assets of railway.</a:t>
            </a:r>
            <a:endParaRPr/>
          </a:p>
          <a:p>
            <a:pPr indent="-228600" lvl="0" marL="457200" rtl="0" algn="l">
              <a:lnSpc>
                <a:spcPct val="115000"/>
              </a:lnSpc>
              <a:spcBef>
                <a:spcPts val="0"/>
              </a:spcBef>
              <a:spcAft>
                <a:spcPts val="0"/>
              </a:spcAft>
              <a:buClr>
                <a:schemeClr val="dk2"/>
              </a:buClr>
              <a:buSzPct val="117647"/>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8"/>
          <p:cNvSpPr txBox="1"/>
          <p:nvPr>
            <p:ph type="title"/>
          </p:nvPr>
        </p:nvSpPr>
        <p:spPr>
          <a:xfrm>
            <a:off x="284100" y="307975"/>
            <a:ext cx="2479800" cy="4268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lt1"/>
              </a:buClr>
              <a:buSzPct val="111111"/>
              <a:buNone/>
            </a:pPr>
            <a:r>
              <a:rPr lang="en-US">
                <a:solidFill>
                  <a:schemeClr val="dk1"/>
                </a:solidFill>
              </a:rPr>
              <a:t>Special provision for computing profits and gains of business on presumptive basis. – Section 44AD		</a:t>
            </a:r>
            <a:endParaRPr>
              <a:solidFill>
                <a:schemeClr val="dk1"/>
              </a:solidFill>
            </a:endParaRPr>
          </a:p>
        </p:txBody>
      </p:sp>
      <p:sp>
        <p:nvSpPr>
          <p:cNvPr id="360" name="Google Shape;360;p38"/>
          <p:cNvSpPr txBox="1"/>
          <p:nvPr>
            <p:ph idx="1" type="body"/>
          </p:nvPr>
        </p:nvSpPr>
        <p:spPr>
          <a:xfrm>
            <a:off x="3381100" y="307975"/>
            <a:ext cx="5451300" cy="42687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Clr>
                <a:schemeClr val="dk2"/>
              </a:buClr>
              <a:buSzPts val="1800"/>
              <a:buChar char="●"/>
            </a:pPr>
            <a:r>
              <a:rPr lang="en-US"/>
              <a:t>Eligible assessee – other than company and LLP</a:t>
            </a:r>
            <a:endParaRPr/>
          </a:p>
          <a:p>
            <a:pPr indent="-342900" lvl="0" marL="457200" rtl="0" algn="l">
              <a:lnSpc>
                <a:spcPct val="115000"/>
              </a:lnSpc>
              <a:spcBef>
                <a:spcPts val="0"/>
              </a:spcBef>
              <a:spcAft>
                <a:spcPts val="0"/>
              </a:spcAft>
              <a:buClr>
                <a:schemeClr val="dk2"/>
              </a:buClr>
              <a:buSzPts val="1800"/>
              <a:buChar char="●"/>
            </a:pPr>
            <a:r>
              <a:rPr lang="en-US"/>
              <a:t>Eligible business exclude transporter cover under 44AE, Commission or brokage agent or agency business  </a:t>
            </a:r>
            <a:endParaRPr/>
          </a:p>
          <a:p>
            <a:pPr indent="-342900" lvl="0" marL="457200" rtl="0" algn="l">
              <a:lnSpc>
                <a:spcPct val="115000"/>
              </a:lnSpc>
              <a:spcBef>
                <a:spcPts val="0"/>
              </a:spcBef>
              <a:spcAft>
                <a:spcPts val="0"/>
              </a:spcAft>
              <a:buClr>
                <a:schemeClr val="dk2"/>
              </a:buClr>
              <a:buSzPts val="1800"/>
              <a:buChar char="●"/>
            </a:pPr>
            <a:r>
              <a:rPr lang="en-US"/>
              <a:t>Deemed income – 8%/6% of gross receipts/turnover </a:t>
            </a:r>
            <a:endParaRPr/>
          </a:p>
          <a:p>
            <a:pPr indent="-342900" lvl="0" marL="457200" rtl="0" algn="l">
              <a:lnSpc>
                <a:spcPct val="115000"/>
              </a:lnSpc>
              <a:spcBef>
                <a:spcPts val="0"/>
              </a:spcBef>
              <a:spcAft>
                <a:spcPts val="0"/>
              </a:spcAft>
              <a:buClr>
                <a:schemeClr val="dk2"/>
              </a:buClr>
              <a:buSzPts val="1800"/>
              <a:buChar char="●"/>
            </a:pPr>
            <a:r>
              <a:rPr lang="en-US"/>
              <a:t>Turnover upto 2 Crore </a:t>
            </a:r>
            <a:endParaRPr/>
          </a:p>
          <a:p>
            <a:pPr indent="-342900" lvl="0" marL="457200" rtl="0" algn="l">
              <a:lnSpc>
                <a:spcPct val="115000"/>
              </a:lnSpc>
              <a:spcBef>
                <a:spcPts val="0"/>
              </a:spcBef>
              <a:spcAft>
                <a:spcPts val="0"/>
              </a:spcAft>
              <a:buClr>
                <a:schemeClr val="dk2"/>
              </a:buClr>
              <a:buSzPts val="1800"/>
              <a:buChar char="●"/>
            </a:pPr>
            <a:r>
              <a:rPr lang="en-US"/>
              <a:t>Not applicable for professional – for professional section 44ADA</a:t>
            </a:r>
            <a:endParaRPr/>
          </a:p>
          <a:p>
            <a:pPr indent="-342900" lvl="0" marL="457200" rtl="0" algn="l">
              <a:lnSpc>
                <a:spcPct val="115000"/>
              </a:lnSpc>
              <a:spcBef>
                <a:spcPts val="0"/>
              </a:spcBef>
              <a:spcAft>
                <a:spcPts val="0"/>
              </a:spcAft>
              <a:buClr>
                <a:schemeClr val="dk2"/>
              </a:buClr>
              <a:buSzPts val="1800"/>
              <a:buChar char="●"/>
            </a:pPr>
            <a:r>
              <a:rPr lang="en-US"/>
              <a:t>Once opted continued in succeeding five years</a:t>
            </a:r>
            <a:endParaRPr/>
          </a:p>
          <a:p>
            <a:pPr indent="-342900" lvl="0" marL="457200" rtl="0" algn="l">
              <a:lnSpc>
                <a:spcPct val="115000"/>
              </a:lnSpc>
              <a:spcBef>
                <a:spcPts val="0"/>
              </a:spcBef>
              <a:spcAft>
                <a:spcPts val="0"/>
              </a:spcAft>
              <a:buClr>
                <a:schemeClr val="dk2"/>
              </a:buClr>
              <a:buSzPts val="1800"/>
              <a:buChar char="●"/>
            </a:pPr>
            <a:r>
              <a:rPr lang="en-US"/>
              <a:t>Once opted out cannot claim for subsequent year </a:t>
            </a:r>
            <a:endParaRPr/>
          </a:p>
          <a:p>
            <a:pPr indent="-342900" lvl="0" marL="457200" rtl="0" algn="l">
              <a:lnSpc>
                <a:spcPct val="115000"/>
              </a:lnSpc>
              <a:spcBef>
                <a:spcPts val="0"/>
              </a:spcBef>
              <a:spcAft>
                <a:spcPts val="0"/>
              </a:spcAft>
              <a:buClr>
                <a:schemeClr val="dk2"/>
              </a:buClr>
              <a:buSzPts val="1800"/>
              <a:buChar char="●"/>
            </a:pPr>
            <a:r>
              <a:rPr lang="en-US"/>
              <a:t>No deduction u/s 30 to 38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9"/>
          <p:cNvSpPr txBox="1"/>
          <p:nvPr>
            <p:ph type="title"/>
          </p:nvPr>
        </p:nvSpPr>
        <p:spPr>
          <a:xfrm>
            <a:off x="284100" y="307975"/>
            <a:ext cx="2479800" cy="4268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lt1"/>
              </a:buClr>
              <a:buSzPts val="3000"/>
              <a:buNone/>
            </a:pPr>
            <a:r>
              <a:rPr lang="en-US">
                <a:solidFill>
                  <a:schemeClr val="dk1"/>
                </a:solidFill>
              </a:rPr>
              <a:t>Professionals – section 44ADA		</a:t>
            </a:r>
            <a:endParaRPr>
              <a:solidFill>
                <a:schemeClr val="dk1"/>
              </a:solidFill>
            </a:endParaRPr>
          </a:p>
        </p:txBody>
      </p:sp>
      <p:sp>
        <p:nvSpPr>
          <p:cNvPr id="366" name="Google Shape;366;p39"/>
          <p:cNvSpPr txBox="1"/>
          <p:nvPr>
            <p:ph idx="1" type="body"/>
          </p:nvPr>
        </p:nvSpPr>
        <p:spPr>
          <a:xfrm>
            <a:off x="3381100" y="307975"/>
            <a:ext cx="5451300" cy="4268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For individual or partnership firm resident in india </a:t>
            </a:r>
            <a:endParaRPr/>
          </a:p>
          <a:p>
            <a:pPr indent="-342900" lvl="0" marL="457200" rtl="0" algn="l">
              <a:lnSpc>
                <a:spcPct val="115000"/>
              </a:lnSpc>
              <a:spcBef>
                <a:spcPts val="0"/>
              </a:spcBef>
              <a:spcAft>
                <a:spcPts val="0"/>
              </a:spcAft>
              <a:buClr>
                <a:schemeClr val="dk2"/>
              </a:buClr>
              <a:buSzPts val="1800"/>
              <a:buChar char="●"/>
            </a:pPr>
            <a:r>
              <a:rPr lang="en-US"/>
              <a:t>Specified profession </a:t>
            </a:r>
            <a:endParaRPr/>
          </a:p>
          <a:p>
            <a:pPr indent="-342900" lvl="0" marL="457200" rtl="0" algn="l">
              <a:lnSpc>
                <a:spcPct val="115000"/>
              </a:lnSpc>
              <a:spcBef>
                <a:spcPts val="0"/>
              </a:spcBef>
              <a:spcAft>
                <a:spcPts val="0"/>
              </a:spcAft>
              <a:buClr>
                <a:schemeClr val="dk2"/>
              </a:buClr>
              <a:buSzPts val="1800"/>
              <a:buChar char="●"/>
            </a:pPr>
            <a:r>
              <a:rPr lang="en-US"/>
              <a:t>Gross receipts upto 50 lakhs </a:t>
            </a:r>
            <a:endParaRPr/>
          </a:p>
          <a:p>
            <a:pPr indent="-342900" lvl="0" marL="457200" rtl="0" algn="l">
              <a:lnSpc>
                <a:spcPct val="115000"/>
              </a:lnSpc>
              <a:spcBef>
                <a:spcPts val="0"/>
              </a:spcBef>
              <a:spcAft>
                <a:spcPts val="0"/>
              </a:spcAft>
              <a:buClr>
                <a:schemeClr val="dk2"/>
              </a:buClr>
              <a:buSzPts val="1800"/>
              <a:buChar char="●"/>
            </a:pPr>
            <a:r>
              <a:rPr lang="en-US"/>
              <a:t>No deduction under 30 to 38</a:t>
            </a:r>
            <a:endParaRPr/>
          </a:p>
          <a:p>
            <a:pPr indent="-342900" lvl="0" marL="457200" rtl="0" algn="l">
              <a:lnSpc>
                <a:spcPct val="115000"/>
              </a:lnSpc>
              <a:spcBef>
                <a:spcPts val="0"/>
              </a:spcBef>
              <a:spcAft>
                <a:spcPts val="0"/>
              </a:spcAft>
              <a:buClr>
                <a:schemeClr val="dk2"/>
              </a:buClr>
              <a:buSzPts val="1800"/>
              <a:buChar char="●"/>
            </a:pPr>
            <a:r>
              <a:rPr lang="en-US"/>
              <a:t>Deemed income – 50% of gross receipts </a:t>
            </a:r>
            <a:endParaRPr/>
          </a:p>
          <a:p>
            <a:pPr indent="-342900" lvl="0" marL="457200" rtl="0" algn="l">
              <a:lnSpc>
                <a:spcPct val="115000"/>
              </a:lnSpc>
              <a:spcBef>
                <a:spcPts val="0"/>
              </a:spcBef>
              <a:spcAft>
                <a:spcPts val="0"/>
              </a:spcAft>
              <a:buClr>
                <a:schemeClr val="dk2"/>
              </a:buClr>
              <a:buSzPts val="1800"/>
              <a:buChar char="●"/>
            </a:pPr>
            <a:r>
              <a:rPr lang="en-US"/>
              <a:t>If income reported less than 50% of gross receipts – Audit must </a:t>
            </a:r>
            <a:endParaRPr/>
          </a:p>
          <a:p>
            <a:pPr indent="-342900" lvl="0" marL="457200" rtl="0" algn="l">
              <a:lnSpc>
                <a:spcPct val="115000"/>
              </a:lnSpc>
              <a:spcBef>
                <a:spcPts val="0"/>
              </a:spcBef>
              <a:spcAft>
                <a:spcPts val="0"/>
              </a:spcAft>
              <a:buClr>
                <a:schemeClr val="dk2"/>
              </a:buClr>
              <a:buSzPts val="1800"/>
              <a:buChar char="●"/>
            </a:pPr>
            <a:r>
              <a:rPr lang="en-US"/>
              <a:t>WDV automatically reduce even without claiming deprecation once opted out </a:t>
            </a:r>
            <a:endParaRPr/>
          </a:p>
          <a:p>
            <a:pPr indent="-228600" lvl="0" marL="457200" rtl="0" algn="l">
              <a:lnSpc>
                <a:spcPct val="115000"/>
              </a:lnSpc>
              <a:spcBef>
                <a:spcPts val="0"/>
              </a:spcBef>
              <a:spcAft>
                <a:spcPts val="0"/>
              </a:spcAft>
              <a:buClr>
                <a:schemeClr val="dk2"/>
              </a:buClr>
              <a:buSzPts val="1800"/>
              <a:buNone/>
            </a:pPr>
            <a:r>
              <a:t/>
            </a:r>
            <a:endParaRPr/>
          </a:p>
          <a:p>
            <a:pPr indent="-228600" lvl="0" marL="457200" rtl="0" algn="l">
              <a:lnSpc>
                <a:spcPct val="115000"/>
              </a:lnSpc>
              <a:spcBef>
                <a:spcPts val="0"/>
              </a:spcBef>
              <a:spcAft>
                <a:spcPts val="0"/>
              </a:spcAft>
              <a:buClr>
                <a:schemeClr val="dk2"/>
              </a:buClr>
              <a:buSzPts val="1800"/>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0"/>
          <p:cNvSpPr txBox="1"/>
          <p:nvPr>
            <p:ph type="title"/>
          </p:nvPr>
        </p:nvSpPr>
        <p:spPr>
          <a:xfrm>
            <a:off x="284100" y="307975"/>
            <a:ext cx="2479800" cy="4268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lt1"/>
              </a:buClr>
              <a:buSzPts val="3000"/>
              <a:buNone/>
            </a:pPr>
            <a:r>
              <a:rPr lang="en-US">
                <a:solidFill>
                  <a:schemeClr val="dk1"/>
                </a:solidFill>
              </a:rPr>
              <a:t>Transporter – Section 44AE</a:t>
            </a:r>
            <a:endParaRPr>
              <a:solidFill>
                <a:schemeClr val="dk1"/>
              </a:solidFill>
            </a:endParaRPr>
          </a:p>
        </p:txBody>
      </p:sp>
      <p:sp>
        <p:nvSpPr>
          <p:cNvPr id="372" name="Google Shape;372;p40"/>
          <p:cNvSpPr txBox="1"/>
          <p:nvPr>
            <p:ph idx="1" type="body"/>
          </p:nvPr>
        </p:nvSpPr>
        <p:spPr>
          <a:xfrm>
            <a:off x="3381100" y="307975"/>
            <a:ext cx="5451300" cy="4268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For Heavy good vehicle – 1000 per ton of the vehicle weight for per month or part of month </a:t>
            </a:r>
            <a:endParaRPr/>
          </a:p>
          <a:p>
            <a:pPr indent="-342900" lvl="0" marL="457200" rtl="0" algn="l">
              <a:lnSpc>
                <a:spcPct val="115000"/>
              </a:lnSpc>
              <a:spcBef>
                <a:spcPts val="0"/>
              </a:spcBef>
              <a:spcAft>
                <a:spcPts val="0"/>
              </a:spcAft>
              <a:buClr>
                <a:schemeClr val="dk2"/>
              </a:buClr>
              <a:buSzPts val="1800"/>
              <a:buChar char="●"/>
            </a:pPr>
            <a:r>
              <a:rPr lang="en-US"/>
              <a:t>For other vehicle 7500 per month for part of month  </a:t>
            </a:r>
            <a:endParaRPr/>
          </a:p>
          <a:p>
            <a:pPr indent="-342900" lvl="0" marL="457200" rtl="0" algn="l">
              <a:lnSpc>
                <a:spcPct val="115000"/>
              </a:lnSpc>
              <a:spcBef>
                <a:spcPts val="0"/>
              </a:spcBef>
              <a:spcAft>
                <a:spcPts val="0"/>
              </a:spcAft>
              <a:buClr>
                <a:schemeClr val="dk2"/>
              </a:buClr>
              <a:buSzPts val="1800"/>
              <a:buChar char="●"/>
            </a:pPr>
            <a:r>
              <a:rPr lang="en-US"/>
              <a:t>No deduction u/s 30 to 38 </a:t>
            </a:r>
            <a:endParaRPr/>
          </a:p>
          <a:p>
            <a:pPr indent="-342900" lvl="0" marL="457200" rtl="0" algn="l">
              <a:lnSpc>
                <a:spcPct val="115000"/>
              </a:lnSpc>
              <a:spcBef>
                <a:spcPts val="0"/>
              </a:spcBef>
              <a:spcAft>
                <a:spcPts val="0"/>
              </a:spcAft>
              <a:buClr>
                <a:schemeClr val="dk2"/>
              </a:buClr>
              <a:buSzPts val="1800"/>
              <a:buChar char="●"/>
            </a:pPr>
            <a:r>
              <a:rPr lang="en-US"/>
              <a:t>Not the owner of more than 10 good carriage at any time during the previous year </a:t>
            </a:r>
            <a:endParaRPr/>
          </a:p>
          <a:p>
            <a:pPr indent="-342900" lvl="0" marL="457200" rtl="0" algn="l">
              <a:lnSpc>
                <a:spcPct val="115000"/>
              </a:lnSpc>
              <a:spcBef>
                <a:spcPts val="0"/>
              </a:spcBef>
              <a:spcAft>
                <a:spcPts val="0"/>
              </a:spcAft>
              <a:buClr>
                <a:schemeClr val="dk2"/>
              </a:buClr>
              <a:buSzPts val="1800"/>
              <a:buChar char="●"/>
            </a:pPr>
            <a:r>
              <a:rPr lang="en-US"/>
              <a:t>WDV of assets reduced even without claiming depreciation</a:t>
            </a:r>
            <a:endParaRPr/>
          </a:p>
          <a:p>
            <a:pPr indent="-342900" lvl="0" marL="457200" rtl="0" algn="l">
              <a:lnSpc>
                <a:spcPct val="115000"/>
              </a:lnSpc>
              <a:spcBef>
                <a:spcPts val="0"/>
              </a:spcBef>
              <a:spcAft>
                <a:spcPts val="0"/>
              </a:spcAft>
              <a:buClr>
                <a:schemeClr val="dk2"/>
              </a:buClr>
              <a:buSzPts val="1800"/>
              <a:buChar char="●"/>
            </a:pPr>
            <a:r>
              <a:rPr lang="en-US"/>
              <a:t>Heavy goods vehicle – gross weight exceeding 12000kg.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descr="See the source image" id="377" name="Google Shape;377;p41"/>
          <p:cNvPicPr preferRelativeResize="0"/>
          <p:nvPr/>
        </p:nvPicPr>
        <p:blipFill rotWithShape="1">
          <a:blip r:embed="rId3">
            <a:alphaModFix/>
          </a:blip>
          <a:srcRect b="0" l="2525" r="2525" t="0"/>
          <a:stretch/>
        </p:blipFill>
        <p:spPr>
          <a:xfrm>
            <a:off x="326950" y="261675"/>
            <a:ext cx="5717250" cy="4516200"/>
          </a:xfrm>
          <a:prstGeom prst="rect">
            <a:avLst/>
          </a:prstGeom>
          <a:noFill/>
          <a:ln cap="flat" cmpd="sng" w="9525">
            <a:solidFill>
              <a:srgbClr val="D9D9D9"/>
            </a:solidFill>
            <a:prstDash val="solid"/>
            <a:round/>
            <a:headEnd len="sm" w="sm" type="none"/>
            <a:tailEnd len="sm" w="sm" type="none"/>
          </a:ln>
        </p:spPr>
      </p:pic>
      <p:sp>
        <p:nvSpPr>
          <p:cNvPr id="378" name="Google Shape;378;p41"/>
          <p:cNvSpPr txBox="1"/>
          <p:nvPr>
            <p:ph idx="1" type="body"/>
          </p:nvPr>
        </p:nvSpPr>
        <p:spPr>
          <a:xfrm>
            <a:off x="6223589" y="2143125"/>
            <a:ext cx="2690700" cy="1090525"/>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SzPts val="1400"/>
              <a:buNone/>
            </a:pPr>
            <a:r>
              <a:t/>
            </a:r>
            <a:endParaRPr/>
          </a:p>
          <a:p>
            <a:pPr indent="0" lvl="0" marL="0" marR="0" rtl="0" algn="l">
              <a:lnSpc>
                <a:spcPct val="115000"/>
              </a:lnSpc>
              <a:spcBef>
                <a:spcPts val="1600"/>
              </a:spcBef>
              <a:spcAft>
                <a:spcPts val="1600"/>
              </a:spcAft>
              <a:buSzPts val="1400"/>
              <a:buNone/>
            </a:pPr>
            <a:r>
              <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rot="-5400000">
            <a:off x="-1424028" y="1823263"/>
            <a:ext cx="4841629" cy="1382673"/>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rgbClr val="434343"/>
              </a:buClr>
              <a:buSzPts val="2400"/>
              <a:buNone/>
            </a:pPr>
            <a:r>
              <a:rPr lang="en-US"/>
              <a:t>Income Taxable under head business of Profession – Sec 28</a:t>
            </a:r>
            <a:endParaRPr/>
          </a:p>
        </p:txBody>
      </p:sp>
      <p:sp>
        <p:nvSpPr>
          <p:cNvPr id="115" name="Google Shape;115;p4"/>
          <p:cNvSpPr txBox="1"/>
          <p:nvPr>
            <p:ph idx="1" type="body"/>
          </p:nvPr>
        </p:nvSpPr>
        <p:spPr>
          <a:xfrm>
            <a:off x="1688125" y="93650"/>
            <a:ext cx="7129200" cy="4841700"/>
          </a:xfrm>
          <a:prstGeom prst="rect">
            <a:avLst/>
          </a:prstGeom>
          <a:noFill/>
          <a:ln>
            <a:noFill/>
          </a:ln>
        </p:spPr>
        <p:txBody>
          <a:bodyPr anchorCtr="0" anchor="t" bIns="91425" lIns="91425" spcFirstLastPara="1" rIns="91425" wrap="square" tIns="91425">
            <a:normAutofit/>
          </a:bodyPr>
          <a:lstStyle/>
          <a:p>
            <a:pPr indent="-317500" lvl="0" marL="457200" rtl="0" algn="l">
              <a:lnSpc>
                <a:spcPct val="115000"/>
              </a:lnSpc>
              <a:spcBef>
                <a:spcPts val="0"/>
              </a:spcBef>
              <a:spcAft>
                <a:spcPts val="0"/>
              </a:spcAft>
              <a:buClr>
                <a:srgbClr val="666666"/>
              </a:buClr>
              <a:buSzPts val="1400"/>
              <a:buChar char="●"/>
            </a:pPr>
            <a:r>
              <a:rPr lang="en-US"/>
              <a:t>Profits and gains of any business or profession which was carried on by the assessee at any time during the previous year </a:t>
            </a:r>
            <a:endParaRPr/>
          </a:p>
          <a:p>
            <a:pPr indent="-317500" lvl="0" marL="457200" rtl="0" algn="l">
              <a:lnSpc>
                <a:spcPct val="115000"/>
              </a:lnSpc>
              <a:spcBef>
                <a:spcPts val="0"/>
              </a:spcBef>
              <a:spcAft>
                <a:spcPts val="0"/>
              </a:spcAft>
              <a:buClr>
                <a:srgbClr val="666666"/>
              </a:buClr>
              <a:buSzPts val="1400"/>
              <a:buChar char="●"/>
            </a:pPr>
            <a:r>
              <a:rPr lang="en-US"/>
              <a:t>Compensation for termination or modification of terms and conditions where the assesse is working as </a:t>
            </a:r>
            <a:endParaRPr/>
          </a:p>
          <a:p>
            <a:pPr indent="-201613" lvl="0" marL="482600" rtl="0" algn="l">
              <a:lnSpc>
                <a:spcPct val="115000"/>
              </a:lnSpc>
              <a:spcBef>
                <a:spcPts val="0"/>
              </a:spcBef>
              <a:spcAft>
                <a:spcPts val="0"/>
              </a:spcAft>
              <a:buSzPts val="1400"/>
              <a:buFont typeface="Arial"/>
              <a:buAutoNum type="alphaLcPeriod"/>
            </a:pPr>
            <a:r>
              <a:rPr lang="en-US"/>
              <a:t>Managing the whole or substantially affairs of a company</a:t>
            </a:r>
            <a:endParaRPr/>
          </a:p>
          <a:p>
            <a:pPr indent="-201613" lvl="0" marL="482600" rtl="0" algn="l">
              <a:lnSpc>
                <a:spcPct val="115000"/>
              </a:lnSpc>
              <a:spcBef>
                <a:spcPts val="0"/>
              </a:spcBef>
              <a:spcAft>
                <a:spcPts val="0"/>
              </a:spcAft>
              <a:buSzPts val="1400"/>
              <a:buFont typeface="Arial"/>
              <a:buAutoNum type="alphaLcPeriod"/>
            </a:pPr>
            <a:r>
              <a:rPr lang="en-US"/>
              <a:t>Agent of other person such as distributor, dealer or whole seller or sole agent </a:t>
            </a:r>
            <a:endParaRPr/>
          </a:p>
          <a:p>
            <a:pPr indent="-201613" lvl="0" marL="482600" rtl="0" algn="l">
              <a:lnSpc>
                <a:spcPct val="115000"/>
              </a:lnSpc>
              <a:spcBef>
                <a:spcPts val="0"/>
              </a:spcBef>
              <a:spcAft>
                <a:spcPts val="0"/>
              </a:spcAft>
              <a:buSzPts val="1400"/>
              <a:buFont typeface="Arial"/>
              <a:buAutoNum type="alphaLcPeriod"/>
            </a:pPr>
            <a:r>
              <a:rPr lang="en-US"/>
              <a:t>Vesting the management of the property or business in the government or corporation owned and controlled by government </a:t>
            </a:r>
            <a:endParaRPr/>
          </a:p>
          <a:p>
            <a:pPr indent="-285750" lvl="0" marL="403225" rtl="0" algn="l">
              <a:lnSpc>
                <a:spcPct val="115000"/>
              </a:lnSpc>
              <a:spcBef>
                <a:spcPts val="0"/>
              </a:spcBef>
              <a:spcAft>
                <a:spcPts val="0"/>
              </a:spcAft>
              <a:buSzPts val="1400"/>
              <a:buFont typeface="Arial"/>
              <a:buChar char="●"/>
            </a:pPr>
            <a:r>
              <a:rPr lang="en-US"/>
              <a:t>Compensation for termination or modification of terms and condition of a contract relating to business</a:t>
            </a:r>
            <a:endParaRPr/>
          </a:p>
          <a:p>
            <a:pPr indent="-285750" lvl="0" marL="403225" rtl="0" algn="l">
              <a:lnSpc>
                <a:spcPct val="115000"/>
              </a:lnSpc>
              <a:spcBef>
                <a:spcPts val="0"/>
              </a:spcBef>
              <a:spcAft>
                <a:spcPts val="0"/>
              </a:spcAft>
              <a:buSzPts val="1400"/>
              <a:buFont typeface="Arial"/>
              <a:buChar char="●"/>
            </a:pPr>
            <a:r>
              <a:rPr lang="en-US"/>
              <a:t>Income  of trade Association from service to its member </a:t>
            </a:r>
            <a:endParaRPr/>
          </a:p>
          <a:p>
            <a:pPr indent="-285750" lvl="0" marL="403225" rtl="0" algn="l">
              <a:lnSpc>
                <a:spcPct val="115000"/>
              </a:lnSpc>
              <a:spcBef>
                <a:spcPts val="0"/>
              </a:spcBef>
              <a:spcAft>
                <a:spcPts val="0"/>
              </a:spcAft>
              <a:buSzPts val="1400"/>
              <a:buFont typeface="Arial"/>
              <a:buChar char="●"/>
            </a:pPr>
            <a:r>
              <a:rPr lang="en-US"/>
              <a:t>Profit on sale of import licenses</a:t>
            </a:r>
            <a:endParaRPr/>
          </a:p>
          <a:p>
            <a:pPr indent="-285750" lvl="0" marL="403225" rtl="0" algn="l">
              <a:lnSpc>
                <a:spcPct val="115000"/>
              </a:lnSpc>
              <a:spcBef>
                <a:spcPts val="0"/>
              </a:spcBef>
              <a:spcAft>
                <a:spcPts val="0"/>
              </a:spcAft>
              <a:buSzPts val="1400"/>
              <a:buFont typeface="Arial"/>
              <a:buChar char="●"/>
            </a:pPr>
            <a:r>
              <a:rPr lang="en-US"/>
              <a:t>Cash subsidy against export </a:t>
            </a:r>
            <a:endParaRPr/>
          </a:p>
          <a:p>
            <a:pPr indent="-285750" lvl="0" marL="403225" rtl="0" algn="l">
              <a:lnSpc>
                <a:spcPct val="115000"/>
              </a:lnSpc>
              <a:spcBef>
                <a:spcPts val="0"/>
              </a:spcBef>
              <a:spcAft>
                <a:spcPts val="0"/>
              </a:spcAft>
              <a:buSzPts val="1400"/>
              <a:buFont typeface="Arial"/>
              <a:buChar char="●"/>
            </a:pPr>
            <a:r>
              <a:rPr lang="en-US"/>
              <a:t>Duty drawback</a:t>
            </a:r>
            <a:endParaRPr/>
          </a:p>
          <a:p>
            <a:pPr indent="-285750" lvl="0" marL="403225" rtl="0" algn="l">
              <a:lnSpc>
                <a:spcPct val="115000"/>
              </a:lnSpc>
              <a:spcBef>
                <a:spcPts val="0"/>
              </a:spcBef>
              <a:spcAft>
                <a:spcPts val="0"/>
              </a:spcAft>
              <a:buSzPts val="1400"/>
              <a:buFont typeface="Arial"/>
              <a:buChar char="●"/>
            </a:pPr>
            <a:r>
              <a:rPr lang="en-US"/>
              <a:t>Profit on tran</a:t>
            </a:r>
            <a:r>
              <a:rPr lang="en-US"/>
              <a:t>sfer of DEPB. Duty free replenishment certificate.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ph type="title"/>
          </p:nvPr>
        </p:nvSpPr>
        <p:spPr>
          <a:xfrm rot="-5400000">
            <a:off x="-1424028" y="1823263"/>
            <a:ext cx="4841629" cy="1382673"/>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rgbClr val="434343"/>
              </a:buClr>
              <a:buSzPts val="2400"/>
              <a:buNone/>
            </a:pPr>
            <a:r>
              <a:rPr lang="en-US"/>
              <a:t>Income Taxable under head business of Profession – Sec 28</a:t>
            </a:r>
            <a:endParaRPr/>
          </a:p>
        </p:txBody>
      </p:sp>
      <p:sp>
        <p:nvSpPr>
          <p:cNvPr id="121" name="Google Shape;121;p5"/>
          <p:cNvSpPr txBox="1"/>
          <p:nvPr>
            <p:ph idx="1" type="body"/>
          </p:nvPr>
        </p:nvSpPr>
        <p:spPr>
          <a:xfrm>
            <a:off x="1688123" y="309866"/>
            <a:ext cx="7129177" cy="4409465"/>
          </a:xfrm>
          <a:prstGeom prst="rect">
            <a:avLst/>
          </a:prstGeom>
          <a:noFill/>
          <a:ln>
            <a:noFill/>
          </a:ln>
        </p:spPr>
        <p:txBody>
          <a:bodyPr anchorCtr="0" anchor="t" bIns="91425" lIns="91425" spcFirstLastPara="1" rIns="91425" wrap="square" tIns="91425">
            <a:normAutofit/>
          </a:bodyPr>
          <a:lstStyle/>
          <a:p>
            <a:pPr indent="-196850" lvl="0" marL="403225" rtl="0" algn="l">
              <a:lnSpc>
                <a:spcPct val="115000"/>
              </a:lnSpc>
              <a:spcBef>
                <a:spcPts val="0"/>
              </a:spcBef>
              <a:spcAft>
                <a:spcPts val="0"/>
              </a:spcAft>
              <a:buSzPts val="1400"/>
              <a:buFont typeface="Arial"/>
              <a:buNone/>
            </a:pPr>
            <a:r>
              <a:t/>
            </a:r>
            <a:endParaRPr/>
          </a:p>
          <a:p>
            <a:pPr indent="-285750" lvl="0" marL="403225" rtl="0" algn="l">
              <a:lnSpc>
                <a:spcPct val="115000"/>
              </a:lnSpc>
              <a:spcBef>
                <a:spcPts val="0"/>
              </a:spcBef>
              <a:spcAft>
                <a:spcPts val="0"/>
              </a:spcAft>
              <a:buSzPts val="1400"/>
              <a:buFont typeface="Arial"/>
              <a:buChar char="●"/>
            </a:pPr>
            <a:r>
              <a:rPr lang="en-US"/>
              <a:t>Benefit or Perquisite from business or profession </a:t>
            </a:r>
            <a:endParaRPr/>
          </a:p>
          <a:p>
            <a:pPr indent="-285750" lvl="0" marL="403225" rtl="0" algn="l">
              <a:lnSpc>
                <a:spcPct val="115000"/>
              </a:lnSpc>
              <a:spcBef>
                <a:spcPts val="0"/>
              </a:spcBef>
              <a:spcAft>
                <a:spcPts val="0"/>
              </a:spcAft>
              <a:buSzPts val="1400"/>
              <a:buFont typeface="Arial"/>
              <a:buChar char="●"/>
            </a:pPr>
            <a:r>
              <a:rPr lang="en-US"/>
              <a:t>interest, salary, bonus, commission or remuneration to a partners to the extent not allowed to the extent amount allowed to the partnership firm.</a:t>
            </a:r>
            <a:endParaRPr/>
          </a:p>
          <a:p>
            <a:pPr indent="-285750" lvl="0" marL="403225" rtl="0" algn="l">
              <a:lnSpc>
                <a:spcPct val="115000"/>
              </a:lnSpc>
              <a:spcBef>
                <a:spcPts val="0"/>
              </a:spcBef>
              <a:spcAft>
                <a:spcPts val="0"/>
              </a:spcAft>
              <a:buSzPts val="1400"/>
              <a:buFont typeface="Arial"/>
              <a:buChar char="●"/>
            </a:pPr>
            <a:r>
              <a:rPr lang="en-US"/>
              <a:t>Non-compete fee or amount for not sharing know-how, patents, copyrights, trade-marks, licenses, franchises or any other business or commercial rights of similar nature.</a:t>
            </a:r>
            <a:endParaRPr/>
          </a:p>
          <a:p>
            <a:pPr indent="-285750" lvl="0" marL="403225" rtl="0" algn="l">
              <a:lnSpc>
                <a:spcPct val="115000"/>
              </a:lnSpc>
              <a:spcBef>
                <a:spcPts val="0"/>
              </a:spcBef>
              <a:spcAft>
                <a:spcPts val="0"/>
              </a:spcAft>
              <a:buSzPts val="1400"/>
              <a:buFont typeface="Arial"/>
              <a:buChar char="●"/>
            </a:pPr>
            <a:r>
              <a:rPr lang="en-US"/>
              <a:t>Sum received under a keyman insurance policy </a:t>
            </a:r>
            <a:endParaRPr/>
          </a:p>
          <a:p>
            <a:pPr indent="-285750" lvl="0" marL="403225" rtl="0" algn="l">
              <a:lnSpc>
                <a:spcPct val="115000"/>
              </a:lnSpc>
              <a:spcBef>
                <a:spcPts val="0"/>
              </a:spcBef>
              <a:spcAft>
                <a:spcPts val="0"/>
              </a:spcAft>
              <a:buSzPts val="1400"/>
              <a:buFont typeface="Arial"/>
              <a:buChar char="●"/>
            </a:pPr>
            <a:r>
              <a:rPr lang="en-US"/>
              <a:t>Inventory converted into capital assets – </a:t>
            </a:r>
            <a:r>
              <a:rPr b="1" lang="en-US"/>
              <a:t>Fair Market value - Cost </a:t>
            </a:r>
            <a:endParaRPr/>
          </a:p>
          <a:p>
            <a:pPr indent="-285750" lvl="0" marL="403225" rtl="0" algn="l">
              <a:lnSpc>
                <a:spcPct val="115000"/>
              </a:lnSpc>
              <a:spcBef>
                <a:spcPts val="0"/>
              </a:spcBef>
              <a:spcAft>
                <a:spcPts val="0"/>
              </a:spcAft>
              <a:buSzPts val="1400"/>
              <a:buFont typeface="Arial"/>
              <a:buChar char="●"/>
            </a:pPr>
            <a:r>
              <a:rPr lang="en-US"/>
              <a:t>Any sum, whether received or receivable, in cash or kind, on account of any capital asset (other than land or goodwill or financial instrument) being demolished, destroyed, discarded or transferred, if the whole of the expenditure on such capital asset has been allowed as a deduction under section 35AD.</a:t>
            </a:r>
            <a:endParaRPr/>
          </a:p>
          <a:p>
            <a:pPr indent="0" lvl="0" marL="117475" rtl="0" algn="l">
              <a:lnSpc>
                <a:spcPct val="115000"/>
              </a:lnSpc>
              <a:spcBef>
                <a:spcPts val="0"/>
              </a:spcBef>
              <a:spcAft>
                <a:spcPts val="0"/>
              </a:spcAft>
              <a:buSzPts val="14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6"/>
          <p:cNvSpPr txBox="1"/>
          <p:nvPr>
            <p:ph type="title"/>
          </p:nvPr>
        </p:nvSpPr>
        <p:spPr>
          <a:xfrm>
            <a:off x="267025" y="1332775"/>
            <a:ext cx="2316900" cy="15870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Clr>
                <a:schemeClr val="dk1"/>
              </a:buClr>
              <a:buSzPts val="1600"/>
              <a:buNone/>
            </a:pPr>
            <a:r>
              <a:rPr lang="en-US"/>
              <a:t>Method of Accounting</a:t>
            </a:r>
            <a:endParaRPr/>
          </a:p>
        </p:txBody>
      </p:sp>
      <p:sp>
        <p:nvSpPr>
          <p:cNvPr id="127" name="Google Shape;127;p6"/>
          <p:cNvSpPr txBox="1"/>
          <p:nvPr>
            <p:ph idx="1" type="body"/>
          </p:nvPr>
        </p:nvSpPr>
        <p:spPr>
          <a:xfrm>
            <a:off x="2766325" y="525950"/>
            <a:ext cx="6051000" cy="4018200"/>
          </a:xfrm>
          <a:prstGeom prst="rect">
            <a:avLst/>
          </a:prstGeom>
          <a:noFill/>
          <a:ln>
            <a:noFill/>
          </a:ln>
        </p:spPr>
        <p:txBody>
          <a:bodyPr anchorCtr="0" anchor="t" bIns="91425" lIns="91425" spcFirstLastPara="1" rIns="91425" wrap="square" tIns="91425">
            <a:noAutofit/>
          </a:bodyPr>
          <a:lstStyle/>
          <a:p>
            <a:pPr indent="-330200" lvl="0" marL="457200" rtl="0" algn="just">
              <a:lnSpc>
                <a:spcPct val="100000"/>
              </a:lnSpc>
              <a:spcBef>
                <a:spcPts val="0"/>
              </a:spcBef>
              <a:spcAft>
                <a:spcPts val="0"/>
              </a:spcAft>
              <a:buClr>
                <a:schemeClr val="dk1"/>
              </a:buClr>
              <a:buSzPts val="1600"/>
              <a:buChar char="❏"/>
            </a:pPr>
            <a:r>
              <a:rPr b="1" lang="en-US" sz="1600"/>
              <a:t>Computation of profit of business or profession depends upon the method of accounting opted by the assesse.</a:t>
            </a:r>
            <a:endParaRPr/>
          </a:p>
          <a:p>
            <a:pPr indent="-330200" lvl="0" marL="457200" rtl="0" algn="just">
              <a:lnSpc>
                <a:spcPct val="100000"/>
              </a:lnSpc>
              <a:spcBef>
                <a:spcPts val="0"/>
              </a:spcBef>
              <a:spcAft>
                <a:spcPts val="0"/>
              </a:spcAft>
              <a:buClr>
                <a:schemeClr val="dk1"/>
              </a:buClr>
              <a:buSzPts val="1600"/>
              <a:buChar char="❏"/>
            </a:pPr>
            <a:r>
              <a:rPr b="1" lang="en-US" sz="1600"/>
              <a:t>Accordingly tax lability depends upon the method of accounting.</a:t>
            </a:r>
            <a:endParaRPr/>
          </a:p>
          <a:p>
            <a:pPr indent="-330200" lvl="0" marL="457200" rtl="0" algn="just">
              <a:lnSpc>
                <a:spcPct val="100000"/>
              </a:lnSpc>
              <a:spcBef>
                <a:spcPts val="0"/>
              </a:spcBef>
              <a:spcAft>
                <a:spcPts val="0"/>
              </a:spcAft>
              <a:buClr>
                <a:schemeClr val="dk1"/>
              </a:buClr>
              <a:buSzPts val="1600"/>
              <a:buChar char="❏"/>
            </a:pPr>
            <a:r>
              <a:rPr b="1" lang="en-US" sz="1600"/>
              <a:t>Permissible method of accounting – As per Sec 145 Cash basis or Accrual basis of Accounting.</a:t>
            </a:r>
            <a:endParaRPr/>
          </a:p>
          <a:p>
            <a:pPr indent="-330200" lvl="0" marL="457200" rtl="0" algn="just">
              <a:lnSpc>
                <a:spcPct val="100000"/>
              </a:lnSpc>
              <a:spcBef>
                <a:spcPts val="0"/>
              </a:spcBef>
              <a:spcAft>
                <a:spcPts val="0"/>
              </a:spcAft>
              <a:buClr>
                <a:schemeClr val="dk1"/>
              </a:buClr>
              <a:buSzPts val="1600"/>
              <a:buChar char="❏"/>
            </a:pPr>
            <a:r>
              <a:rPr b="1" lang="en-US" sz="1600"/>
              <a:t>Company Assesse can only follow accrual basis.</a:t>
            </a:r>
            <a:endParaRPr/>
          </a:p>
          <a:p>
            <a:pPr indent="-330200" lvl="0" marL="457200" rtl="0" algn="just">
              <a:lnSpc>
                <a:spcPct val="100000"/>
              </a:lnSpc>
              <a:spcBef>
                <a:spcPts val="0"/>
              </a:spcBef>
              <a:spcAft>
                <a:spcPts val="0"/>
              </a:spcAft>
              <a:buClr>
                <a:schemeClr val="dk1"/>
              </a:buClr>
              <a:buSzPts val="1600"/>
              <a:buChar char="❏"/>
            </a:pPr>
            <a:r>
              <a:rPr b="1" lang="en-US" sz="1600"/>
              <a:t>Cash method not allowed </a:t>
            </a:r>
            <a:endParaRPr/>
          </a:p>
          <a:p>
            <a:pPr indent="-330200" lvl="0" marL="457200" rtl="0" algn="just">
              <a:lnSpc>
                <a:spcPct val="100000"/>
              </a:lnSpc>
              <a:spcBef>
                <a:spcPts val="0"/>
              </a:spcBef>
              <a:spcAft>
                <a:spcPts val="0"/>
              </a:spcAft>
              <a:buClr>
                <a:schemeClr val="dk1"/>
              </a:buClr>
              <a:buSzPts val="1600"/>
              <a:buChar char="❏"/>
            </a:pPr>
            <a:r>
              <a:rPr b="1" lang="en-US" sz="1600"/>
              <a:t>For computation of income government may notify ICDS U/S 145 (2).</a:t>
            </a:r>
            <a:endParaRPr/>
          </a:p>
          <a:p>
            <a:pPr indent="-330200" lvl="0" marL="457200" rtl="0" algn="just">
              <a:lnSpc>
                <a:spcPct val="100000"/>
              </a:lnSpc>
              <a:spcBef>
                <a:spcPts val="0"/>
              </a:spcBef>
              <a:spcAft>
                <a:spcPts val="0"/>
              </a:spcAft>
              <a:buClr>
                <a:schemeClr val="dk1"/>
              </a:buClr>
              <a:buSzPts val="1600"/>
              <a:buChar char="❏"/>
            </a:pPr>
            <a:r>
              <a:rPr b="1" lang="en-US" sz="1600"/>
              <a:t>Consequence of incorrect accounts or incomplete accounts or not following the method of accounting regularly or not following ICDS – Best Judgement assessments of income U/S 144.</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7"/>
          <p:cNvSpPr txBox="1"/>
          <p:nvPr>
            <p:ph type="title"/>
          </p:nvPr>
        </p:nvSpPr>
        <p:spPr>
          <a:xfrm>
            <a:off x="305450" y="933807"/>
            <a:ext cx="3142800" cy="23583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rgbClr val="434343"/>
              </a:buClr>
              <a:buSzPts val="2667"/>
              <a:buNone/>
            </a:pPr>
            <a:r>
              <a:rPr lang="en-US"/>
              <a:t>Cash Method of Accounting</a:t>
            </a:r>
            <a:endParaRPr/>
          </a:p>
          <a:p>
            <a:pPr indent="0" lvl="0" marL="0" rtl="0" algn="ctr">
              <a:lnSpc>
                <a:spcPct val="100000"/>
              </a:lnSpc>
              <a:spcBef>
                <a:spcPts val="0"/>
              </a:spcBef>
              <a:spcAft>
                <a:spcPts val="0"/>
              </a:spcAft>
              <a:buClr>
                <a:srgbClr val="434343"/>
              </a:buClr>
              <a:buSzPts val="2667"/>
              <a:buNone/>
            </a:pPr>
            <a:r>
              <a:rPr lang="en-US"/>
              <a:t> Vs</a:t>
            </a:r>
            <a:endParaRPr/>
          </a:p>
          <a:p>
            <a:pPr indent="0" lvl="0" marL="0" rtl="0" algn="ctr">
              <a:lnSpc>
                <a:spcPct val="100000"/>
              </a:lnSpc>
              <a:spcBef>
                <a:spcPts val="0"/>
              </a:spcBef>
              <a:spcAft>
                <a:spcPts val="0"/>
              </a:spcAft>
              <a:buClr>
                <a:srgbClr val="434343"/>
              </a:buClr>
              <a:buSzPts val="2667"/>
              <a:buNone/>
            </a:pPr>
            <a:r>
              <a:rPr lang="en-US"/>
              <a:t> Accrual basis of Accounting</a:t>
            </a:r>
            <a:endParaRPr/>
          </a:p>
        </p:txBody>
      </p:sp>
      <p:sp>
        <p:nvSpPr>
          <p:cNvPr id="133" name="Google Shape;133;p7"/>
          <p:cNvSpPr txBox="1"/>
          <p:nvPr>
            <p:ph idx="1" type="body"/>
          </p:nvPr>
        </p:nvSpPr>
        <p:spPr>
          <a:xfrm>
            <a:off x="3448250" y="525950"/>
            <a:ext cx="5369050" cy="4018200"/>
          </a:xfrm>
          <a:prstGeom prst="rect">
            <a:avLst/>
          </a:prstGeom>
          <a:noFill/>
          <a:ln>
            <a:noFill/>
          </a:ln>
        </p:spPr>
        <p:txBody>
          <a:bodyPr anchorCtr="0" anchor="ctr" bIns="91425" lIns="91425" spcFirstLastPara="1" rIns="91425" wrap="square" tIns="91425">
            <a:normAutofit/>
          </a:bodyPr>
          <a:lstStyle/>
          <a:p>
            <a:pPr indent="-330200" lvl="0" marL="457200" rtl="0" algn="just">
              <a:lnSpc>
                <a:spcPct val="100000"/>
              </a:lnSpc>
              <a:spcBef>
                <a:spcPts val="0"/>
              </a:spcBef>
              <a:spcAft>
                <a:spcPts val="0"/>
              </a:spcAft>
              <a:buClr>
                <a:schemeClr val="dk1"/>
              </a:buClr>
              <a:buSzPts val="1600"/>
              <a:buChar char="❏"/>
            </a:pPr>
            <a:r>
              <a:rPr lang="en-US"/>
              <a:t>In Cash basis of Accounting Receipts are taken as income only when amount received against supply of goods or services.</a:t>
            </a:r>
            <a:endParaRPr/>
          </a:p>
          <a:p>
            <a:pPr indent="-330200" lvl="0" marL="457200" rtl="0" algn="just">
              <a:lnSpc>
                <a:spcPct val="100000"/>
              </a:lnSpc>
              <a:spcBef>
                <a:spcPts val="0"/>
              </a:spcBef>
              <a:spcAft>
                <a:spcPts val="0"/>
              </a:spcAft>
              <a:buClr>
                <a:schemeClr val="dk1"/>
              </a:buClr>
              <a:buSzPts val="1600"/>
              <a:buChar char="❏"/>
            </a:pPr>
            <a:r>
              <a:rPr lang="en-US"/>
              <a:t>In Cash basis of accounting expenditure are claimed only when payment made for the expenditure.</a:t>
            </a:r>
            <a:endParaRPr/>
          </a:p>
          <a:p>
            <a:pPr indent="-330200" lvl="0" marL="457200" rtl="0" algn="just">
              <a:lnSpc>
                <a:spcPct val="100000"/>
              </a:lnSpc>
              <a:spcBef>
                <a:spcPts val="0"/>
              </a:spcBef>
              <a:spcAft>
                <a:spcPts val="0"/>
              </a:spcAft>
              <a:buClr>
                <a:schemeClr val="dk1"/>
              </a:buClr>
              <a:buSzPts val="1600"/>
              <a:buChar char="❏"/>
            </a:pPr>
            <a:r>
              <a:rPr lang="en-US"/>
              <a:t>In accrual basis of accounting income are recognized only when the income accrued and not when payment received against supply of goods or services.</a:t>
            </a:r>
            <a:endParaRPr/>
          </a:p>
          <a:p>
            <a:pPr indent="-330200" lvl="0" marL="457200" rtl="0" algn="just">
              <a:lnSpc>
                <a:spcPct val="100000"/>
              </a:lnSpc>
              <a:spcBef>
                <a:spcPts val="0"/>
              </a:spcBef>
              <a:spcAft>
                <a:spcPts val="0"/>
              </a:spcAft>
              <a:buClr>
                <a:schemeClr val="dk1"/>
              </a:buClr>
              <a:buSzPts val="1600"/>
              <a:buFont typeface="Arial"/>
              <a:buChar char="❏"/>
            </a:pPr>
            <a:r>
              <a:rPr lang="en-US"/>
              <a:t>In Accrual basis of accounting expenditure are claimed when expenditure incurred irrespective of  payment made for the expenditure during the previous year expect few cases such as sec – 43B restrictions. </a:t>
            </a:r>
            <a:endParaRPr/>
          </a:p>
          <a:p>
            <a:pPr indent="0" lvl="0" marL="127000" rtl="0" algn="just">
              <a:lnSpc>
                <a:spcPct val="100000"/>
              </a:lnSpc>
              <a:spcBef>
                <a:spcPts val="0"/>
              </a:spcBef>
              <a:spcAft>
                <a:spcPts val="0"/>
              </a:spcAft>
              <a:buClr>
                <a:schemeClr val="dk1"/>
              </a:buClr>
              <a:buSzPts val="1600"/>
              <a:buNone/>
            </a:pPr>
            <a:r>
              <a:rPr lang="en-US"/>
              <a:t> </a:t>
            </a:r>
            <a:endParaRPr/>
          </a:p>
          <a:p>
            <a:pPr indent="0" lvl="0" marL="139700" rtl="0" algn="just">
              <a:lnSpc>
                <a:spcPct val="115000"/>
              </a:lnSpc>
              <a:spcBef>
                <a:spcPts val="0"/>
              </a:spcBef>
              <a:spcAft>
                <a:spcPts val="0"/>
              </a:spcAft>
              <a:buSzPts val="14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8"/>
          <p:cNvSpPr txBox="1"/>
          <p:nvPr>
            <p:ph type="title"/>
          </p:nvPr>
        </p:nvSpPr>
        <p:spPr>
          <a:xfrm>
            <a:off x="832988" y="1920996"/>
            <a:ext cx="3142800" cy="15870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rgbClr val="434343"/>
              </a:buClr>
              <a:buSzPts val="2400"/>
              <a:buNone/>
            </a:pPr>
            <a:r>
              <a:rPr lang="en-US"/>
              <a:t>Important Deductions </a:t>
            </a:r>
            <a:endParaRPr/>
          </a:p>
        </p:txBody>
      </p:sp>
      <p:sp>
        <p:nvSpPr>
          <p:cNvPr id="139" name="Google Shape;139;p8"/>
          <p:cNvSpPr txBox="1"/>
          <p:nvPr>
            <p:ph idx="1" type="body"/>
          </p:nvPr>
        </p:nvSpPr>
        <p:spPr>
          <a:xfrm>
            <a:off x="3188677" y="525950"/>
            <a:ext cx="5628623" cy="4018200"/>
          </a:xfrm>
          <a:prstGeom prst="rect">
            <a:avLst/>
          </a:prstGeom>
          <a:noFill/>
          <a:ln>
            <a:noFill/>
          </a:ln>
        </p:spPr>
        <p:txBody>
          <a:bodyPr anchorCtr="0" anchor="ctr" bIns="91425" lIns="91425" spcFirstLastPara="1" rIns="91425" wrap="square" tIns="91425">
            <a:normAutofit/>
          </a:bodyPr>
          <a:lstStyle/>
          <a:p>
            <a:pPr indent="-342900" lvl="0" marL="482600" rtl="0" algn="l">
              <a:lnSpc>
                <a:spcPct val="100000"/>
              </a:lnSpc>
              <a:spcBef>
                <a:spcPts val="0"/>
              </a:spcBef>
              <a:spcAft>
                <a:spcPts val="0"/>
              </a:spcAft>
              <a:buSzPts val="1400"/>
              <a:buAutoNum type="arabicParenBoth"/>
            </a:pPr>
            <a:r>
              <a:rPr b="1" lang="en-US"/>
              <a:t>Rent, rates, taxes, repairs and insurance for buildings Section 30.</a:t>
            </a:r>
            <a:endParaRPr/>
          </a:p>
          <a:p>
            <a:pPr indent="-342900" lvl="0" marL="482600" rtl="0" algn="l">
              <a:lnSpc>
                <a:spcPct val="100000"/>
              </a:lnSpc>
              <a:spcBef>
                <a:spcPts val="0"/>
              </a:spcBef>
              <a:spcAft>
                <a:spcPts val="0"/>
              </a:spcAft>
              <a:buSzPts val="1400"/>
              <a:buAutoNum type="arabicParenBoth"/>
            </a:pPr>
            <a:r>
              <a:rPr b="1" lang="en-US"/>
              <a:t>Repairs and insurance of machinery, plant and furniture Section 31.</a:t>
            </a:r>
            <a:endParaRPr/>
          </a:p>
          <a:p>
            <a:pPr indent="-342900" lvl="0" marL="482600" rtl="0" algn="l">
              <a:lnSpc>
                <a:spcPct val="100000"/>
              </a:lnSpc>
              <a:spcBef>
                <a:spcPts val="0"/>
              </a:spcBef>
              <a:spcAft>
                <a:spcPts val="0"/>
              </a:spcAft>
              <a:buSzPts val="1400"/>
              <a:buAutoNum type="arabicParenBoth"/>
            </a:pPr>
            <a:r>
              <a:rPr b="1" lang="en-US"/>
              <a:t>Depreciation section 32.</a:t>
            </a:r>
            <a:endParaRPr/>
          </a:p>
          <a:p>
            <a:pPr indent="-342900" lvl="0" marL="482600" rtl="0" algn="l">
              <a:lnSpc>
                <a:spcPct val="100000"/>
              </a:lnSpc>
              <a:spcBef>
                <a:spcPts val="0"/>
              </a:spcBef>
              <a:spcAft>
                <a:spcPts val="0"/>
              </a:spcAft>
              <a:buSzPts val="1400"/>
              <a:buAutoNum type="arabicParenBoth"/>
            </a:pPr>
            <a:r>
              <a:rPr b="1" lang="en-US"/>
              <a:t>Expenditure on scientific research – Capital Expenditure and Revenue Expenditure Section 35.</a:t>
            </a:r>
            <a:endParaRPr/>
          </a:p>
          <a:p>
            <a:pPr indent="-342900" lvl="0" marL="482600" rtl="0" algn="l">
              <a:lnSpc>
                <a:spcPct val="100000"/>
              </a:lnSpc>
              <a:spcBef>
                <a:spcPts val="0"/>
              </a:spcBef>
              <a:spcAft>
                <a:spcPts val="0"/>
              </a:spcAft>
              <a:buSzPts val="1400"/>
              <a:buAutoNum type="arabicParenBoth"/>
            </a:pPr>
            <a:r>
              <a:rPr b="1" lang="en-US"/>
              <a:t>Amortisation of certain preliminary expenses Section 35D.</a:t>
            </a:r>
            <a:endParaRPr/>
          </a:p>
          <a:p>
            <a:pPr indent="-342900" lvl="0" marL="482600" rtl="0" algn="l">
              <a:lnSpc>
                <a:spcPct val="100000"/>
              </a:lnSpc>
              <a:spcBef>
                <a:spcPts val="0"/>
              </a:spcBef>
              <a:spcAft>
                <a:spcPts val="0"/>
              </a:spcAft>
              <a:buSzPts val="1400"/>
              <a:buAutoNum type="arabicParenBoth"/>
            </a:pPr>
            <a:r>
              <a:rPr b="1" lang="en-US"/>
              <a:t>Amortisation of expenditure incurred under voluntary retirement scheme Section 35DDA.</a:t>
            </a:r>
            <a:endParaRPr/>
          </a:p>
          <a:p>
            <a:pPr indent="-342900" lvl="0" marL="482600" rtl="0" algn="l">
              <a:lnSpc>
                <a:spcPct val="100000"/>
              </a:lnSpc>
              <a:spcBef>
                <a:spcPts val="0"/>
              </a:spcBef>
              <a:spcAft>
                <a:spcPts val="0"/>
              </a:spcAft>
              <a:buSzPts val="1400"/>
              <a:buAutoNum type="arabicParenBoth"/>
            </a:pPr>
            <a:r>
              <a:rPr b="1" lang="en-US"/>
              <a:t>Other deductions Section 36.</a:t>
            </a:r>
            <a:endParaRPr/>
          </a:p>
          <a:p>
            <a:pPr indent="-342900" lvl="0" marL="482600" rtl="0" algn="l">
              <a:lnSpc>
                <a:spcPct val="100000"/>
              </a:lnSpc>
              <a:spcBef>
                <a:spcPts val="0"/>
              </a:spcBef>
              <a:spcAft>
                <a:spcPts val="0"/>
              </a:spcAft>
              <a:buSzPts val="1400"/>
              <a:buAutoNum type="arabicParenBoth"/>
            </a:pPr>
            <a:r>
              <a:rPr b="1" lang="en-US"/>
              <a:t>General/Residuary Deductions Section 37.</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