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8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342" r:id="rId33"/>
    <p:sldId id="344" r:id="rId34"/>
    <p:sldId id="343" r:id="rId35"/>
    <p:sldId id="346" r:id="rId36"/>
    <p:sldId id="348" r:id="rId37"/>
    <p:sldId id="345" r:id="rId38"/>
    <p:sldId id="347" r:id="rId39"/>
    <p:sldId id="286" r:id="rId40"/>
    <p:sldId id="316" r:id="rId41"/>
    <p:sldId id="317" r:id="rId42"/>
    <p:sldId id="318" r:id="rId43"/>
    <p:sldId id="287" r:id="rId44"/>
    <p:sldId id="288" r:id="rId45"/>
    <p:sldId id="289" r:id="rId46"/>
    <p:sldId id="290" r:id="rId47"/>
    <p:sldId id="303" r:id="rId48"/>
    <p:sldId id="304" r:id="rId49"/>
    <p:sldId id="320" r:id="rId50"/>
    <p:sldId id="321" r:id="rId51"/>
    <p:sldId id="322" r:id="rId52"/>
    <p:sldId id="319" r:id="rId53"/>
    <p:sldId id="323" r:id="rId54"/>
    <p:sldId id="324" r:id="rId55"/>
    <p:sldId id="325" r:id="rId56"/>
    <p:sldId id="326" r:id="rId57"/>
    <p:sldId id="327" r:id="rId58"/>
    <p:sldId id="328" r:id="rId59"/>
    <p:sldId id="329" r:id="rId60"/>
    <p:sldId id="330" r:id="rId61"/>
    <p:sldId id="331" r:id="rId62"/>
    <p:sldId id="332" r:id="rId63"/>
    <p:sldId id="333" r:id="rId64"/>
    <p:sldId id="334" r:id="rId65"/>
    <p:sldId id="335" r:id="rId66"/>
    <p:sldId id="336" r:id="rId67"/>
    <p:sldId id="337" r:id="rId68"/>
    <p:sldId id="338" r:id="rId69"/>
    <p:sldId id="339" r:id="rId70"/>
    <p:sldId id="340" r:id="rId71"/>
    <p:sldId id="341" r:id="rId72"/>
    <p:sldId id="305" r:id="rId73"/>
    <p:sldId id="306" r:id="rId74"/>
    <p:sldId id="307" r:id="rId75"/>
    <p:sldId id="308" r:id="rId76"/>
    <p:sldId id="309" r:id="rId77"/>
    <p:sldId id="310" r:id="rId78"/>
    <p:sldId id="311" r:id="rId79"/>
    <p:sldId id="312" r:id="rId80"/>
    <p:sldId id="313" r:id="rId81"/>
    <p:sldId id="315" r:id="rId82"/>
  </p:sldIdLst>
  <p:sldSz cx="9144000" cy="5143500" type="screen16x9"/>
  <p:notesSz cx="6858000" cy="9144000"/>
  <p:embeddedFontLst>
    <p:embeddedFont>
      <p:font typeface="Comic Sans MS" panose="030F0702030302020204" pitchFamily="66" charset="0"/>
      <p:regular r:id="rId84"/>
      <p:bold r:id="rId85"/>
      <p:italic r:id="rId86"/>
      <p:boldItalic r:id="rId87"/>
    </p:embeddedFont>
    <p:embeddedFont>
      <p:font typeface="Garamond" panose="02020404030301010803" pitchFamily="18" charset="0"/>
      <p:regular r:id="rId88"/>
      <p:bold r:id="rId89"/>
      <p:italic r:id="rId90"/>
    </p:embeddedFont>
    <p:embeddedFont>
      <p:font typeface="Calibri" panose="020F0502020204030204" pitchFamily="34" charset="0"/>
      <p:regular r:id="rId91"/>
      <p:bold r:id="rId92"/>
      <p:italic r:id="rId93"/>
      <p:boldItalic r:id="rId9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5" roundtripDataSignature="AMtx7mjdowYuF3lEC3s7gYjNyx1+uhGXl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5E68572-0C15-41E4-A884-CE48865E046A}">
  <a:tblStyle styleId="{55E68572-0C15-41E4-A884-CE48865E046A}"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08" y="18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font" Target="fonts/font1.fntdata"/><Relationship Id="rId89" Type="http://schemas.openxmlformats.org/officeDocument/2006/relationships/font" Target="fonts/font6.fntdata"/><Relationship Id="rId97"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font" Target="fonts/font4.fntdata"/><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font" Target="fonts/font7.fntdata"/><Relationship Id="rId95" Type="http://customschemas.google.com/relationships/presentationmetadata" Target="meta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font" Target="fonts/font2.fntdata"/><Relationship Id="rId93" Type="http://schemas.openxmlformats.org/officeDocument/2006/relationships/font" Target="fonts/font10.fntdata"/><Relationship Id="rId98"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notesMaster" Target="notesMasters/notesMaster1.xml"/><Relationship Id="rId88" Type="http://schemas.openxmlformats.org/officeDocument/2006/relationships/font" Target="fonts/font5.fntdata"/><Relationship Id="rId91" Type="http://schemas.openxmlformats.org/officeDocument/2006/relationships/font" Target="fonts/font8.fntdata"/><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font" Target="fonts/font3.fntdata"/><Relationship Id="rId94" Type="http://schemas.openxmlformats.org/officeDocument/2006/relationships/font" Target="fonts/font11.fntdata"/><Relationship Id="rId9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406100654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01948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8" name="Google Shape;20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1265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 name="Google Shape;21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4754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0" name="Google Shape;22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82808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96557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17858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9646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4" name="Google Shape;244;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95305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0" name="Google Shape;250;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554962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6" name="Google Shape;256;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98359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2" name="Google Shape;26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8569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8" name="Google Shape;15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050089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9" name="Google Shape;26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4986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862870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1" name="Google Shape;281;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47614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7" name="Google Shape;287;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9270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3" name="Google Shape;293;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99793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9" name="Google Shape;299;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28734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3e27eee2ac2da72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3e27eee2ac2da72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85380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3e27eee2ac2da723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3e27eee2ac2da72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31542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3e27eee2ac2da72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3e27eee2ac2da72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38419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4" name="Google Shape;324;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4556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5" name="Google Shape;16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788608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0" name="Google Shape;330;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17102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6" name="Google Shape;336;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26232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3" name="Google Shape;343;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04515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9" name="Google Shape;34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042324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3e27eee2ac2da723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3e27eee2ac2da723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20772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1" name="Google Shape;361;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77239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1" name="Google Shape;451;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52028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7" name="Google Shape;457;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01829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4" name="Google Shape;524;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03753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7" name="Google Shape;367;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8882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068273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4" name="Google Shape;374;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33529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1" name="Google Shape;381;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0548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8" name="Google Shape;388;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9031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5" name="Google Shape;395;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96097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2" name="Google Shape;402;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73985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9" name="Google Shape;409;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31868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6" name="Google Shape;416;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64437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3" name="Google Shape;423;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57242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9" name="Google Shape;429;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224391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6" name="Google Shape;436;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5280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976220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3" name="Google Shape;443;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20610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3" name="Google Shape;463;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132471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9" name="Google Shape;469;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24557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6" name="Google Shape;476;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4990243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2" name="Google Shape;482;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944228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9" name="Google Shape;489;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377649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6" name="Google Shape;496;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58897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3" name="Google Shape;503;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221741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0" name="Google Shape;510;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509975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7" name="Google Shape;517;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3392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 name="Google Shape;18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946337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30" name="Google Shape;530;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29218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6094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6" name="Google Shape;19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6163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 name="Google Shape;20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97600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58"/>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58"/>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5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4"/>
        <p:cNvGrpSpPr/>
        <p:nvPr/>
      </p:nvGrpSpPr>
      <p:grpSpPr>
        <a:xfrm>
          <a:off x="0" y="0"/>
          <a:ext cx="0" cy="0"/>
          <a:chOff x="0" y="0"/>
          <a:chExt cx="0" cy="0"/>
        </a:xfrm>
      </p:grpSpPr>
      <p:sp>
        <p:nvSpPr>
          <p:cNvPr id="55" name="Google Shape;55;p69"/>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6" name="Google Shape;56;p69"/>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57" name="Google Shape;57;p6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ustom layout 1">
  <p:cSld name="AUTOLAYOUT_68">
    <p:bg>
      <p:bgPr>
        <a:solidFill>
          <a:srgbClr val="FFFFFF"/>
        </a:solidFill>
        <a:effectLst/>
      </p:bgPr>
    </p:bg>
    <p:spTree>
      <p:nvGrpSpPr>
        <p:cNvPr id="1" name="Shape 58"/>
        <p:cNvGrpSpPr/>
        <p:nvPr/>
      </p:nvGrpSpPr>
      <p:grpSpPr>
        <a:xfrm>
          <a:off x="0" y="0"/>
          <a:ext cx="0" cy="0"/>
          <a:chOff x="0" y="0"/>
          <a:chExt cx="0" cy="0"/>
        </a:xfrm>
      </p:grpSpPr>
      <p:sp>
        <p:nvSpPr>
          <p:cNvPr id="59" name="Google Shape;59;p70"/>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0" name="Google Shape;60;p70"/>
          <p:cNvGrpSpPr/>
          <p:nvPr/>
        </p:nvGrpSpPr>
        <p:grpSpPr>
          <a:xfrm>
            <a:off x="0" y="0"/>
            <a:ext cx="4316700" cy="5143500"/>
            <a:chOff x="0" y="0"/>
            <a:chExt cx="4316700" cy="5143500"/>
          </a:xfrm>
        </p:grpSpPr>
        <p:sp>
          <p:nvSpPr>
            <p:cNvPr id="61" name="Google Shape;61;p70"/>
            <p:cNvSpPr/>
            <p:nvPr/>
          </p:nvSpPr>
          <p:spPr>
            <a:xfrm>
              <a:off x="0" y="0"/>
              <a:ext cx="4316700" cy="5143500"/>
            </a:xfrm>
            <a:prstGeom prst="rect">
              <a:avLst/>
            </a:prstGeom>
            <a:solidFill>
              <a:srgbClr val="284F7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70"/>
            <p:cNvSpPr/>
            <p:nvPr/>
          </p:nvSpPr>
          <p:spPr>
            <a:xfrm>
              <a:off x="386075" y="4599625"/>
              <a:ext cx="1354500" cy="137700"/>
            </a:xfrm>
            <a:prstGeom prst="rect">
              <a:avLst/>
            </a:prstGeom>
            <a:noFill/>
            <a:ln w="9525" cap="flat" cmpd="sng">
              <a:solidFill>
                <a:srgbClr val="92C1E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70"/>
            <p:cNvSpPr/>
            <p:nvPr/>
          </p:nvSpPr>
          <p:spPr>
            <a:xfrm>
              <a:off x="841363" y="4599625"/>
              <a:ext cx="142800" cy="137700"/>
            </a:xfrm>
            <a:prstGeom prst="rect">
              <a:avLst/>
            </a:prstGeom>
            <a:noFill/>
            <a:ln w="9525" cap="flat" cmpd="sng">
              <a:solidFill>
                <a:srgbClr val="92C1E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70"/>
            <p:cNvSpPr/>
            <p:nvPr/>
          </p:nvSpPr>
          <p:spPr>
            <a:xfrm>
              <a:off x="1142492" y="4599625"/>
              <a:ext cx="142800" cy="137700"/>
            </a:xfrm>
            <a:prstGeom prst="rect">
              <a:avLst/>
            </a:prstGeom>
            <a:noFill/>
            <a:ln w="9525" cap="flat" cmpd="sng">
              <a:solidFill>
                <a:srgbClr val="92C1E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70"/>
            <p:cNvSpPr/>
            <p:nvPr/>
          </p:nvSpPr>
          <p:spPr>
            <a:xfrm>
              <a:off x="3875425" y="381000"/>
              <a:ext cx="142800" cy="137700"/>
            </a:xfrm>
            <a:prstGeom prst="rect">
              <a:avLst/>
            </a:prstGeom>
            <a:solidFill>
              <a:srgbClr val="92C1E8"/>
            </a:solidFill>
            <a:ln w="9525" cap="flat" cmpd="sng">
              <a:solidFill>
                <a:srgbClr val="92C1E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70"/>
            <p:cNvSpPr/>
            <p:nvPr/>
          </p:nvSpPr>
          <p:spPr>
            <a:xfrm>
              <a:off x="3732625" y="518700"/>
              <a:ext cx="142800" cy="137700"/>
            </a:xfrm>
            <a:prstGeom prst="rect">
              <a:avLst/>
            </a:prstGeom>
            <a:noFill/>
            <a:ln w="9525" cap="flat" cmpd="sng">
              <a:solidFill>
                <a:srgbClr val="92C1E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7" name="Google Shape;67;p70"/>
          <p:cNvSpPr txBox="1">
            <a:spLocks noGrp="1"/>
          </p:cNvSpPr>
          <p:nvPr>
            <p:ph type="title"/>
          </p:nvPr>
        </p:nvSpPr>
        <p:spPr>
          <a:xfrm>
            <a:off x="311725" y="653326"/>
            <a:ext cx="3706500" cy="33345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sz="2400" b="1">
                <a:solidFill>
                  <a:srgbClr val="FFFFFF"/>
                </a:solidFill>
              </a:defRPr>
            </a:lvl1pPr>
            <a:lvl2pPr lvl="1" algn="l">
              <a:lnSpc>
                <a:spcPct val="100000"/>
              </a:lnSpc>
              <a:spcBef>
                <a:spcPts val="0"/>
              </a:spcBef>
              <a:spcAft>
                <a:spcPts val="0"/>
              </a:spcAft>
              <a:buSzPts val="2800"/>
              <a:buNone/>
              <a:defRPr sz="2400" b="1">
                <a:solidFill>
                  <a:srgbClr val="FFFFFF"/>
                </a:solidFill>
              </a:defRPr>
            </a:lvl2pPr>
            <a:lvl3pPr lvl="2" algn="l">
              <a:lnSpc>
                <a:spcPct val="100000"/>
              </a:lnSpc>
              <a:spcBef>
                <a:spcPts val="0"/>
              </a:spcBef>
              <a:spcAft>
                <a:spcPts val="0"/>
              </a:spcAft>
              <a:buSzPts val="2800"/>
              <a:buNone/>
              <a:defRPr sz="2400" b="1">
                <a:solidFill>
                  <a:srgbClr val="FFFFFF"/>
                </a:solidFill>
              </a:defRPr>
            </a:lvl3pPr>
            <a:lvl4pPr lvl="3" algn="l">
              <a:lnSpc>
                <a:spcPct val="100000"/>
              </a:lnSpc>
              <a:spcBef>
                <a:spcPts val="0"/>
              </a:spcBef>
              <a:spcAft>
                <a:spcPts val="0"/>
              </a:spcAft>
              <a:buSzPts val="2800"/>
              <a:buNone/>
              <a:defRPr sz="2400" b="1">
                <a:solidFill>
                  <a:srgbClr val="FFFFFF"/>
                </a:solidFill>
              </a:defRPr>
            </a:lvl4pPr>
            <a:lvl5pPr lvl="4" algn="l">
              <a:lnSpc>
                <a:spcPct val="100000"/>
              </a:lnSpc>
              <a:spcBef>
                <a:spcPts val="0"/>
              </a:spcBef>
              <a:spcAft>
                <a:spcPts val="0"/>
              </a:spcAft>
              <a:buSzPts val="2800"/>
              <a:buNone/>
              <a:defRPr sz="2400" b="1">
                <a:solidFill>
                  <a:srgbClr val="FFFFFF"/>
                </a:solidFill>
              </a:defRPr>
            </a:lvl5pPr>
            <a:lvl6pPr lvl="5" algn="l">
              <a:lnSpc>
                <a:spcPct val="100000"/>
              </a:lnSpc>
              <a:spcBef>
                <a:spcPts val="0"/>
              </a:spcBef>
              <a:spcAft>
                <a:spcPts val="0"/>
              </a:spcAft>
              <a:buSzPts val="2800"/>
              <a:buNone/>
              <a:defRPr sz="2400" b="1">
                <a:solidFill>
                  <a:srgbClr val="FFFFFF"/>
                </a:solidFill>
              </a:defRPr>
            </a:lvl6pPr>
            <a:lvl7pPr lvl="6" algn="l">
              <a:lnSpc>
                <a:spcPct val="100000"/>
              </a:lnSpc>
              <a:spcBef>
                <a:spcPts val="0"/>
              </a:spcBef>
              <a:spcAft>
                <a:spcPts val="0"/>
              </a:spcAft>
              <a:buSzPts val="2800"/>
              <a:buNone/>
              <a:defRPr sz="2400" b="1">
                <a:solidFill>
                  <a:srgbClr val="FFFFFF"/>
                </a:solidFill>
              </a:defRPr>
            </a:lvl7pPr>
            <a:lvl8pPr lvl="7" algn="l">
              <a:lnSpc>
                <a:spcPct val="100000"/>
              </a:lnSpc>
              <a:spcBef>
                <a:spcPts val="0"/>
              </a:spcBef>
              <a:spcAft>
                <a:spcPts val="0"/>
              </a:spcAft>
              <a:buSzPts val="2800"/>
              <a:buNone/>
              <a:defRPr sz="2400" b="1">
                <a:solidFill>
                  <a:srgbClr val="FFFFFF"/>
                </a:solidFill>
              </a:defRPr>
            </a:lvl8pPr>
            <a:lvl9pPr lvl="8" algn="l">
              <a:lnSpc>
                <a:spcPct val="100000"/>
              </a:lnSpc>
              <a:spcBef>
                <a:spcPts val="0"/>
              </a:spcBef>
              <a:spcAft>
                <a:spcPts val="0"/>
              </a:spcAft>
              <a:buSzPts val="2800"/>
              <a:buNone/>
              <a:defRPr sz="2400" b="1">
                <a:solidFill>
                  <a:srgbClr val="FFFFFF"/>
                </a:solidFill>
              </a:defRPr>
            </a:lvl9pPr>
          </a:lstStyle>
          <a:p>
            <a:endParaRPr/>
          </a:p>
        </p:txBody>
      </p:sp>
      <p:sp>
        <p:nvSpPr>
          <p:cNvPr id="68" name="Google Shape;68;p70"/>
          <p:cNvSpPr txBox="1">
            <a:spLocks noGrp="1"/>
          </p:cNvSpPr>
          <p:nvPr>
            <p:ph type="body" idx="1"/>
          </p:nvPr>
        </p:nvSpPr>
        <p:spPr>
          <a:xfrm>
            <a:off x="4620575" y="653325"/>
            <a:ext cx="4211700" cy="37413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Clr>
                <a:srgbClr val="284F7D"/>
              </a:buClr>
              <a:buSzPts val="1200"/>
              <a:buChar char="●"/>
              <a:defRPr sz="1200">
                <a:solidFill>
                  <a:srgbClr val="284F7D"/>
                </a:solidFill>
              </a:defRPr>
            </a:lvl1pPr>
            <a:lvl2pPr marL="914400" lvl="1" indent="-292100" algn="l">
              <a:lnSpc>
                <a:spcPct val="115000"/>
              </a:lnSpc>
              <a:spcBef>
                <a:spcPts val="0"/>
              </a:spcBef>
              <a:spcAft>
                <a:spcPts val="0"/>
              </a:spcAft>
              <a:buClr>
                <a:srgbClr val="284F7D"/>
              </a:buClr>
              <a:buSzPts val="1000"/>
              <a:buChar char="○"/>
              <a:defRPr sz="1000">
                <a:solidFill>
                  <a:srgbClr val="284F7D"/>
                </a:solidFill>
              </a:defRPr>
            </a:lvl2pPr>
            <a:lvl3pPr marL="1371600" lvl="2" indent="-292100" algn="l">
              <a:lnSpc>
                <a:spcPct val="115000"/>
              </a:lnSpc>
              <a:spcBef>
                <a:spcPts val="0"/>
              </a:spcBef>
              <a:spcAft>
                <a:spcPts val="0"/>
              </a:spcAft>
              <a:buClr>
                <a:srgbClr val="284F7D"/>
              </a:buClr>
              <a:buSzPts val="1000"/>
              <a:buChar char="■"/>
              <a:defRPr sz="1000">
                <a:solidFill>
                  <a:srgbClr val="284F7D"/>
                </a:solidFill>
              </a:defRPr>
            </a:lvl3pPr>
            <a:lvl4pPr marL="1828800" lvl="3" indent="-292100" algn="l">
              <a:lnSpc>
                <a:spcPct val="115000"/>
              </a:lnSpc>
              <a:spcBef>
                <a:spcPts val="0"/>
              </a:spcBef>
              <a:spcAft>
                <a:spcPts val="0"/>
              </a:spcAft>
              <a:buClr>
                <a:srgbClr val="284F7D"/>
              </a:buClr>
              <a:buSzPts val="1000"/>
              <a:buChar char="●"/>
              <a:defRPr sz="1000">
                <a:solidFill>
                  <a:srgbClr val="284F7D"/>
                </a:solidFill>
              </a:defRPr>
            </a:lvl4pPr>
            <a:lvl5pPr marL="2286000" lvl="4" indent="-292100" algn="l">
              <a:lnSpc>
                <a:spcPct val="115000"/>
              </a:lnSpc>
              <a:spcBef>
                <a:spcPts val="0"/>
              </a:spcBef>
              <a:spcAft>
                <a:spcPts val="0"/>
              </a:spcAft>
              <a:buClr>
                <a:srgbClr val="284F7D"/>
              </a:buClr>
              <a:buSzPts val="1000"/>
              <a:buChar char="○"/>
              <a:defRPr sz="1000">
                <a:solidFill>
                  <a:srgbClr val="284F7D"/>
                </a:solidFill>
              </a:defRPr>
            </a:lvl5pPr>
            <a:lvl6pPr marL="2743200" lvl="5" indent="-292100" algn="l">
              <a:lnSpc>
                <a:spcPct val="115000"/>
              </a:lnSpc>
              <a:spcBef>
                <a:spcPts val="0"/>
              </a:spcBef>
              <a:spcAft>
                <a:spcPts val="0"/>
              </a:spcAft>
              <a:buClr>
                <a:srgbClr val="284F7D"/>
              </a:buClr>
              <a:buSzPts val="1000"/>
              <a:buChar char="■"/>
              <a:defRPr sz="1000">
                <a:solidFill>
                  <a:srgbClr val="284F7D"/>
                </a:solidFill>
              </a:defRPr>
            </a:lvl6pPr>
            <a:lvl7pPr marL="3200400" lvl="6" indent="-292100" algn="l">
              <a:lnSpc>
                <a:spcPct val="115000"/>
              </a:lnSpc>
              <a:spcBef>
                <a:spcPts val="0"/>
              </a:spcBef>
              <a:spcAft>
                <a:spcPts val="0"/>
              </a:spcAft>
              <a:buClr>
                <a:srgbClr val="284F7D"/>
              </a:buClr>
              <a:buSzPts val="1000"/>
              <a:buChar char="●"/>
              <a:defRPr sz="1000">
                <a:solidFill>
                  <a:srgbClr val="284F7D"/>
                </a:solidFill>
              </a:defRPr>
            </a:lvl7pPr>
            <a:lvl8pPr marL="3657600" lvl="7" indent="-292100" algn="l">
              <a:lnSpc>
                <a:spcPct val="115000"/>
              </a:lnSpc>
              <a:spcBef>
                <a:spcPts val="0"/>
              </a:spcBef>
              <a:spcAft>
                <a:spcPts val="0"/>
              </a:spcAft>
              <a:buClr>
                <a:srgbClr val="284F7D"/>
              </a:buClr>
              <a:buSzPts val="1000"/>
              <a:buChar char="○"/>
              <a:defRPr sz="1000">
                <a:solidFill>
                  <a:srgbClr val="284F7D"/>
                </a:solidFill>
              </a:defRPr>
            </a:lvl8pPr>
            <a:lvl9pPr marL="4114800" lvl="8" indent="-292100" algn="l">
              <a:lnSpc>
                <a:spcPct val="115000"/>
              </a:lnSpc>
              <a:spcBef>
                <a:spcPts val="0"/>
              </a:spcBef>
              <a:spcAft>
                <a:spcPts val="0"/>
              </a:spcAft>
              <a:buClr>
                <a:srgbClr val="284F7D"/>
              </a:buClr>
              <a:buSzPts val="1000"/>
              <a:buChar char="■"/>
              <a:defRPr sz="1000">
                <a:solidFill>
                  <a:srgbClr val="284F7D"/>
                </a:solidFill>
              </a:defRPr>
            </a:lvl9pPr>
          </a:lstStyle>
          <a:p>
            <a:endParaRPr/>
          </a:p>
        </p:txBody>
      </p:sp>
      <p:sp>
        <p:nvSpPr>
          <p:cNvPr id="69" name="Google Shape;69;p7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6161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6161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6161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6161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6161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6161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6161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6161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6161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4"/>
        <p:cNvGrpSpPr/>
        <p:nvPr/>
      </p:nvGrpSpPr>
      <p:grpSpPr>
        <a:xfrm>
          <a:off x="0" y="0"/>
          <a:ext cx="0" cy="0"/>
          <a:chOff x="0" y="0"/>
          <a:chExt cx="0" cy="0"/>
        </a:xfrm>
      </p:grpSpPr>
      <p:sp>
        <p:nvSpPr>
          <p:cNvPr id="75" name="Google Shape;75;p60"/>
          <p:cNvSpPr txBox="1">
            <a:spLocks noGrp="1"/>
          </p:cNvSpPr>
          <p:nvPr>
            <p:ph type="title"/>
          </p:nvPr>
        </p:nvSpPr>
        <p:spPr>
          <a:xfrm>
            <a:off x="457201" y="204788"/>
            <a:ext cx="3008400" cy="871500"/>
          </a:xfrm>
          <a:prstGeom prst="rect">
            <a:avLst/>
          </a:prstGeom>
          <a:noFill/>
          <a:ln>
            <a:noFill/>
          </a:ln>
        </p:spPr>
        <p:txBody>
          <a:bodyPr spcFirstLastPara="1" wrap="square" lIns="67175" tIns="33575" rIns="67175" bIns="33575" anchor="b" anchorCtr="0">
            <a:normAutofit/>
          </a:bodyPr>
          <a:lstStyle>
            <a:lvl1pPr lvl="0" algn="l">
              <a:lnSpc>
                <a:spcPct val="100000"/>
              </a:lnSpc>
              <a:spcBef>
                <a:spcPts val="0"/>
              </a:spcBef>
              <a:spcAft>
                <a:spcPts val="0"/>
              </a:spcAft>
              <a:buClr>
                <a:schemeClr val="dk1"/>
              </a:buClr>
              <a:buSzPts val="1200"/>
              <a:buFont typeface="Calibri"/>
              <a:buNone/>
              <a:defRPr sz="1200" b="1"/>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6" name="Google Shape;76;p60"/>
          <p:cNvSpPr txBox="1">
            <a:spLocks noGrp="1"/>
          </p:cNvSpPr>
          <p:nvPr>
            <p:ph type="body" idx="1"/>
          </p:nvPr>
        </p:nvSpPr>
        <p:spPr>
          <a:xfrm>
            <a:off x="3575050" y="204790"/>
            <a:ext cx="5111700" cy="4389600"/>
          </a:xfrm>
          <a:prstGeom prst="rect">
            <a:avLst/>
          </a:prstGeom>
          <a:noFill/>
          <a:ln>
            <a:noFill/>
          </a:ln>
        </p:spPr>
        <p:txBody>
          <a:bodyPr spcFirstLastPara="1" wrap="square" lIns="67175" tIns="33575" rIns="67175" bIns="33575" anchor="t" anchorCtr="0">
            <a:normAutofit/>
          </a:bodyPr>
          <a:lstStyle>
            <a:lvl1pPr marL="457200" lvl="0" indent="-349250" algn="l">
              <a:lnSpc>
                <a:spcPct val="115000"/>
              </a:lnSpc>
              <a:spcBef>
                <a:spcPts val="400"/>
              </a:spcBef>
              <a:spcAft>
                <a:spcPts val="0"/>
              </a:spcAft>
              <a:buClr>
                <a:schemeClr val="dk1"/>
              </a:buClr>
              <a:buSzPts val="1900"/>
              <a:buChar char="●"/>
              <a:defRPr sz="1900"/>
            </a:lvl1pPr>
            <a:lvl2pPr marL="914400" lvl="1" indent="-330200" algn="l">
              <a:lnSpc>
                <a:spcPct val="115000"/>
              </a:lnSpc>
              <a:spcBef>
                <a:spcPts val="300"/>
              </a:spcBef>
              <a:spcAft>
                <a:spcPts val="0"/>
              </a:spcAft>
              <a:buClr>
                <a:schemeClr val="dk1"/>
              </a:buClr>
              <a:buSzPts val="1600"/>
              <a:buChar char="○"/>
              <a:defRPr sz="1600"/>
            </a:lvl2pPr>
            <a:lvl3pPr marL="1371600" lvl="2" indent="-317500" algn="l">
              <a:lnSpc>
                <a:spcPct val="115000"/>
              </a:lnSpc>
              <a:spcBef>
                <a:spcPts val="300"/>
              </a:spcBef>
              <a:spcAft>
                <a:spcPts val="0"/>
              </a:spcAft>
              <a:buClr>
                <a:schemeClr val="dk1"/>
              </a:buClr>
              <a:buSzPts val="1400"/>
              <a:buChar char="■"/>
              <a:defRPr sz="1400"/>
            </a:lvl3pPr>
            <a:lvl4pPr marL="1828800" lvl="3" indent="-304800" algn="l">
              <a:lnSpc>
                <a:spcPct val="115000"/>
              </a:lnSpc>
              <a:spcBef>
                <a:spcPts val="200"/>
              </a:spcBef>
              <a:spcAft>
                <a:spcPts val="0"/>
              </a:spcAft>
              <a:buClr>
                <a:schemeClr val="dk1"/>
              </a:buClr>
              <a:buSzPts val="1200"/>
              <a:buChar char="●"/>
              <a:defRPr sz="1200"/>
            </a:lvl4pPr>
            <a:lvl5pPr marL="2286000" lvl="4" indent="-304800" algn="l">
              <a:lnSpc>
                <a:spcPct val="115000"/>
              </a:lnSpc>
              <a:spcBef>
                <a:spcPts val="200"/>
              </a:spcBef>
              <a:spcAft>
                <a:spcPts val="0"/>
              </a:spcAft>
              <a:buClr>
                <a:schemeClr val="dk1"/>
              </a:buClr>
              <a:buSzPts val="1200"/>
              <a:buChar char="○"/>
              <a:defRPr sz="1200"/>
            </a:lvl5pPr>
            <a:lvl6pPr marL="2743200" lvl="5" indent="-304800" algn="l">
              <a:lnSpc>
                <a:spcPct val="115000"/>
              </a:lnSpc>
              <a:spcBef>
                <a:spcPts val="200"/>
              </a:spcBef>
              <a:spcAft>
                <a:spcPts val="0"/>
              </a:spcAft>
              <a:buClr>
                <a:schemeClr val="dk1"/>
              </a:buClr>
              <a:buSzPts val="1200"/>
              <a:buChar char="■"/>
              <a:defRPr sz="1200"/>
            </a:lvl6pPr>
            <a:lvl7pPr marL="3200400" lvl="6" indent="-304800" algn="l">
              <a:lnSpc>
                <a:spcPct val="115000"/>
              </a:lnSpc>
              <a:spcBef>
                <a:spcPts val="200"/>
              </a:spcBef>
              <a:spcAft>
                <a:spcPts val="0"/>
              </a:spcAft>
              <a:buClr>
                <a:schemeClr val="dk1"/>
              </a:buClr>
              <a:buSzPts val="1200"/>
              <a:buChar char="●"/>
              <a:defRPr sz="1200"/>
            </a:lvl7pPr>
            <a:lvl8pPr marL="3657600" lvl="7" indent="-304800" algn="l">
              <a:lnSpc>
                <a:spcPct val="115000"/>
              </a:lnSpc>
              <a:spcBef>
                <a:spcPts val="200"/>
              </a:spcBef>
              <a:spcAft>
                <a:spcPts val="0"/>
              </a:spcAft>
              <a:buClr>
                <a:schemeClr val="dk1"/>
              </a:buClr>
              <a:buSzPts val="1200"/>
              <a:buChar char="○"/>
              <a:defRPr sz="1200"/>
            </a:lvl8pPr>
            <a:lvl9pPr marL="4114800" lvl="8" indent="-304800" algn="l">
              <a:lnSpc>
                <a:spcPct val="115000"/>
              </a:lnSpc>
              <a:spcBef>
                <a:spcPts val="200"/>
              </a:spcBef>
              <a:spcAft>
                <a:spcPts val="0"/>
              </a:spcAft>
              <a:buClr>
                <a:schemeClr val="dk1"/>
              </a:buClr>
              <a:buSzPts val="1200"/>
              <a:buChar char="■"/>
              <a:defRPr sz="1200"/>
            </a:lvl9pPr>
          </a:lstStyle>
          <a:p>
            <a:endParaRPr/>
          </a:p>
        </p:txBody>
      </p:sp>
      <p:sp>
        <p:nvSpPr>
          <p:cNvPr id="77" name="Google Shape;77;p60"/>
          <p:cNvSpPr txBox="1">
            <a:spLocks noGrp="1"/>
          </p:cNvSpPr>
          <p:nvPr>
            <p:ph type="body" idx="2"/>
          </p:nvPr>
        </p:nvSpPr>
        <p:spPr>
          <a:xfrm>
            <a:off x="457201" y="1076329"/>
            <a:ext cx="3008400" cy="3518400"/>
          </a:xfrm>
          <a:prstGeom prst="rect">
            <a:avLst/>
          </a:prstGeom>
          <a:noFill/>
          <a:ln>
            <a:noFill/>
          </a:ln>
        </p:spPr>
        <p:txBody>
          <a:bodyPr spcFirstLastPara="1" wrap="square" lIns="67175" tIns="33575" rIns="67175" bIns="33575" anchor="t" anchorCtr="0">
            <a:normAutofit/>
          </a:bodyPr>
          <a:lstStyle>
            <a:lvl1pPr marL="457200" lvl="0" indent="-228600" algn="l">
              <a:lnSpc>
                <a:spcPct val="115000"/>
              </a:lnSpc>
              <a:spcBef>
                <a:spcPts val="200"/>
              </a:spcBef>
              <a:spcAft>
                <a:spcPts val="0"/>
              </a:spcAft>
              <a:buClr>
                <a:schemeClr val="dk1"/>
              </a:buClr>
              <a:buSzPts val="800"/>
              <a:buNone/>
              <a:defRPr sz="800"/>
            </a:lvl1pPr>
            <a:lvl2pPr marL="914400" lvl="1" indent="-228600" algn="l">
              <a:lnSpc>
                <a:spcPct val="115000"/>
              </a:lnSpc>
              <a:spcBef>
                <a:spcPts val="100"/>
              </a:spcBef>
              <a:spcAft>
                <a:spcPts val="0"/>
              </a:spcAft>
              <a:buClr>
                <a:schemeClr val="dk1"/>
              </a:buClr>
              <a:buSzPts val="700"/>
              <a:buNone/>
              <a:defRPr sz="700"/>
            </a:lvl2pPr>
            <a:lvl3pPr marL="1371600" lvl="2" indent="-228600" algn="l">
              <a:lnSpc>
                <a:spcPct val="115000"/>
              </a:lnSpc>
              <a:spcBef>
                <a:spcPts val="100"/>
              </a:spcBef>
              <a:spcAft>
                <a:spcPts val="0"/>
              </a:spcAft>
              <a:buClr>
                <a:schemeClr val="dk1"/>
              </a:buClr>
              <a:buSzPts val="600"/>
              <a:buNone/>
              <a:defRPr sz="600"/>
            </a:lvl3pPr>
            <a:lvl4pPr marL="1828800" lvl="3" indent="-228600" algn="l">
              <a:lnSpc>
                <a:spcPct val="115000"/>
              </a:lnSpc>
              <a:spcBef>
                <a:spcPts val="100"/>
              </a:spcBef>
              <a:spcAft>
                <a:spcPts val="0"/>
              </a:spcAft>
              <a:buClr>
                <a:schemeClr val="dk1"/>
              </a:buClr>
              <a:buSzPts val="500"/>
              <a:buNone/>
              <a:defRPr sz="500"/>
            </a:lvl4pPr>
            <a:lvl5pPr marL="2286000" lvl="4" indent="-228600" algn="l">
              <a:lnSpc>
                <a:spcPct val="115000"/>
              </a:lnSpc>
              <a:spcBef>
                <a:spcPts val="100"/>
              </a:spcBef>
              <a:spcAft>
                <a:spcPts val="0"/>
              </a:spcAft>
              <a:buClr>
                <a:schemeClr val="dk1"/>
              </a:buClr>
              <a:buSzPts val="500"/>
              <a:buNone/>
              <a:defRPr sz="500"/>
            </a:lvl5pPr>
            <a:lvl6pPr marL="2743200" lvl="5" indent="-228600" algn="l">
              <a:lnSpc>
                <a:spcPct val="115000"/>
              </a:lnSpc>
              <a:spcBef>
                <a:spcPts val="100"/>
              </a:spcBef>
              <a:spcAft>
                <a:spcPts val="0"/>
              </a:spcAft>
              <a:buClr>
                <a:schemeClr val="dk1"/>
              </a:buClr>
              <a:buSzPts val="500"/>
              <a:buNone/>
              <a:defRPr sz="500"/>
            </a:lvl6pPr>
            <a:lvl7pPr marL="3200400" lvl="6" indent="-228600" algn="l">
              <a:lnSpc>
                <a:spcPct val="115000"/>
              </a:lnSpc>
              <a:spcBef>
                <a:spcPts val="100"/>
              </a:spcBef>
              <a:spcAft>
                <a:spcPts val="0"/>
              </a:spcAft>
              <a:buClr>
                <a:schemeClr val="dk1"/>
              </a:buClr>
              <a:buSzPts val="500"/>
              <a:buNone/>
              <a:defRPr sz="500"/>
            </a:lvl7pPr>
            <a:lvl8pPr marL="3657600" lvl="7" indent="-228600" algn="l">
              <a:lnSpc>
                <a:spcPct val="115000"/>
              </a:lnSpc>
              <a:spcBef>
                <a:spcPts val="100"/>
              </a:spcBef>
              <a:spcAft>
                <a:spcPts val="0"/>
              </a:spcAft>
              <a:buClr>
                <a:schemeClr val="dk1"/>
              </a:buClr>
              <a:buSzPts val="500"/>
              <a:buNone/>
              <a:defRPr sz="500"/>
            </a:lvl8pPr>
            <a:lvl9pPr marL="4114800" lvl="8" indent="-228600" algn="l">
              <a:lnSpc>
                <a:spcPct val="115000"/>
              </a:lnSpc>
              <a:spcBef>
                <a:spcPts val="100"/>
              </a:spcBef>
              <a:spcAft>
                <a:spcPts val="0"/>
              </a:spcAft>
              <a:buClr>
                <a:schemeClr val="dk1"/>
              </a:buClr>
              <a:buSzPts val="500"/>
              <a:buNone/>
              <a:defRPr sz="500"/>
            </a:lvl9pPr>
          </a:lstStyle>
          <a:p>
            <a:endParaRPr/>
          </a:p>
        </p:txBody>
      </p:sp>
      <p:sp>
        <p:nvSpPr>
          <p:cNvPr id="78" name="Google Shape;78;p60"/>
          <p:cNvSpPr txBox="1">
            <a:spLocks noGrp="1"/>
          </p:cNvSpPr>
          <p:nvPr>
            <p:ph type="dt" idx="10"/>
          </p:nvPr>
        </p:nvSpPr>
        <p:spPr>
          <a:xfrm>
            <a:off x="457200" y="4767273"/>
            <a:ext cx="2133600" cy="273900"/>
          </a:xfrm>
          <a:prstGeom prst="rect">
            <a:avLst/>
          </a:prstGeom>
          <a:noFill/>
          <a:ln>
            <a:noFill/>
          </a:ln>
        </p:spPr>
        <p:txBody>
          <a:bodyPr spcFirstLastPara="1" wrap="square" lIns="67175" tIns="33575" rIns="67175" bIns="33575" anchor="ctr" anchorCtr="0">
            <a:noAutofit/>
          </a:bodyPr>
          <a:lstStyle>
            <a:lvl1pPr marR="0" lvl="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9pPr>
          </a:lstStyle>
          <a:p>
            <a:endParaRPr/>
          </a:p>
        </p:txBody>
      </p:sp>
      <p:sp>
        <p:nvSpPr>
          <p:cNvPr id="79" name="Google Shape;79;p60"/>
          <p:cNvSpPr txBox="1">
            <a:spLocks noGrp="1"/>
          </p:cNvSpPr>
          <p:nvPr>
            <p:ph type="ftr" idx="11"/>
          </p:nvPr>
        </p:nvSpPr>
        <p:spPr>
          <a:xfrm>
            <a:off x="3124200" y="4767273"/>
            <a:ext cx="2895600" cy="273900"/>
          </a:xfrm>
          <a:prstGeom prst="rect">
            <a:avLst/>
          </a:prstGeom>
          <a:noFill/>
          <a:ln>
            <a:noFill/>
          </a:ln>
        </p:spPr>
        <p:txBody>
          <a:bodyPr spcFirstLastPara="1" wrap="square" lIns="67175" tIns="33575" rIns="67175" bIns="33575" anchor="ctr" anchorCtr="0">
            <a:noAutofit/>
          </a:bodyPr>
          <a:lstStyle>
            <a:lvl1pPr marR="0" lvl="0" algn="ctr"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9pPr>
          </a:lstStyle>
          <a:p>
            <a:endParaRPr/>
          </a:p>
        </p:txBody>
      </p:sp>
      <p:sp>
        <p:nvSpPr>
          <p:cNvPr id="80" name="Google Shape;80;p60"/>
          <p:cNvSpPr txBox="1">
            <a:spLocks noGrp="1"/>
          </p:cNvSpPr>
          <p:nvPr>
            <p:ph type="sldNum" idx="12"/>
          </p:nvPr>
        </p:nvSpPr>
        <p:spPr>
          <a:xfrm>
            <a:off x="6553200" y="4767273"/>
            <a:ext cx="2133600" cy="273900"/>
          </a:xfrm>
          <a:prstGeom prst="rect">
            <a:avLst/>
          </a:prstGeom>
          <a:noFill/>
          <a:ln>
            <a:noFill/>
          </a:ln>
        </p:spPr>
        <p:txBody>
          <a:bodyPr spcFirstLastPara="1" wrap="square" lIns="67175" tIns="33575" rIns="67175" bIns="33575" anchor="ctr" anchorCtr="0">
            <a:normAutofit/>
          </a:bodyPr>
          <a:lstStyle>
            <a:lvl1pPr marL="0" lvl="0" indent="0" algn="r">
              <a:lnSpc>
                <a:spcPct val="100000"/>
              </a:lnSpc>
              <a:spcBef>
                <a:spcPts val="0"/>
              </a:spcBef>
              <a:spcAft>
                <a:spcPts val="0"/>
              </a:spcAft>
              <a:buSzPts val="1000"/>
              <a:buNone/>
              <a:defRPr sz="1000" b="0" i="0" u="none" strike="noStrike" cap="none">
                <a:solidFill>
                  <a:srgbClr val="888888"/>
                </a:solidFill>
                <a:latin typeface="Arial"/>
                <a:ea typeface="Arial"/>
                <a:cs typeface="Arial"/>
                <a:sym typeface="Arial"/>
              </a:defRPr>
            </a:lvl1pPr>
            <a:lvl2pPr marL="0" lvl="1" indent="0" algn="r">
              <a:lnSpc>
                <a:spcPct val="100000"/>
              </a:lnSpc>
              <a:spcBef>
                <a:spcPts val="0"/>
              </a:spcBef>
              <a:spcAft>
                <a:spcPts val="0"/>
              </a:spcAft>
              <a:buSzPts val="1000"/>
              <a:buNone/>
              <a:defRPr sz="1000" b="0" i="0" u="none" strike="noStrike" cap="none">
                <a:solidFill>
                  <a:srgbClr val="888888"/>
                </a:solidFill>
                <a:latin typeface="Arial"/>
                <a:ea typeface="Arial"/>
                <a:cs typeface="Arial"/>
                <a:sym typeface="Arial"/>
              </a:defRPr>
            </a:lvl2pPr>
            <a:lvl3pPr marL="0" lvl="2" indent="0" algn="r">
              <a:lnSpc>
                <a:spcPct val="100000"/>
              </a:lnSpc>
              <a:spcBef>
                <a:spcPts val="0"/>
              </a:spcBef>
              <a:spcAft>
                <a:spcPts val="0"/>
              </a:spcAft>
              <a:buSzPts val="1000"/>
              <a:buNone/>
              <a:defRPr sz="1000" b="0" i="0" u="none" strike="noStrike" cap="none">
                <a:solidFill>
                  <a:srgbClr val="888888"/>
                </a:solidFill>
                <a:latin typeface="Arial"/>
                <a:ea typeface="Arial"/>
                <a:cs typeface="Arial"/>
                <a:sym typeface="Arial"/>
              </a:defRPr>
            </a:lvl3pPr>
            <a:lvl4pPr marL="0" lvl="3" indent="0" algn="r">
              <a:lnSpc>
                <a:spcPct val="100000"/>
              </a:lnSpc>
              <a:spcBef>
                <a:spcPts val="0"/>
              </a:spcBef>
              <a:spcAft>
                <a:spcPts val="0"/>
              </a:spcAft>
              <a:buSzPts val="1000"/>
              <a:buNone/>
              <a:defRPr sz="1000" b="0" i="0" u="none" strike="noStrike" cap="none">
                <a:solidFill>
                  <a:srgbClr val="888888"/>
                </a:solidFill>
                <a:latin typeface="Arial"/>
                <a:ea typeface="Arial"/>
                <a:cs typeface="Arial"/>
                <a:sym typeface="Arial"/>
              </a:defRPr>
            </a:lvl4pPr>
            <a:lvl5pPr marL="0" lvl="4" indent="0" algn="r">
              <a:lnSpc>
                <a:spcPct val="100000"/>
              </a:lnSpc>
              <a:spcBef>
                <a:spcPts val="0"/>
              </a:spcBef>
              <a:spcAft>
                <a:spcPts val="0"/>
              </a:spcAft>
              <a:buSzPts val="1000"/>
              <a:buNone/>
              <a:defRPr sz="1000" b="0" i="0" u="none" strike="noStrike" cap="none">
                <a:solidFill>
                  <a:srgbClr val="888888"/>
                </a:solidFill>
                <a:latin typeface="Arial"/>
                <a:ea typeface="Arial"/>
                <a:cs typeface="Arial"/>
                <a:sym typeface="Arial"/>
              </a:defRPr>
            </a:lvl5pPr>
            <a:lvl6pPr marL="0" lvl="5" indent="0" algn="r">
              <a:lnSpc>
                <a:spcPct val="100000"/>
              </a:lnSpc>
              <a:spcBef>
                <a:spcPts val="0"/>
              </a:spcBef>
              <a:spcAft>
                <a:spcPts val="0"/>
              </a:spcAft>
              <a:buSzPts val="1000"/>
              <a:buNone/>
              <a:defRPr sz="1000" b="0" i="0" u="none" strike="noStrike" cap="none">
                <a:solidFill>
                  <a:srgbClr val="888888"/>
                </a:solidFill>
                <a:latin typeface="Arial"/>
                <a:ea typeface="Arial"/>
                <a:cs typeface="Arial"/>
                <a:sym typeface="Arial"/>
              </a:defRPr>
            </a:lvl6pPr>
            <a:lvl7pPr marL="0" lvl="6" indent="0" algn="r">
              <a:lnSpc>
                <a:spcPct val="100000"/>
              </a:lnSpc>
              <a:spcBef>
                <a:spcPts val="0"/>
              </a:spcBef>
              <a:spcAft>
                <a:spcPts val="0"/>
              </a:spcAft>
              <a:buSzPts val="1000"/>
              <a:buNone/>
              <a:defRPr sz="1000" b="0" i="0" u="none" strike="noStrike" cap="none">
                <a:solidFill>
                  <a:srgbClr val="888888"/>
                </a:solidFill>
                <a:latin typeface="Arial"/>
                <a:ea typeface="Arial"/>
                <a:cs typeface="Arial"/>
                <a:sym typeface="Arial"/>
              </a:defRPr>
            </a:lvl7pPr>
            <a:lvl8pPr marL="0" lvl="7" indent="0" algn="r">
              <a:lnSpc>
                <a:spcPct val="100000"/>
              </a:lnSpc>
              <a:spcBef>
                <a:spcPts val="0"/>
              </a:spcBef>
              <a:spcAft>
                <a:spcPts val="0"/>
              </a:spcAft>
              <a:buSzPts val="1000"/>
              <a:buNone/>
              <a:defRPr sz="1000" b="0" i="0" u="none" strike="noStrike" cap="none">
                <a:solidFill>
                  <a:srgbClr val="888888"/>
                </a:solidFill>
                <a:latin typeface="Arial"/>
                <a:ea typeface="Arial"/>
                <a:cs typeface="Arial"/>
                <a:sym typeface="Arial"/>
              </a:defRPr>
            </a:lvl8pPr>
            <a:lvl9pPr marL="0" lvl="8" indent="0" algn="r">
              <a:lnSpc>
                <a:spcPct val="100000"/>
              </a:lnSpc>
              <a:spcBef>
                <a:spcPts val="0"/>
              </a:spcBef>
              <a:spcAft>
                <a:spcPts val="0"/>
              </a:spcAft>
              <a:buSzPts val="1000"/>
              <a:buNone/>
              <a:defRPr sz="10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1"/>
        <p:cNvGrpSpPr/>
        <p:nvPr/>
      </p:nvGrpSpPr>
      <p:grpSpPr>
        <a:xfrm>
          <a:off x="0" y="0"/>
          <a:ext cx="0" cy="0"/>
          <a:chOff x="0" y="0"/>
          <a:chExt cx="0" cy="0"/>
        </a:xfrm>
      </p:grpSpPr>
      <p:sp>
        <p:nvSpPr>
          <p:cNvPr id="82" name="Google Shape;82;p71"/>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83" name="Google Shape;83;p71"/>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84" name="Google Shape;84;p7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17 1">
  <p:cSld name="Custom layout 17 1">
    <p:bg>
      <p:bgPr>
        <a:solidFill>
          <a:srgbClr val="FFFFFF"/>
        </a:solidFill>
        <a:effectLst/>
      </p:bgPr>
    </p:bg>
    <p:spTree>
      <p:nvGrpSpPr>
        <p:cNvPr id="1" name="Shape 85"/>
        <p:cNvGrpSpPr/>
        <p:nvPr/>
      </p:nvGrpSpPr>
      <p:grpSpPr>
        <a:xfrm>
          <a:off x="0" y="0"/>
          <a:ext cx="0" cy="0"/>
          <a:chOff x="0" y="0"/>
          <a:chExt cx="0" cy="0"/>
        </a:xfrm>
      </p:grpSpPr>
      <p:sp>
        <p:nvSpPr>
          <p:cNvPr id="86" name="Google Shape;86;p72"/>
          <p:cNvSpPr/>
          <p:nvPr/>
        </p:nvSpPr>
        <p:spPr>
          <a:xfrm>
            <a:off x="0" y="0"/>
            <a:ext cx="9144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 name="Google Shape;87;p72"/>
          <p:cNvSpPr/>
          <p:nvPr/>
        </p:nvSpPr>
        <p:spPr>
          <a:xfrm>
            <a:off x="0" y="1057700"/>
            <a:ext cx="9144000" cy="716400"/>
          </a:xfrm>
          <a:prstGeom prst="rect">
            <a:avLst/>
          </a:prstGeom>
          <a:solidFill>
            <a:srgbClr val="FFFFFF">
              <a:alpha val="2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 name="Google Shape;88;p72"/>
          <p:cNvSpPr txBox="1">
            <a:spLocks noGrp="1"/>
          </p:cNvSpPr>
          <p:nvPr>
            <p:ph type="ctrTitle"/>
          </p:nvPr>
        </p:nvSpPr>
        <p:spPr>
          <a:xfrm>
            <a:off x="345650" y="1057700"/>
            <a:ext cx="7172100" cy="7164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rgbClr val="FFFFFF"/>
              </a:buClr>
              <a:buSzPts val="2400"/>
              <a:buNone/>
              <a:defRPr sz="2400">
                <a:solidFill>
                  <a:srgbClr val="FFFFFF"/>
                </a:solidFill>
              </a:defRPr>
            </a:lvl1pPr>
            <a:lvl2pPr lvl="1" algn="l">
              <a:lnSpc>
                <a:spcPct val="100000"/>
              </a:lnSpc>
              <a:spcBef>
                <a:spcPts val="0"/>
              </a:spcBef>
              <a:spcAft>
                <a:spcPts val="0"/>
              </a:spcAft>
              <a:buClr>
                <a:srgbClr val="FFFFFF"/>
              </a:buClr>
              <a:buSzPts val="2400"/>
              <a:buNone/>
              <a:defRPr sz="2400">
                <a:solidFill>
                  <a:srgbClr val="FFFFFF"/>
                </a:solidFill>
              </a:defRPr>
            </a:lvl2pPr>
            <a:lvl3pPr lvl="2" algn="l">
              <a:lnSpc>
                <a:spcPct val="100000"/>
              </a:lnSpc>
              <a:spcBef>
                <a:spcPts val="0"/>
              </a:spcBef>
              <a:spcAft>
                <a:spcPts val="0"/>
              </a:spcAft>
              <a:buClr>
                <a:srgbClr val="FFFFFF"/>
              </a:buClr>
              <a:buSzPts val="2400"/>
              <a:buNone/>
              <a:defRPr sz="2400">
                <a:solidFill>
                  <a:srgbClr val="FFFFFF"/>
                </a:solidFill>
              </a:defRPr>
            </a:lvl3pPr>
            <a:lvl4pPr lvl="3" algn="l">
              <a:lnSpc>
                <a:spcPct val="100000"/>
              </a:lnSpc>
              <a:spcBef>
                <a:spcPts val="0"/>
              </a:spcBef>
              <a:spcAft>
                <a:spcPts val="0"/>
              </a:spcAft>
              <a:buClr>
                <a:srgbClr val="FFFFFF"/>
              </a:buClr>
              <a:buSzPts val="2400"/>
              <a:buNone/>
              <a:defRPr sz="2400">
                <a:solidFill>
                  <a:srgbClr val="FFFFFF"/>
                </a:solidFill>
              </a:defRPr>
            </a:lvl4pPr>
            <a:lvl5pPr lvl="4" algn="l">
              <a:lnSpc>
                <a:spcPct val="100000"/>
              </a:lnSpc>
              <a:spcBef>
                <a:spcPts val="0"/>
              </a:spcBef>
              <a:spcAft>
                <a:spcPts val="0"/>
              </a:spcAft>
              <a:buClr>
                <a:srgbClr val="FFFFFF"/>
              </a:buClr>
              <a:buSzPts val="2400"/>
              <a:buNone/>
              <a:defRPr sz="2400">
                <a:solidFill>
                  <a:srgbClr val="FFFFFF"/>
                </a:solidFill>
              </a:defRPr>
            </a:lvl5pPr>
            <a:lvl6pPr lvl="5" algn="l">
              <a:lnSpc>
                <a:spcPct val="100000"/>
              </a:lnSpc>
              <a:spcBef>
                <a:spcPts val="0"/>
              </a:spcBef>
              <a:spcAft>
                <a:spcPts val="0"/>
              </a:spcAft>
              <a:buClr>
                <a:srgbClr val="FFFFFF"/>
              </a:buClr>
              <a:buSzPts val="2400"/>
              <a:buNone/>
              <a:defRPr sz="2400">
                <a:solidFill>
                  <a:srgbClr val="FFFFFF"/>
                </a:solidFill>
              </a:defRPr>
            </a:lvl6pPr>
            <a:lvl7pPr lvl="6" algn="l">
              <a:lnSpc>
                <a:spcPct val="100000"/>
              </a:lnSpc>
              <a:spcBef>
                <a:spcPts val="0"/>
              </a:spcBef>
              <a:spcAft>
                <a:spcPts val="0"/>
              </a:spcAft>
              <a:buClr>
                <a:srgbClr val="FFFFFF"/>
              </a:buClr>
              <a:buSzPts val="2400"/>
              <a:buNone/>
              <a:defRPr sz="2400">
                <a:solidFill>
                  <a:srgbClr val="FFFFFF"/>
                </a:solidFill>
              </a:defRPr>
            </a:lvl7pPr>
            <a:lvl8pPr lvl="7" algn="l">
              <a:lnSpc>
                <a:spcPct val="100000"/>
              </a:lnSpc>
              <a:spcBef>
                <a:spcPts val="0"/>
              </a:spcBef>
              <a:spcAft>
                <a:spcPts val="0"/>
              </a:spcAft>
              <a:buClr>
                <a:srgbClr val="FFFFFF"/>
              </a:buClr>
              <a:buSzPts val="2400"/>
              <a:buNone/>
              <a:defRPr sz="2400">
                <a:solidFill>
                  <a:srgbClr val="FFFFFF"/>
                </a:solidFill>
              </a:defRPr>
            </a:lvl8pPr>
            <a:lvl9pPr lvl="8" algn="l">
              <a:lnSpc>
                <a:spcPct val="100000"/>
              </a:lnSpc>
              <a:spcBef>
                <a:spcPts val="0"/>
              </a:spcBef>
              <a:spcAft>
                <a:spcPts val="0"/>
              </a:spcAft>
              <a:buClr>
                <a:srgbClr val="FFFFFF"/>
              </a:buClr>
              <a:buSzPts val="2400"/>
              <a:buNone/>
              <a:defRPr sz="2400">
                <a:solidFill>
                  <a:srgbClr val="FFFFFF"/>
                </a:solidFill>
              </a:defRPr>
            </a:lvl9pPr>
          </a:lstStyle>
          <a:p>
            <a:endParaRPr/>
          </a:p>
        </p:txBody>
      </p:sp>
      <p:sp>
        <p:nvSpPr>
          <p:cNvPr id="89" name="Google Shape;89;p72"/>
          <p:cNvSpPr txBox="1">
            <a:spLocks noGrp="1"/>
          </p:cNvSpPr>
          <p:nvPr>
            <p:ph type="subTitle" idx="1"/>
          </p:nvPr>
        </p:nvSpPr>
        <p:spPr>
          <a:xfrm>
            <a:off x="345650" y="1925025"/>
            <a:ext cx="7172100" cy="19899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FFFFFF"/>
              </a:buClr>
              <a:buSzPts val="1600"/>
              <a:buNone/>
              <a:defRPr sz="1600">
                <a:solidFill>
                  <a:srgbClr val="FFFFFF"/>
                </a:solidFill>
              </a:defRPr>
            </a:lvl1pPr>
            <a:lvl2pPr lvl="1" algn="l">
              <a:lnSpc>
                <a:spcPct val="100000"/>
              </a:lnSpc>
              <a:spcBef>
                <a:spcPts val="0"/>
              </a:spcBef>
              <a:spcAft>
                <a:spcPts val="0"/>
              </a:spcAft>
              <a:buClr>
                <a:srgbClr val="FFFFFF"/>
              </a:buClr>
              <a:buSzPts val="1600"/>
              <a:buNone/>
              <a:defRPr sz="1600">
                <a:solidFill>
                  <a:srgbClr val="FFFFFF"/>
                </a:solidFill>
              </a:defRPr>
            </a:lvl2pPr>
            <a:lvl3pPr lvl="2" algn="l">
              <a:lnSpc>
                <a:spcPct val="100000"/>
              </a:lnSpc>
              <a:spcBef>
                <a:spcPts val="0"/>
              </a:spcBef>
              <a:spcAft>
                <a:spcPts val="0"/>
              </a:spcAft>
              <a:buClr>
                <a:srgbClr val="FFFFFF"/>
              </a:buClr>
              <a:buSzPts val="1600"/>
              <a:buNone/>
              <a:defRPr sz="1600">
                <a:solidFill>
                  <a:srgbClr val="FFFFFF"/>
                </a:solidFill>
              </a:defRPr>
            </a:lvl3pPr>
            <a:lvl4pPr lvl="3" algn="l">
              <a:lnSpc>
                <a:spcPct val="100000"/>
              </a:lnSpc>
              <a:spcBef>
                <a:spcPts val="0"/>
              </a:spcBef>
              <a:spcAft>
                <a:spcPts val="0"/>
              </a:spcAft>
              <a:buClr>
                <a:srgbClr val="FFFFFF"/>
              </a:buClr>
              <a:buSzPts val="1600"/>
              <a:buNone/>
              <a:defRPr sz="1600">
                <a:solidFill>
                  <a:srgbClr val="FFFFFF"/>
                </a:solidFill>
              </a:defRPr>
            </a:lvl4pPr>
            <a:lvl5pPr lvl="4" algn="l">
              <a:lnSpc>
                <a:spcPct val="100000"/>
              </a:lnSpc>
              <a:spcBef>
                <a:spcPts val="0"/>
              </a:spcBef>
              <a:spcAft>
                <a:spcPts val="0"/>
              </a:spcAft>
              <a:buClr>
                <a:srgbClr val="FFFFFF"/>
              </a:buClr>
              <a:buSzPts val="1600"/>
              <a:buNone/>
              <a:defRPr sz="1600">
                <a:solidFill>
                  <a:srgbClr val="FFFFFF"/>
                </a:solidFill>
              </a:defRPr>
            </a:lvl5pPr>
            <a:lvl6pPr lvl="5" algn="l">
              <a:lnSpc>
                <a:spcPct val="100000"/>
              </a:lnSpc>
              <a:spcBef>
                <a:spcPts val="0"/>
              </a:spcBef>
              <a:spcAft>
                <a:spcPts val="0"/>
              </a:spcAft>
              <a:buClr>
                <a:srgbClr val="FFFFFF"/>
              </a:buClr>
              <a:buSzPts val="1600"/>
              <a:buNone/>
              <a:defRPr sz="1600">
                <a:solidFill>
                  <a:srgbClr val="FFFFFF"/>
                </a:solidFill>
              </a:defRPr>
            </a:lvl6pPr>
            <a:lvl7pPr lvl="6" algn="l">
              <a:lnSpc>
                <a:spcPct val="100000"/>
              </a:lnSpc>
              <a:spcBef>
                <a:spcPts val="0"/>
              </a:spcBef>
              <a:spcAft>
                <a:spcPts val="0"/>
              </a:spcAft>
              <a:buClr>
                <a:srgbClr val="FFFFFF"/>
              </a:buClr>
              <a:buSzPts val="1600"/>
              <a:buNone/>
              <a:defRPr sz="1600">
                <a:solidFill>
                  <a:srgbClr val="FFFFFF"/>
                </a:solidFill>
              </a:defRPr>
            </a:lvl7pPr>
            <a:lvl8pPr lvl="7" algn="l">
              <a:lnSpc>
                <a:spcPct val="100000"/>
              </a:lnSpc>
              <a:spcBef>
                <a:spcPts val="0"/>
              </a:spcBef>
              <a:spcAft>
                <a:spcPts val="0"/>
              </a:spcAft>
              <a:buClr>
                <a:srgbClr val="FFFFFF"/>
              </a:buClr>
              <a:buSzPts val="1600"/>
              <a:buNone/>
              <a:defRPr sz="1600">
                <a:solidFill>
                  <a:srgbClr val="FFFFFF"/>
                </a:solidFill>
              </a:defRPr>
            </a:lvl8pPr>
            <a:lvl9pPr lvl="8" algn="l">
              <a:lnSpc>
                <a:spcPct val="100000"/>
              </a:lnSpc>
              <a:spcBef>
                <a:spcPts val="0"/>
              </a:spcBef>
              <a:spcAft>
                <a:spcPts val="0"/>
              </a:spcAft>
              <a:buClr>
                <a:srgbClr val="FFFFFF"/>
              </a:buClr>
              <a:buSzPts val="1600"/>
              <a:buNone/>
              <a:defRPr sz="1600">
                <a:solidFill>
                  <a:srgbClr val="FFFFFF"/>
                </a:solidFill>
              </a:defRPr>
            </a:lvl9pPr>
          </a:lstStyle>
          <a:p>
            <a:endParaRPr/>
          </a:p>
        </p:txBody>
      </p:sp>
      <p:sp>
        <p:nvSpPr>
          <p:cNvPr id="90" name="Google Shape;90;p7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13">
  <p:cSld name="Custom layout 13">
    <p:bg>
      <p:bgPr>
        <a:solidFill>
          <a:srgbClr val="FFFFFF"/>
        </a:solidFill>
        <a:effectLst/>
      </p:bgPr>
    </p:bg>
    <p:spTree>
      <p:nvGrpSpPr>
        <p:cNvPr id="1" name="Shape 91"/>
        <p:cNvGrpSpPr/>
        <p:nvPr/>
      </p:nvGrpSpPr>
      <p:grpSpPr>
        <a:xfrm>
          <a:off x="0" y="0"/>
          <a:ext cx="0" cy="0"/>
          <a:chOff x="0" y="0"/>
          <a:chExt cx="0" cy="0"/>
        </a:xfrm>
      </p:grpSpPr>
      <p:sp>
        <p:nvSpPr>
          <p:cNvPr id="92" name="Google Shape;92;p73"/>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cxnSp>
        <p:nvCxnSpPr>
          <p:cNvPr id="93" name="Google Shape;93;p73"/>
          <p:cNvCxnSpPr/>
          <p:nvPr/>
        </p:nvCxnSpPr>
        <p:spPr>
          <a:xfrm>
            <a:off x="356325" y="4823300"/>
            <a:ext cx="2942400" cy="0"/>
          </a:xfrm>
          <a:prstGeom prst="straightConnector1">
            <a:avLst/>
          </a:prstGeom>
          <a:noFill/>
          <a:ln w="9525" cap="flat" cmpd="sng">
            <a:solidFill>
              <a:srgbClr val="E0E0E0"/>
            </a:solidFill>
            <a:prstDash val="solid"/>
            <a:round/>
            <a:headEnd type="none" w="sm" len="sm"/>
            <a:tailEnd type="none" w="sm" len="sm"/>
          </a:ln>
        </p:spPr>
      </p:cxnSp>
      <p:cxnSp>
        <p:nvCxnSpPr>
          <p:cNvPr id="94" name="Google Shape;94;p73"/>
          <p:cNvCxnSpPr/>
          <p:nvPr/>
        </p:nvCxnSpPr>
        <p:spPr>
          <a:xfrm>
            <a:off x="4614775" y="373547"/>
            <a:ext cx="4206600" cy="0"/>
          </a:xfrm>
          <a:prstGeom prst="straightConnector1">
            <a:avLst/>
          </a:prstGeom>
          <a:noFill/>
          <a:ln w="9525" cap="flat" cmpd="sng">
            <a:solidFill>
              <a:srgbClr val="E0E0E0"/>
            </a:solidFill>
            <a:prstDash val="solid"/>
            <a:round/>
            <a:headEnd type="none" w="sm" len="sm"/>
            <a:tailEnd type="none" w="sm" len="sm"/>
          </a:ln>
        </p:spPr>
      </p:cxnSp>
      <p:sp>
        <p:nvSpPr>
          <p:cNvPr id="95" name="Google Shape;95;p73"/>
          <p:cNvSpPr/>
          <p:nvPr/>
        </p:nvSpPr>
        <p:spPr>
          <a:xfrm>
            <a:off x="4428475" y="316847"/>
            <a:ext cx="110100" cy="1134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 name="Google Shape;96;p73"/>
          <p:cNvSpPr/>
          <p:nvPr/>
        </p:nvSpPr>
        <p:spPr>
          <a:xfrm>
            <a:off x="356325" y="316850"/>
            <a:ext cx="2942400" cy="1134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 name="Google Shape;97;p73"/>
          <p:cNvSpPr txBox="1">
            <a:spLocks noGrp="1"/>
          </p:cNvSpPr>
          <p:nvPr>
            <p:ph type="title"/>
          </p:nvPr>
        </p:nvSpPr>
        <p:spPr>
          <a:xfrm>
            <a:off x="305450" y="525950"/>
            <a:ext cx="3142800" cy="15870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434343"/>
              </a:buClr>
              <a:buSzPts val="2400"/>
              <a:buNone/>
              <a:defRPr sz="2400" b="1">
                <a:solidFill>
                  <a:srgbClr val="434343"/>
                </a:solidFill>
              </a:defRPr>
            </a:lvl1pPr>
            <a:lvl2pPr lvl="1" algn="l">
              <a:lnSpc>
                <a:spcPct val="100000"/>
              </a:lnSpc>
              <a:spcBef>
                <a:spcPts val="0"/>
              </a:spcBef>
              <a:spcAft>
                <a:spcPts val="0"/>
              </a:spcAft>
              <a:buClr>
                <a:srgbClr val="434343"/>
              </a:buClr>
              <a:buSzPts val="2400"/>
              <a:buNone/>
              <a:defRPr sz="2400" b="1">
                <a:solidFill>
                  <a:srgbClr val="434343"/>
                </a:solidFill>
              </a:defRPr>
            </a:lvl2pPr>
            <a:lvl3pPr lvl="2" algn="l">
              <a:lnSpc>
                <a:spcPct val="100000"/>
              </a:lnSpc>
              <a:spcBef>
                <a:spcPts val="0"/>
              </a:spcBef>
              <a:spcAft>
                <a:spcPts val="0"/>
              </a:spcAft>
              <a:buClr>
                <a:srgbClr val="434343"/>
              </a:buClr>
              <a:buSzPts val="2400"/>
              <a:buNone/>
              <a:defRPr sz="2400" b="1">
                <a:solidFill>
                  <a:srgbClr val="434343"/>
                </a:solidFill>
              </a:defRPr>
            </a:lvl3pPr>
            <a:lvl4pPr lvl="3" algn="l">
              <a:lnSpc>
                <a:spcPct val="100000"/>
              </a:lnSpc>
              <a:spcBef>
                <a:spcPts val="0"/>
              </a:spcBef>
              <a:spcAft>
                <a:spcPts val="0"/>
              </a:spcAft>
              <a:buClr>
                <a:srgbClr val="434343"/>
              </a:buClr>
              <a:buSzPts val="2400"/>
              <a:buNone/>
              <a:defRPr sz="2400" b="1">
                <a:solidFill>
                  <a:srgbClr val="434343"/>
                </a:solidFill>
              </a:defRPr>
            </a:lvl4pPr>
            <a:lvl5pPr lvl="4" algn="l">
              <a:lnSpc>
                <a:spcPct val="100000"/>
              </a:lnSpc>
              <a:spcBef>
                <a:spcPts val="0"/>
              </a:spcBef>
              <a:spcAft>
                <a:spcPts val="0"/>
              </a:spcAft>
              <a:buClr>
                <a:srgbClr val="434343"/>
              </a:buClr>
              <a:buSzPts val="2400"/>
              <a:buNone/>
              <a:defRPr sz="2400" b="1">
                <a:solidFill>
                  <a:srgbClr val="434343"/>
                </a:solidFill>
              </a:defRPr>
            </a:lvl5pPr>
            <a:lvl6pPr lvl="5" algn="l">
              <a:lnSpc>
                <a:spcPct val="100000"/>
              </a:lnSpc>
              <a:spcBef>
                <a:spcPts val="0"/>
              </a:spcBef>
              <a:spcAft>
                <a:spcPts val="0"/>
              </a:spcAft>
              <a:buClr>
                <a:srgbClr val="434343"/>
              </a:buClr>
              <a:buSzPts val="2400"/>
              <a:buNone/>
              <a:defRPr sz="2400" b="1">
                <a:solidFill>
                  <a:srgbClr val="434343"/>
                </a:solidFill>
              </a:defRPr>
            </a:lvl6pPr>
            <a:lvl7pPr lvl="6" algn="l">
              <a:lnSpc>
                <a:spcPct val="100000"/>
              </a:lnSpc>
              <a:spcBef>
                <a:spcPts val="0"/>
              </a:spcBef>
              <a:spcAft>
                <a:spcPts val="0"/>
              </a:spcAft>
              <a:buClr>
                <a:srgbClr val="434343"/>
              </a:buClr>
              <a:buSzPts val="2400"/>
              <a:buNone/>
              <a:defRPr sz="2400" b="1">
                <a:solidFill>
                  <a:srgbClr val="434343"/>
                </a:solidFill>
              </a:defRPr>
            </a:lvl7pPr>
            <a:lvl8pPr lvl="7" algn="l">
              <a:lnSpc>
                <a:spcPct val="100000"/>
              </a:lnSpc>
              <a:spcBef>
                <a:spcPts val="0"/>
              </a:spcBef>
              <a:spcAft>
                <a:spcPts val="0"/>
              </a:spcAft>
              <a:buClr>
                <a:srgbClr val="434343"/>
              </a:buClr>
              <a:buSzPts val="2400"/>
              <a:buNone/>
              <a:defRPr sz="2400" b="1">
                <a:solidFill>
                  <a:srgbClr val="434343"/>
                </a:solidFill>
              </a:defRPr>
            </a:lvl8pPr>
            <a:lvl9pPr lvl="8" algn="l">
              <a:lnSpc>
                <a:spcPct val="100000"/>
              </a:lnSpc>
              <a:spcBef>
                <a:spcPts val="0"/>
              </a:spcBef>
              <a:spcAft>
                <a:spcPts val="0"/>
              </a:spcAft>
              <a:buClr>
                <a:srgbClr val="434343"/>
              </a:buClr>
              <a:buSzPts val="2400"/>
              <a:buNone/>
              <a:defRPr sz="2400" b="1">
                <a:solidFill>
                  <a:srgbClr val="434343"/>
                </a:solidFill>
              </a:defRPr>
            </a:lvl9pPr>
          </a:lstStyle>
          <a:p>
            <a:endParaRPr/>
          </a:p>
        </p:txBody>
      </p:sp>
      <p:sp>
        <p:nvSpPr>
          <p:cNvPr id="98" name="Google Shape;98;p73"/>
          <p:cNvSpPr txBox="1">
            <a:spLocks noGrp="1"/>
          </p:cNvSpPr>
          <p:nvPr>
            <p:ph type="body" idx="1"/>
          </p:nvPr>
        </p:nvSpPr>
        <p:spPr>
          <a:xfrm>
            <a:off x="4610700" y="525950"/>
            <a:ext cx="4206600" cy="40182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Clr>
                <a:srgbClr val="666666"/>
              </a:buClr>
              <a:buSzPts val="1400"/>
              <a:buChar char="●"/>
              <a:defRPr sz="1400">
                <a:solidFill>
                  <a:srgbClr val="666666"/>
                </a:solidFill>
              </a:defRPr>
            </a:lvl1pPr>
            <a:lvl2pPr marL="914400" lvl="1" indent="-304800" algn="l">
              <a:lnSpc>
                <a:spcPct val="115000"/>
              </a:lnSpc>
              <a:spcBef>
                <a:spcPts val="0"/>
              </a:spcBef>
              <a:spcAft>
                <a:spcPts val="0"/>
              </a:spcAft>
              <a:buClr>
                <a:srgbClr val="666666"/>
              </a:buClr>
              <a:buSzPts val="1200"/>
              <a:buChar char="○"/>
              <a:defRPr sz="1200">
                <a:solidFill>
                  <a:srgbClr val="666666"/>
                </a:solidFill>
              </a:defRPr>
            </a:lvl2pPr>
            <a:lvl3pPr marL="1371600" lvl="2" indent="-304800" algn="l">
              <a:lnSpc>
                <a:spcPct val="115000"/>
              </a:lnSpc>
              <a:spcBef>
                <a:spcPts val="0"/>
              </a:spcBef>
              <a:spcAft>
                <a:spcPts val="0"/>
              </a:spcAft>
              <a:buClr>
                <a:srgbClr val="666666"/>
              </a:buClr>
              <a:buSzPts val="1200"/>
              <a:buChar char="■"/>
              <a:defRPr sz="1200">
                <a:solidFill>
                  <a:srgbClr val="666666"/>
                </a:solidFill>
              </a:defRPr>
            </a:lvl3pPr>
            <a:lvl4pPr marL="1828800" lvl="3" indent="-304800" algn="l">
              <a:lnSpc>
                <a:spcPct val="115000"/>
              </a:lnSpc>
              <a:spcBef>
                <a:spcPts val="0"/>
              </a:spcBef>
              <a:spcAft>
                <a:spcPts val="0"/>
              </a:spcAft>
              <a:buClr>
                <a:srgbClr val="666666"/>
              </a:buClr>
              <a:buSzPts val="1200"/>
              <a:buChar char="●"/>
              <a:defRPr sz="1200">
                <a:solidFill>
                  <a:srgbClr val="666666"/>
                </a:solidFill>
              </a:defRPr>
            </a:lvl4pPr>
            <a:lvl5pPr marL="2286000" lvl="4" indent="-304800" algn="l">
              <a:lnSpc>
                <a:spcPct val="115000"/>
              </a:lnSpc>
              <a:spcBef>
                <a:spcPts val="0"/>
              </a:spcBef>
              <a:spcAft>
                <a:spcPts val="0"/>
              </a:spcAft>
              <a:buClr>
                <a:srgbClr val="666666"/>
              </a:buClr>
              <a:buSzPts val="1200"/>
              <a:buChar char="○"/>
              <a:defRPr sz="1200">
                <a:solidFill>
                  <a:srgbClr val="666666"/>
                </a:solidFill>
              </a:defRPr>
            </a:lvl5pPr>
            <a:lvl6pPr marL="2743200" lvl="5" indent="-304800" algn="l">
              <a:lnSpc>
                <a:spcPct val="115000"/>
              </a:lnSpc>
              <a:spcBef>
                <a:spcPts val="0"/>
              </a:spcBef>
              <a:spcAft>
                <a:spcPts val="0"/>
              </a:spcAft>
              <a:buClr>
                <a:srgbClr val="666666"/>
              </a:buClr>
              <a:buSzPts val="1200"/>
              <a:buChar char="■"/>
              <a:defRPr sz="1200">
                <a:solidFill>
                  <a:srgbClr val="666666"/>
                </a:solidFill>
              </a:defRPr>
            </a:lvl6pPr>
            <a:lvl7pPr marL="3200400" lvl="6" indent="-304800" algn="l">
              <a:lnSpc>
                <a:spcPct val="115000"/>
              </a:lnSpc>
              <a:spcBef>
                <a:spcPts val="0"/>
              </a:spcBef>
              <a:spcAft>
                <a:spcPts val="0"/>
              </a:spcAft>
              <a:buClr>
                <a:srgbClr val="666666"/>
              </a:buClr>
              <a:buSzPts val="1200"/>
              <a:buChar char="●"/>
              <a:defRPr sz="1200">
                <a:solidFill>
                  <a:srgbClr val="666666"/>
                </a:solidFill>
              </a:defRPr>
            </a:lvl7pPr>
            <a:lvl8pPr marL="3657600" lvl="7" indent="-304800" algn="l">
              <a:lnSpc>
                <a:spcPct val="115000"/>
              </a:lnSpc>
              <a:spcBef>
                <a:spcPts val="0"/>
              </a:spcBef>
              <a:spcAft>
                <a:spcPts val="0"/>
              </a:spcAft>
              <a:buClr>
                <a:srgbClr val="666666"/>
              </a:buClr>
              <a:buSzPts val="1200"/>
              <a:buChar char="○"/>
              <a:defRPr sz="1200">
                <a:solidFill>
                  <a:srgbClr val="666666"/>
                </a:solidFill>
              </a:defRPr>
            </a:lvl8pPr>
            <a:lvl9pPr marL="4114800" lvl="8" indent="-304800" algn="l">
              <a:lnSpc>
                <a:spcPct val="115000"/>
              </a:lnSpc>
              <a:spcBef>
                <a:spcPts val="0"/>
              </a:spcBef>
              <a:spcAft>
                <a:spcPts val="0"/>
              </a:spcAft>
              <a:buClr>
                <a:srgbClr val="666666"/>
              </a:buClr>
              <a:buSzPts val="1200"/>
              <a:buChar char="■"/>
              <a:defRPr sz="1200">
                <a:solidFill>
                  <a:srgbClr val="666666"/>
                </a:solidFill>
              </a:defRPr>
            </a:lvl9pPr>
          </a:lstStyle>
          <a:p>
            <a:endParaRPr/>
          </a:p>
        </p:txBody>
      </p:sp>
      <p:sp>
        <p:nvSpPr>
          <p:cNvPr id="99" name="Google Shape;99;p7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666666"/>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666666"/>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666666"/>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666666"/>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666666"/>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666666"/>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666666"/>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666666"/>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666666"/>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0"/>
        <p:cNvGrpSpPr/>
        <p:nvPr/>
      </p:nvGrpSpPr>
      <p:grpSpPr>
        <a:xfrm>
          <a:off x="0" y="0"/>
          <a:ext cx="0" cy="0"/>
          <a:chOff x="0" y="0"/>
          <a:chExt cx="0" cy="0"/>
        </a:xfrm>
      </p:grpSpPr>
      <p:sp>
        <p:nvSpPr>
          <p:cNvPr id="101" name="Google Shape;101;p74"/>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02" name="Google Shape;102;p74"/>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rmAutofit/>
          </a:bodyPr>
          <a:lstStyle>
            <a:lvl1pPr marL="457200" lvl="0" indent="-342900" algn="l">
              <a:lnSpc>
                <a:spcPct val="115000"/>
              </a:lnSpc>
              <a:spcBef>
                <a:spcPts val="360"/>
              </a:spcBef>
              <a:spcAft>
                <a:spcPts val="0"/>
              </a:spcAft>
              <a:buClr>
                <a:schemeClr val="dk1"/>
              </a:buClr>
              <a:buSzPts val="1800"/>
              <a:buChar char="●"/>
              <a:defRPr/>
            </a:lvl1pPr>
            <a:lvl2pPr marL="914400" lvl="1" indent="-342900" algn="l">
              <a:lnSpc>
                <a:spcPct val="115000"/>
              </a:lnSpc>
              <a:spcBef>
                <a:spcPts val="1200"/>
              </a:spcBef>
              <a:spcAft>
                <a:spcPts val="0"/>
              </a:spcAft>
              <a:buClr>
                <a:schemeClr val="dk1"/>
              </a:buClr>
              <a:buSzPts val="1800"/>
              <a:buChar char="○"/>
              <a:defRPr/>
            </a:lvl2pPr>
            <a:lvl3pPr marL="1371600" lvl="2" indent="-342900" algn="l">
              <a:lnSpc>
                <a:spcPct val="115000"/>
              </a:lnSpc>
              <a:spcBef>
                <a:spcPts val="1200"/>
              </a:spcBef>
              <a:spcAft>
                <a:spcPts val="0"/>
              </a:spcAft>
              <a:buClr>
                <a:schemeClr val="dk1"/>
              </a:buClr>
              <a:buSzPts val="1800"/>
              <a:buChar char="■"/>
              <a:defRPr/>
            </a:lvl3pPr>
            <a:lvl4pPr marL="1828800" lvl="3" indent="-342900" algn="l">
              <a:lnSpc>
                <a:spcPct val="115000"/>
              </a:lnSpc>
              <a:spcBef>
                <a:spcPts val="1200"/>
              </a:spcBef>
              <a:spcAft>
                <a:spcPts val="0"/>
              </a:spcAft>
              <a:buClr>
                <a:schemeClr val="dk1"/>
              </a:buClr>
              <a:buSzPts val="1800"/>
              <a:buChar char="●"/>
              <a:defRPr/>
            </a:lvl4pPr>
            <a:lvl5pPr marL="2286000" lvl="4" indent="-342900" algn="l">
              <a:lnSpc>
                <a:spcPct val="115000"/>
              </a:lnSpc>
              <a:spcBef>
                <a:spcPts val="1200"/>
              </a:spcBef>
              <a:spcAft>
                <a:spcPts val="0"/>
              </a:spcAft>
              <a:buClr>
                <a:schemeClr val="dk1"/>
              </a:buClr>
              <a:buSzPts val="1800"/>
              <a:buChar char="○"/>
              <a:defRPr/>
            </a:lvl5pPr>
            <a:lvl6pPr marL="2743200" lvl="5" indent="-342900" algn="l">
              <a:lnSpc>
                <a:spcPct val="115000"/>
              </a:lnSpc>
              <a:spcBef>
                <a:spcPts val="1200"/>
              </a:spcBef>
              <a:spcAft>
                <a:spcPts val="0"/>
              </a:spcAft>
              <a:buClr>
                <a:schemeClr val="dk1"/>
              </a:buClr>
              <a:buSzPts val="1800"/>
              <a:buChar char="■"/>
              <a:defRPr/>
            </a:lvl6pPr>
            <a:lvl7pPr marL="3200400" lvl="6" indent="-342900" algn="l">
              <a:lnSpc>
                <a:spcPct val="115000"/>
              </a:lnSpc>
              <a:spcBef>
                <a:spcPts val="1200"/>
              </a:spcBef>
              <a:spcAft>
                <a:spcPts val="0"/>
              </a:spcAft>
              <a:buClr>
                <a:schemeClr val="dk1"/>
              </a:buClr>
              <a:buSzPts val="1800"/>
              <a:buChar char="●"/>
              <a:defRPr/>
            </a:lvl7pPr>
            <a:lvl8pPr marL="3657600" lvl="7" indent="-342900" algn="l">
              <a:lnSpc>
                <a:spcPct val="115000"/>
              </a:lnSpc>
              <a:spcBef>
                <a:spcPts val="1200"/>
              </a:spcBef>
              <a:spcAft>
                <a:spcPts val="0"/>
              </a:spcAft>
              <a:buClr>
                <a:schemeClr val="dk1"/>
              </a:buClr>
              <a:buSzPts val="1800"/>
              <a:buChar char="○"/>
              <a:defRPr/>
            </a:lvl8pPr>
            <a:lvl9pPr marL="4114800" lvl="8" indent="-342900" algn="l">
              <a:lnSpc>
                <a:spcPct val="115000"/>
              </a:lnSpc>
              <a:spcBef>
                <a:spcPts val="1200"/>
              </a:spcBef>
              <a:spcAft>
                <a:spcPts val="1200"/>
              </a:spcAft>
              <a:buClr>
                <a:schemeClr val="dk1"/>
              </a:buClr>
              <a:buSzPts val="1800"/>
              <a:buChar char="■"/>
              <a:defRPr/>
            </a:lvl9pPr>
          </a:lstStyle>
          <a:p>
            <a:endParaRPr/>
          </a:p>
        </p:txBody>
      </p:sp>
      <p:sp>
        <p:nvSpPr>
          <p:cNvPr id="103" name="Google Shape;103;p74"/>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4" name="Google Shape;104;p74"/>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5" name="Google Shape;105;p7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ustom layout 17">
  <p:cSld name="Custom layout 17">
    <p:bg>
      <p:bgPr>
        <a:solidFill>
          <a:srgbClr val="FFFFFF"/>
        </a:solidFill>
        <a:effectLst/>
      </p:bgPr>
    </p:bg>
    <p:spTree>
      <p:nvGrpSpPr>
        <p:cNvPr id="1" name="Shape 106"/>
        <p:cNvGrpSpPr/>
        <p:nvPr/>
      </p:nvGrpSpPr>
      <p:grpSpPr>
        <a:xfrm>
          <a:off x="0" y="0"/>
          <a:ext cx="0" cy="0"/>
          <a:chOff x="0" y="0"/>
          <a:chExt cx="0" cy="0"/>
        </a:xfrm>
      </p:grpSpPr>
      <p:sp>
        <p:nvSpPr>
          <p:cNvPr id="107" name="Google Shape;107;p75"/>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cxnSp>
        <p:nvCxnSpPr>
          <p:cNvPr id="108" name="Google Shape;108;p75"/>
          <p:cNvCxnSpPr/>
          <p:nvPr/>
        </p:nvCxnSpPr>
        <p:spPr>
          <a:xfrm>
            <a:off x="3027472" y="0"/>
            <a:ext cx="0" cy="5133300"/>
          </a:xfrm>
          <a:prstGeom prst="straightConnector1">
            <a:avLst/>
          </a:prstGeom>
          <a:noFill/>
          <a:ln w="9525" cap="flat" cmpd="sng">
            <a:solidFill>
              <a:srgbClr val="F2F2F2"/>
            </a:solidFill>
            <a:prstDash val="solid"/>
            <a:miter lim="8000"/>
            <a:headEnd type="none" w="sm" len="sm"/>
            <a:tailEnd type="none" w="sm" len="sm"/>
          </a:ln>
          <a:effectLst>
            <a:outerShdw blurRad="50800" dist="38100" algn="l" rotWithShape="0">
              <a:srgbClr val="000000">
                <a:alpha val="40000"/>
              </a:srgbClr>
            </a:outerShdw>
          </a:effectLst>
        </p:spPr>
      </p:cxnSp>
      <p:sp>
        <p:nvSpPr>
          <p:cNvPr id="109" name="Google Shape;109;p75"/>
          <p:cNvSpPr/>
          <p:nvPr/>
        </p:nvSpPr>
        <p:spPr>
          <a:xfrm>
            <a:off x="0" y="0"/>
            <a:ext cx="3048000" cy="5143500"/>
          </a:xfrm>
          <a:prstGeom prst="rect">
            <a:avLst/>
          </a:prstGeom>
          <a:solidFill>
            <a:srgbClr val="E4EEE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 name="Google Shape;110;p75"/>
          <p:cNvSpPr txBox="1">
            <a:spLocks noGrp="1"/>
          </p:cNvSpPr>
          <p:nvPr>
            <p:ph type="title"/>
          </p:nvPr>
        </p:nvSpPr>
        <p:spPr>
          <a:xfrm>
            <a:off x="284100" y="307975"/>
            <a:ext cx="2479800" cy="4268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3000"/>
              <a:buNone/>
              <a:defRPr sz="3000" b="1">
                <a:solidFill>
                  <a:schemeClr val="lt1"/>
                </a:solidFill>
              </a:defRPr>
            </a:lvl1pPr>
            <a:lvl2pPr lvl="1" algn="l">
              <a:lnSpc>
                <a:spcPct val="100000"/>
              </a:lnSpc>
              <a:spcBef>
                <a:spcPts val="0"/>
              </a:spcBef>
              <a:spcAft>
                <a:spcPts val="0"/>
              </a:spcAft>
              <a:buClr>
                <a:schemeClr val="lt1"/>
              </a:buClr>
              <a:buSzPts val="3000"/>
              <a:buNone/>
              <a:defRPr sz="3000" b="1">
                <a:solidFill>
                  <a:schemeClr val="lt1"/>
                </a:solidFill>
              </a:defRPr>
            </a:lvl2pPr>
            <a:lvl3pPr lvl="2" algn="l">
              <a:lnSpc>
                <a:spcPct val="100000"/>
              </a:lnSpc>
              <a:spcBef>
                <a:spcPts val="0"/>
              </a:spcBef>
              <a:spcAft>
                <a:spcPts val="0"/>
              </a:spcAft>
              <a:buClr>
                <a:schemeClr val="lt1"/>
              </a:buClr>
              <a:buSzPts val="3000"/>
              <a:buNone/>
              <a:defRPr sz="3000" b="1">
                <a:solidFill>
                  <a:schemeClr val="lt1"/>
                </a:solidFill>
              </a:defRPr>
            </a:lvl3pPr>
            <a:lvl4pPr lvl="3" algn="l">
              <a:lnSpc>
                <a:spcPct val="100000"/>
              </a:lnSpc>
              <a:spcBef>
                <a:spcPts val="0"/>
              </a:spcBef>
              <a:spcAft>
                <a:spcPts val="0"/>
              </a:spcAft>
              <a:buClr>
                <a:schemeClr val="lt1"/>
              </a:buClr>
              <a:buSzPts val="3000"/>
              <a:buNone/>
              <a:defRPr sz="3000" b="1">
                <a:solidFill>
                  <a:schemeClr val="lt1"/>
                </a:solidFill>
              </a:defRPr>
            </a:lvl4pPr>
            <a:lvl5pPr lvl="4" algn="l">
              <a:lnSpc>
                <a:spcPct val="100000"/>
              </a:lnSpc>
              <a:spcBef>
                <a:spcPts val="0"/>
              </a:spcBef>
              <a:spcAft>
                <a:spcPts val="0"/>
              </a:spcAft>
              <a:buClr>
                <a:schemeClr val="lt1"/>
              </a:buClr>
              <a:buSzPts val="3000"/>
              <a:buNone/>
              <a:defRPr sz="3000" b="1">
                <a:solidFill>
                  <a:schemeClr val="lt1"/>
                </a:solidFill>
              </a:defRPr>
            </a:lvl5pPr>
            <a:lvl6pPr lvl="5" algn="l">
              <a:lnSpc>
                <a:spcPct val="100000"/>
              </a:lnSpc>
              <a:spcBef>
                <a:spcPts val="0"/>
              </a:spcBef>
              <a:spcAft>
                <a:spcPts val="0"/>
              </a:spcAft>
              <a:buClr>
                <a:schemeClr val="lt1"/>
              </a:buClr>
              <a:buSzPts val="3000"/>
              <a:buNone/>
              <a:defRPr sz="3000" b="1">
                <a:solidFill>
                  <a:schemeClr val="lt1"/>
                </a:solidFill>
              </a:defRPr>
            </a:lvl6pPr>
            <a:lvl7pPr lvl="6" algn="l">
              <a:lnSpc>
                <a:spcPct val="100000"/>
              </a:lnSpc>
              <a:spcBef>
                <a:spcPts val="0"/>
              </a:spcBef>
              <a:spcAft>
                <a:spcPts val="0"/>
              </a:spcAft>
              <a:buClr>
                <a:schemeClr val="lt1"/>
              </a:buClr>
              <a:buSzPts val="3000"/>
              <a:buNone/>
              <a:defRPr sz="3000" b="1">
                <a:solidFill>
                  <a:schemeClr val="lt1"/>
                </a:solidFill>
              </a:defRPr>
            </a:lvl7pPr>
            <a:lvl8pPr lvl="7" algn="l">
              <a:lnSpc>
                <a:spcPct val="100000"/>
              </a:lnSpc>
              <a:spcBef>
                <a:spcPts val="0"/>
              </a:spcBef>
              <a:spcAft>
                <a:spcPts val="0"/>
              </a:spcAft>
              <a:buClr>
                <a:schemeClr val="lt1"/>
              </a:buClr>
              <a:buSzPts val="3000"/>
              <a:buNone/>
              <a:defRPr sz="3000" b="1">
                <a:solidFill>
                  <a:schemeClr val="lt1"/>
                </a:solidFill>
              </a:defRPr>
            </a:lvl8pPr>
            <a:lvl9pPr lvl="8" algn="l">
              <a:lnSpc>
                <a:spcPct val="100000"/>
              </a:lnSpc>
              <a:spcBef>
                <a:spcPts val="0"/>
              </a:spcBef>
              <a:spcAft>
                <a:spcPts val="0"/>
              </a:spcAft>
              <a:buClr>
                <a:schemeClr val="lt1"/>
              </a:buClr>
              <a:buSzPts val="3000"/>
              <a:buNone/>
              <a:defRPr sz="3000" b="1">
                <a:solidFill>
                  <a:schemeClr val="lt1"/>
                </a:solidFill>
              </a:defRPr>
            </a:lvl9pPr>
          </a:lstStyle>
          <a:p>
            <a:endParaRPr/>
          </a:p>
        </p:txBody>
      </p:sp>
      <p:sp>
        <p:nvSpPr>
          <p:cNvPr id="111" name="Google Shape;111;p75"/>
          <p:cNvSpPr txBox="1">
            <a:spLocks noGrp="1"/>
          </p:cNvSpPr>
          <p:nvPr>
            <p:ph type="body" idx="1"/>
          </p:nvPr>
        </p:nvSpPr>
        <p:spPr>
          <a:xfrm>
            <a:off x="3381100" y="307975"/>
            <a:ext cx="5451300" cy="42687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Clr>
                <a:schemeClr val="dk2"/>
              </a:buClr>
              <a:buSzPts val="1800"/>
              <a:buChar char="●"/>
              <a:defRPr sz="1800">
                <a:solidFill>
                  <a:schemeClr val="dk2"/>
                </a:solidFill>
              </a:defRPr>
            </a:lvl1pPr>
            <a:lvl2pPr marL="914400" lvl="1" indent="-317500" algn="l">
              <a:lnSpc>
                <a:spcPct val="115000"/>
              </a:lnSpc>
              <a:spcBef>
                <a:spcPts val="0"/>
              </a:spcBef>
              <a:spcAft>
                <a:spcPts val="0"/>
              </a:spcAft>
              <a:buClr>
                <a:schemeClr val="dk2"/>
              </a:buClr>
              <a:buSzPts val="1400"/>
              <a:buChar char="○"/>
              <a:defRPr sz="1400">
                <a:solidFill>
                  <a:schemeClr val="dk2"/>
                </a:solidFill>
              </a:defRPr>
            </a:lvl2pPr>
            <a:lvl3pPr marL="1371600" lvl="2" indent="-317500" algn="l">
              <a:lnSpc>
                <a:spcPct val="115000"/>
              </a:lnSpc>
              <a:spcBef>
                <a:spcPts val="0"/>
              </a:spcBef>
              <a:spcAft>
                <a:spcPts val="0"/>
              </a:spcAft>
              <a:buClr>
                <a:schemeClr val="dk2"/>
              </a:buClr>
              <a:buSzPts val="1400"/>
              <a:buChar char="■"/>
              <a:defRPr sz="1400">
                <a:solidFill>
                  <a:schemeClr val="dk2"/>
                </a:solidFill>
              </a:defRPr>
            </a:lvl3pPr>
            <a:lvl4pPr marL="1828800" lvl="3" indent="-317500" algn="l">
              <a:lnSpc>
                <a:spcPct val="115000"/>
              </a:lnSpc>
              <a:spcBef>
                <a:spcPts val="0"/>
              </a:spcBef>
              <a:spcAft>
                <a:spcPts val="0"/>
              </a:spcAft>
              <a:buClr>
                <a:schemeClr val="dk2"/>
              </a:buClr>
              <a:buSzPts val="1400"/>
              <a:buChar char="●"/>
              <a:defRPr sz="1400">
                <a:solidFill>
                  <a:schemeClr val="dk2"/>
                </a:solidFill>
              </a:defRPr>
            </a:lvl4pPr>
            <a:lvl5pPr marL="2286000" lvl="4" indent="-317500" algn="l">
              <a:lnSpc>
                <a:spcPct val="115000"/>
              </a:lnSpc>
              <a:spcBef>
                <a:spcPts val="0"/>
              </a:spcBef>
              <a:spcAft>
                <a:spcPts val="0"/>
              </a:spcAft>
              <a:buClr>
                <a:schemeClr val="dk2"/>
              </a:buClr>
              <a:buSzPts val="1400"/>
              <a:buChar char="○"/>
              <a:defRPr sz="1400">
                <a:solidFill>
                  <a:schemeClr val="dk2"/>
                </a:solidFill>
              </a:defRPr>
            </a:lvl5pPr>
            <a:lvl6pPr marL="2743200" lvl="5" indent="-317500" algn="l">
              <a:lnSpc>
                <a:spcPct val="115000"/>
              </a:lnSpc>
              <a:spcBef>
                <a:spcPts val="0"/>
              </a:spcBef>
              <a:spcAft>
                <a:spcPts val="0"/>
              </a:spcAft>
              <a:buClr>
                <a:schemeClr val="dk2"/>
              </a:buClr>
              <a:buSzPts val="1400"/>
              <a:buChar char="■"/>
              <a:defRPr sz="1400">
                <a:solidFill>
                  <a:schemeClr val="dk2"/>
                </a:solidFill>
              </a:defRPr>
            </a:lvl6pPr>
            <a:lvl7pPr marL="3200400" lvl="6" indent="-317500" algn="l">
              <a:lnSpc>
                <a:spcPct val="115000"/>
              </a:lnSpc>
              <a:spcBef>
                <a:spcPts val="0"/>
              </a:spcBef>
              <a:spcAft>
                <a:spcPts val="0"/>
              </a:spcAft>
              <a:buClr>
                <a:schemeClr val="dk2"/>
              </a:buClr>
              <a:buSzPts val="1400"/>
              <a:buChar char="●"/>
              <a:defRPr sz="1400">
                <a:solidFill>
                  <a:schemeClr val="dk2"/>
                </a:solidFill>
              </a:defRPr>
            </a:lvl7pPr>
            <a:lvl8pPr marL="3657600" lvl="7" indent="-317500" algn="l">
              <a:lnSpc>
                <a:spcPct val="115000"/>
              </a:lnSpc>
              <a:spcBef>
                <a:spcPts val="0"/>
              </a:spcBef>
              <a:spcAft>
                <a:spcPts val="0"/>
              </a:spcAft>
              <a:buClr>
                <a:schemeClr val="dk2"/>
              </a:buClr>
              <a:buSzPts val="1400"/>
              <a:buChar char="○"/>
              <a:defRPr sz="1400">
                <a:solidFill>
                  <a:schemeClr val="dk2"/>
                </a:solidFill>
              </a:defRPr>
            </a:lvl8pPr>
            <a:lvl9pPr marL="4114800" lvl="8" indent="-317500" algn="l">
              <a:lnSpc>
                <a:spcPct val="115000"/>
              </a:lnSpc>
              <a:spcBef>
                <a:spcPts val="0"/>
              </a:spcBef>
              <a:spcAft>
                <a:spcPts val="0"/>
              </a:spcAft>
              <a:buClr>
                <a:schemeClr val="dk2"/>
              </a:buClr>
              <a:buSzPts val="1400"/>
              <a:buChar char="■"/>
              <a:defRPr sz="1400">
                <a:solidFill>
                  <a:schemeClr val="dk2"/>
                </a:solidFill>
              </a:defRPr>
            </a:lvl9pPr>
          </a:lstStyle>
          <a:p>
            <a:endParaRPr/>
          </a:p>
        </p:txBody>
      </p:sp>
      <p:sp>
        <p:nvSpPr>
          <p:cNvPr id="112" name="Google Shape;112;p7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ustom layout 33">
  <p:cSld name="Custom layout 33">
    <p:bg>
      <p:bgPr>
        <a:solidFill>
          <a:srgbClr val="FFFFFF"/>
        </a:solidFill>
        <a:effectLst/>
      </p:bgPr>
    </p:bg>
    <p:spTree>
      <p:nvGrpSpPr>
        <p:cNvPr id="1" name="Shape 113"/>
        <p:cNvGrpSpPr/>
        <p:nvPr/>
      </p:nvGrpSpPr>
      <p:grpSpPr>
        <a:xfrm>
          <a:off x="0" y="0"/>
          <a:ext cx="0" cy="0"/>
          <a:chOff x="0" y="0"/>
          <a:chExt cx="0" cy="0"/>
        </a:xfrm>
      </p:grpSpPr>
      <p:sp>
        <p:nvSpPr>
          <p:cNvPr id="114" name="Google Shape;114;p76"/>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 name="Google Shape;115;p76"/>
          <p:cNvSpPr/>
          <p:nvPr/>
        </p:nvSpPr>
        <p:spPr>
          <a:xfrm>
            <a:off x="326950" y="261675"/>
            <a:ext cx="5717400" cy="45162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 name="Google Shape;116;p76"/>
          <p:cNvSpPr txBox="1">
            <a:spLocks noGrp="1"/>
          </p:cNvSpPr>
          <p:nvPr>
            <p:ph type="body" idx="1"/>
          </p:nvPr>
        </p:nvSpPr>
        <p:spPr>
          <a:xfrm>
            <a:off x="6153250" y="161925"/>
            <a:ext cx="2690700" cy="34098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Clr>
                <a:schemeClr val="dk2"/>
              </a:buClr>
              <a:buSzPts val="1400"/>
              <a:buChar char="●"/>
              <a:defRPr sz="1400">
                <a:solidFill>
                  <a:schemeClr val="dk2"/>
                </a:solidFill>
              </a:defRPr>
            </a:lvl1pPr>
            <a:lvl2pPr marL="914400" lvl="1" indent="-304800" algn="l">
              <a:lnSpc>
                <a:spcPct val="115000"/>
              </a:lnSpc>
              <a:spcBef>
                <a:spcPts val="0"/>
              </a:spcBef>
              <a:spcAft>
                <a:spcPts val="0"/>
              </a:spcAft>
              <a:buClr>
                <a:schemeClr val="dk2"/>
              </a:buClr>
              <a:buSzPts val="1200"/>
              <a:buChar char="○"/>
              <a:defRPr sz="1200">
                <a:solidFill>
                  <a:schemeClr val="dk2"/>
                </a:solidFill>
              </a:defRPr>
            </a:lvl2pPr>
            <a:lvl3pPr marL="1371600" lvl="2" indent="-304800" algn="l">
              <a:lnSpc>
                <a:spcPct val="115000"/>
              </a:lnSpc>
              <a:spcBef>
                <a:spcPts val="0"/>
              </a:spcBef>
              <a:spcAft>
                <a:spcPts val="0"/>
              </a:spcAft>
              <a:buClr>
                <a:schemeClr val="dk2"/>
              </a:buClr>
              <a:buSzPts val="1200"/>
              <a:buChar char="■"/>
              <a:defRPr sz="1200">
                <a:solidFill>
                  <a:schemeClr val="dk2"/>
                </a:solidFill>
              </a:defRPr>
            </a:lvl3pPr>
            <a:lvl4pPr marL="1828800" lvl="3" indent="-304800" algn="l">
              <a:lnSpc>
                <a:spcPct val="115000"/>
              </a:lnSpc>
              <a:spcBef>
                <a:spcPts val="0"/>
              </a:spcBef>
              <a:spcAft>
                <a:spcPts val="0"/>
              </a:spcAft>
              <a:buClr>
                <a:schemeClr val="dk2"/>
              </a:buClr>
              <a:buSzPts val="1200"/>
              <a:buChar char="●"/>
              <a:defRPr sz="1200">
                <a:solidFill>
                  <a:schemeClr val="dk2"/>
                </a:solidFill>
              </a:defRPr>
            </a:lvl4pPr>
            <a:lvl5pPr marL="2286000" lvl="4" indent="-304800" algn="l">
              <a:lnSpc>
                <a:spcPct val="115000"/>
              </a:lnSpc>
              <a:spcBef>
                <a:spcPts val="0"/>
              </a:spcBef>
              <a:spcAft>
                <a:spcPts val="0"/>
              </a:spcAft>
              <a:buClr>
                <a:schemeClr val="dk2"/>
              </a:buClr>
              <a:buSzPts val="1200"/>
              <a:buChar char="○"/>
              <a:defRPr sz="1200">
                <a:solidFill>
                  <a:schemeClr val="dk2"/>
                </a:solidFill>
              </a:defRPr>
            </a:lvl5pPr>
            <a:lvl6pPr marL="2743200" lvl="5" indent="-304800" algn="l">
              <a:lnSpc>
                <a:spcPct val="115000"/>
              </a:lnSpc>
              <a:spcBef>
                <a:spcPts val="0"/>
              </a:spcBef>
              <a:spcAft>
                <a:spcPts val="0"/>
              </a:spcAft>
              <a:buClr>
                <a:schemeClr val="dk2"/>
              </a:buClr>
              <a:buSzPts val="1200"/>
              <a:buChar char="■"/>
              <a:defRPr sz="1200">
                <a:solidFill>
                  <a:schemeClr val="dk2"/>
                </a:solidFill>
              </a:defRPr>
            </a:lvl6pPr>
            <a:lvl7pPr marL="3200400" lvl="6" indent="-304800" algn="l">
              <a:lnSpc>
                <a:spcPct val="115000"/>
              </a:lnSpc>
              <a:spcBef>
                <a:spcPts val="0"/>
              </a:spcBef>
              <a:spcAft>
                <a:spcPts val="0"/>
              </a:spcAft>
              <a:buClr>
                <a:schemeClr val="dk2"/>
              </a:buClr>
              <a:buSzPts val="1200"/>
              <a:buChar char="●"/>
              <a:defRPr sz="1200">
                <a:solidFill>
                  <a:schemeClr val="dk2"/>
                </a:solidFill>
              </a:defRPr>
            </a:lvl7pPr>
            <a:lvl8pPr marL="3657600" lvl="7" indent="-304800" algn="l">
              <a:lnSpc>
                <a:spcPct val="115000"/>
              </a:lnSpc>
              <a:spcBef>
                <a:spcPts val="0"/>
              </a:spcBef>
              <a:spcAft>
                <a:spcPts val="0"/>
              </a:spcAft>
              <a:buClr>
                <a:schemeClr val="dk2"/>
              </a:buClr>
              <a:buSzPts val="1200"/>
              <a:buChar char="○"/>
              <a:defRPr sz="1200">
                <a:solidFill>
                  <a:schemeClr val="dk2"/>
                </a:solidFill>
              </a:defRPr>
            </a:lvl8pPr>
            <a:lvl9pPr marL="4114800" lvl="8" indent="-304800" algn="l">
              <a:lnSpc>
                <a:spcPct val="115000"/>
              </a:lnSpc>
              <a:spcBef>
                <a:spcPts val="0"/>
              </a:spcBef>
              <a:spcAft>
                <a:spcPts val="0"/>
              </a:spcAft>
              <a:buClr>
                <a:schemeClr val="dk2"/>
              </a:buClr>
              <a:buSzPts val="1200"/>
              <a:buChar char="■"/>
              <a:defRPr sz="1200">
                <a:solidFill>
                  <a:schemeClr val="dk2"/>
                </a:solidFill>
              </a:defRPr>
            </a:lvl9pPr>
          </a:lstStyle>
          <a:p>
            <a:endParaRPr/>
          </a:p>
        </p:txBody>
      </p:sp>
      <p:sp>
        <p:nvSpPr>
          <p:cNvPr id="117" name="Google Shape;117;p7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8"/>
        <p:cNvGrpSpPr/>
        <p:nvPr/>
      </p:nvGrpSpPr>
      <p:grpSpPr>
        <a:xfrm>
          <a:off x="0" y="0"/>
          <a:ext cx="0" cy="0"/>
          <a:chOff x="0" y="0"/>
          <a:chExt cx="0" cy="0"/>
        </a:xfrm>
      </p:grpSpPr>
      <p:sp>
        <p:nvSpPr>
          <p:cNvPr id="119" name="Google Shape;119;p77"/>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20" name="Google Shape;120;p7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17 1">
  <p:cSld name="AUTOLAYOUT_66">
    <p:bg>
      <p:bgPr>
        <a:solidFill>
          <a:srgbClr val="FFFFFF"/>
        </a:solidFill>
        <a:effectLst/>
      </p:bgPr>
    </p:bg>
    <p:spTree>
      <p:nvGrpSpPr>
        <p:cNvPr id="1" name="Shape 13"/>
        <p:cNvGrpSpPr/>
        <p:nvPr/>
      </p:nvGrpSpPr>
      <p:grpSpPr>
        <a:xfrm>
          <a:off x="0" y="0"/>
          <a:ext cx="0" cy="0"/>
          <a:chOff x="0" y="0"/>
          <a:chExt cx="0" cy="0"/>
        </a:xfrm>
      </p:grpSpPr>
      <p:sp>
        <p:nvSpPr>
          <p:cNvPr id="14" name="Google Shape;14;p61"/>
          <p:cNvSpPr/>
          <p:nvPr/>
        </p:nvSpPr>
        <p:spPr>
          <a:xfrm>
            <a:off x="0" y="0"/>
            <a:ext cx="9144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61"/>
          <p:cNvSpPr/>
          <p:nvPr/>
        </p:nvSpPr>
        <p:spPr>
          <a:xfrm>
            <a:off x="0" y="1057700"/>
            <a:ext cx="9144000" cy="716400"/>
          </a:xfrm>
          <a:prstGeom prst="rect">
            <a:avLst/>
          </a:prstGeom>
          <a:solidFill>
            <a:srgbClr val="FFFFFF">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61"/>
          <p:cNvSpPr txBox="1">
            <a:spLocks noGrp="1"/>
          </p:cNvSpPr>
          <p:nvPr>
            <p:ph type="ctrTitle"/>
          </p:nvPr>
        </p:nvSpPr>
        <p:spPr>
          <a:xfrm>
            <a:off x="345650" y="1057700"/>
            <a:ext cx="7172100" cy="7164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rgbClr val="FFFFFF"/>
              </a:buClr>
              <a:buSzPts val="2400"/>
              <a:buNone/>
              <a:defRPr sz="2400">
                <a:solidFill>
                  <a:srgbClr val="FFFFFF"/>
                </a:solidFill>
              </a:defRPr>
            </a:lvl1pPr>
            <a:lvl2pPr lvl="1" algn="l">
              <a:lnSpc>
                <a:spcPct val="100000"/>
              </a:lnSpc>
              <a:spcBef>
                <a:spcPts val="0"/>
              </a:spcBef>
              <a:spcAft>
                <a:spcPts val="0"/>
              </a:spcAft>
              <a:buClr>
                <a:srgbClr val="FFFFFF"/>
              </a:buClr>
              <a:buSzPts val="2400"/>
              <a:buNone/>
              <a:defRPr sz="2400">
                <a:solidFill>
                  <a:srgbClr val="FFFFFF"/>
                </a:solidFill>
              </a:defRPr>
            </a:lvl2pPr>
            <a:lvl3pPr lvl="2" algn="l">
              <a:lnSpc>
                <a:spcPct val="100000"/>
              </a:lnSpc>
              <a:spcBef>
                <a:spcPts val="0"/>
              </a:spcBef>
              <a:spcAft>
                <a:spcPts val="0"/>
              </a:spcAft>
              <a:buClr>
                <a:srgbClr val="FFFFFF"/>
              </a:buClr>
              <a:buSzPts val="2400"/>
              <a:buNone/>
              <a:defRPr sz="2400">
                <a:solidFill>
                  <a:srgbClr val="FFFFFF"/>
                </a:solidFill>
              </a:defRPr>
            </a:lvl3pPr>
            <a:lvl4pPr lvl="3" algn="l">
              <a:lnSpc>
                <a:spcPct val="100000"/>
              </a:lnSpc>
              <a:spcBef>
                <a:spcPts val="0"/>
              </a:spcBef>
              <a:spcAft>
                <a:spcPts val="0"/>
              </a:spcAft>
              <a:buClr>
                <a:srgbClr val="FFFFFF"/>
              </a:buClr>
              <a:buSzPts val="2400"/>
              <a:buNone/>
              <a:defRPr sz="2400">
                <a:solidFill>
                  <a:srgbClr val="FFFFFF"/>
                </a:solidFill>
              </a:defRPr>
            </a:lvl4pPr>
            <a:lvl5pPr lvl="4" algn="l">
              <a:lnSpc>
                <a:spcPct val="100000"/>
              </a:lnSpc>
              <a:spcBef>
                <a:spcPts val="0"/>
              </a:spcBef>
              <a:spcAft>
                <a:spcPts val="0"/>
              </a:spcAft>
              <a:buClr>
                <a:srgbClr val="FFFFFF"/>
              </a:buClr>
              <a:buSzPts val="2400"/>
              <a:buNone/>
              <a:defRPr sz="2400">
                <a:solidFill>
                  <a:srgbClr val="FFFFFF"/>
                </a:solidFill>
              </a:defRPr>
            </a:lvl5pPr>
            <a:lvl6pPr lvl="5" algn="l">
              <a:lnSpc>
                <a:spcPct val="100000"/>
              </a:lnSpc>
              <a:spcBef>
                <a:spcPts val="0"/>
              </a:spcBef>
              <a:spcAft>
                <a:spcPts val="0"/>
              </a:spcAft>
              <a:buClr>
                <a:srgbClr val="FFFFFF"/>
              </a:buClr>
              <a:buSzPts val="2400"/>
              <a:buNone/>
              <a:defRPr sz="2400">
                <a:solidFill>
                  <a:srgbClr val="FFFFFF"/>
                </a:solidFill>
              </a:defRPr>
            </a:lvl6pPr>
            <a:lvl7pPr lvl="6" algn="l">
              <a:lnSpc>
                <a:spcPct val="100000"/>
              </a:lnSpc>
              <a:spcBef>
                <a:spcPts val="0"/>
              </a:spcBef>
              <a:spcAft>
                <a:spcPts val="0"/>
              </a:spcAft>
              <a:buClr>
                <a:srgbClr val="FFFFFF"/>
              </a:buClr>
              <a:buSzPts val="2400"/>
              <a:buNone/>
              <a:defRPr sz="2400">
                <a:solidFill>
                  <a:srgbClr val="FFFFFF"/>
                </a:solidFill>
              </a:defRPr>
            </a:lvl7pPr>
            <a:lvl8pPr lvl="7" algn="l">
              <a:lnSpc>
                <a:spcPct val="100000"/>
              </a:lnSpc>
              <a:spcBef>
                <a:spcPts val="0"/>
              </a:spcBef>
              <a:spcAft>
                <a:spcPts val="0"/>
              </a:spcAft>
              <a:buClr>
                <a:srgbClr val="FFFFFF"/>
              </a:buClr>
              <a:buSzPts val="2400"/>
              <a:buNone/>
              <a:defRPr sz="2400">
                <a:solidFill>
                  <a:srgbClr val="FFFFFF"/>
                </a:solidFill>
              </a:defRPr>
            </a:lvl8pPr>
            <a:lvl9pPr lvl="8" algn="l">
              <a:lnSpc>
                <a:spcPct val="100000"/>
              </a:lnSpc>
              <a:spcBef>
                <a:spcPts val="0"/>
              </a:spcBef>
              <a:spcAft>
                <a:spcPts val="0"/>
              </a:spcAft>
              <a:buClr>
                <a:srgbClr val="FFFFFF"/>
              </a:buClr>
              <a:buSzPts val="2400"/>
              <a:buNone/>
              <a:defRPr sz="2400">
                <a:solidFill>
                  <a:srgbClr val="FFFFFF"/>
                </a:solidFill>
              </a:defRPr>
            </a:lvl9pPr>
          </a:lstStyle>
          <a:p>
            <a:endParaRPr/>
          </a:p>
        </p:txBody>
      </p:sp>
      <p:sp>
        <p:nvSpPr>
          <p:cNvPr id="17" name="Google Shape;17;p61"/>
          <p:cNvSpPr txBox="1">
            <a:spLocks noGrp="1"/>
          </p:cNvSpPr>
          <p:nvPr>
            <p:ph type="subTitle" idx="1"/>
          </p:nvPr>
        </p:nvSpPr>
        <p:spPr>
          <a:xfrm>
            <a:off x="345650" y="1925025"/>
            <a:ext cx="7172100" cy="19899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FFFFFF"/>
              </a:buClr>
              <a:buSzPts val="1600"/>
              <a:buNone/>
              <a:defRPr sz="1600">
                <a:solidFill>
                  <a:srgbClr val="FFFFFF"/>
                </a:solidFill>
              </a:defRPr>
            </a:lvl1pPr>
            <a:lvl2pPr lvl="1" algn="l">
              <a:lnSpc>
                <a:spcPct val="100000"/>
              </a:lnSpc>
              <a:spcBef>
                <a:spcPts val="0"/>
              </a:spcBef>
              <a:spcAft>
                <a:spcPts val="0"/>
              </a:spcAft>
              <a:buClr>
                <a:srgbClr val="FFFFFF"/>
              </a:buClr>
              <a:buSzPts val="1600"/>
              <a:buNone/>
              <a:defRPr sz="1600">
                <a:solidFill>
                  <a:srgbClr val="FFFFFF"/>
                </a:solidFill>
              </a:defRPr>
            </a:lvl2pPr>
            <a:lvl3pPr lvl="2" algn="l">
              <a:lnSpc>
                <a:spcPct val="100000"/>
              </a:lnSpc>
              <a:spcBef>
                <a:spcPts val="0"/>
              </a:spcBef>
              <a:spcAft>
                <a:spcPts val="0"/>
              </a:spcAft>
              <a:buClr>
                <a:srgbClr val="FFFFFF"/>
              </a:buClr>
              <a:buSzPts val="1600"/>
              <a:buNone/>
              <a:defRPr sz="1600">
                <a:solidFill>
                  <a:srgbClr val="FFFFFF"/>
                </a:solidFill>
              </a:defRPr>
            </a:lvl3pPr>
            <a:lvl4pPr lvl="3" algn="l">
              <a:lnSpc>
                <a:spcPct val="100000"/>
              </a:lnSpc>
              <a:spcBef>
                <a:spcPts val="0"/>
              </a:spcBef>
              <a:spcAft>
                <a:spcPts val="0"/>
              </a:spcAft>
              <a:buClr>
                <a:srgbClr val="FFFFFF"/>
              </a:buClr>
              <a:buSzPts val="1600"/>
              <a:buNone/>
              <a:defRPr sz="1600">
                <a:solidFill>
                  <a:srgbClr val="FFFFFF"/>
                </a:solidFill>
              </a:defRPr>
            </a:lvl4pPr>
            <a:lvl5pPr lvl="4" algn="l">
              <a:lnSpc>
                <a:spcPct val="100000"/>
              </a:lnSpc>
              <a:spcBef>
                <a:spcPts val="0"/>
              </a:spcBef>
              <a:spcAft>
                <a:spcPts val="0"/>
              </a:spcAft>
              <a:buClr>
                <a:srgbClr val="FFFFFF"/>
              </a:buClr>
              <a:buSzPts val="1600"/>
              <a:buNone/>
              <a:defRPr sz="1600">
                <a:solidFill>
                  <a:srgbClr val="FFFFFF"/>
                </a:solidFill>
              </a:defRPr>
            </a:lvl5pPr>
            <a:lvl6pPr lvl="5" algn="l">
              <a:lnSpc>
                <a:spcPct val="100000"/>
              </a:lnSpc>
              <a:spcBef>
                <a:spcPts val="0"/>
              </a:spcBef>
              <a:spcAft>
                <a:spcPts val="0"/>
              </a:spcAft>
              <a:buClr>
                <a:srgbClr val="FFFFFF"/>
              </a:buClr>
              <a:buSzPts val="1600"/>
              <a:buNone/>
              <a:defRPr sz="1600">
                <a:solidFill>
                  <a:srgbClr val="FFFFFF"/>
                </a:solidFill>
              </a:defRPr>
            </a:lvl6pPr>
            <a:lvl7pPr lvl="6" algn="l">
              <a:lnSpc>
                <a:spcPct val="100000"/>
              </a:lnSpc>
              <a:spcBef>
                <a:spcPts val="0"/>
              </a:spcBef>
              <a:spcAft>
                <a:spcPts val="0"/>
              </a:spcAft>
              <a:buClr>
                <a:srgbClr val="FFFFFF"/>
              </a:buClr>
              <a:buSzPts val="1600"/>
              <a:buNone/>
              <a:defRPr sz="1600">
                <a:solidFill>
                  <a:srgbClr val="FFFFFF"/>
                </a:solidFill>
              </a:defRPr>
            </a:lvl7pPr>
            <a:lvl8pPr lvl="7" algn="l">
              <a:lnSpc>
                <a:spcPct val="100000"/>
              </a:lnSpc>
              <a:spcBef>
                <a:spcPts val="0"/>
              </a:spcBef>
              <a:spcAft>
                <a:spcPts val="0"/>
              </a:spcAft>
              <a:buClr>
                <a:srgbClr val="FFFFFF"/>
              </a:buClr>
              <a:buSzPts val="1600"/>
              <a:buNone/>
              <a:defRPr sz="1600">
                <a:solidFill>
                  <a:srgbClr val="FFFFFF"/>
                </a:solidFill>
              </a:defRPr>
            </a:lvl8pPr>
            <a:lvl9pPr lvl="8" algn="l">
              <a:lnSpc>
                <a:spcPct val="100000"/>
              </a:lnSpc>
              <a:spcBef>
                <a:spcPts val="0"/>
              </a:spcBef>
              <a:spcAft>
                <a:spcPts val="0"/>
              </a:spcAft>
              <a:buClr>
                <a:srgbClr val="FFFFFF"/>
              </a:buClr>
              <a:buSzPts val="1600"/>
              <a:buNone/>
              <a:defRPr sz="1600">
                <a:solidFill>
                  <a:srgbClr val="FFFFFF"/>
                </a:solidFill>
              </a:defRPr>
            </a:lvl9pPr>
          </a:lstStyle>
          <a:p>
            <a:endParaRPr/>
          </a:p>
        </p:txBody>
      </p:sp>
      <p:sp>
        <p:nvSpPr>
          <p:cNvPr id="18" name="Google Shape;18;p6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21"/>
        <p:cNvGrpSpPr/>
        <p:nvPr/>
      </p:nvGrpSpPr>
      <p:grpSpPr>
        <a:xfrm>
          <a:off x="0" y="0"/>
          <a:ext cx="0" cy="0"/>
          <a:chOff x="0" y="0"/>
          <a:chExt cx="0" cy="0"/>
        </a:xfrm>
      </p:grpSpPr>
      <p:sp>
        <p:nvSpPr>
          <p:cNvPr id="122" name="Google Shape;122;p7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23" name="Google Shape;123;p78"/>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24" name="Google Shape;124;p78"/>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25" name="Google Shape;125;p7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26"/>
        <p:cNvGrpSpPr/>
        <p:nvPr/>
      </p:nvGrpSpPr>
      <p:grpSpPr>
        <a:xfrm>
          <a:off x="0" y="0"/>
          <a:ext cx="0" cy="0"/>
          <a:chOff x="0" y="0"/>
          <a:chExt cx="0" cy="0"/>
        </a:xfrm>
      </p:grpSpPr>
      <p:sp>
        <p:nvSpPr>
          <p:cNvPr id="127" name="Google Shape;127;p79"/>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28" name="Google Shape;128;p79"/>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29" name="Google Shape;129;p7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30"/>
        <p:cNvGrpSpPr/>
        <p:nvPr/>
      </p:nvGrpSpPr>
      <p:grpSpPr>
        <a:xfrm>
          <a:off x="0" y="0"/>
          <a:ext cx="0" cy="0"/>
          <a:chOff x="0" y="0"/>
          <a:chExt cx="0" cy="0"/>
        </a:xfrm>
      </p:grpSpPr>
      <p:sp>
        <p:nvSpPr>
          <p:cNvPr id="131" name="Google Shape;131;p8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32" name="Google Shape;132;p8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33"/>
        <p:cNvGrpSpPr/>
        <p:nvPr/>
      </p:nvGrpSpPr>
      <p:grpSpPr>
        <a:xfrm>
          <a:off x="0" y="0"/>
          <a:ext cx="0" cy="0"/>
          <a:chOff x="0" y="0"/>
          <a:chExt cx="0" cy="0"/>
        </a:xfrm>
      </p:grpSpPr>
      <p:sp>
        <p:nvSpPr>
          <p:cNvPr id="134" name="Google Shape;134;p81"/>
          <p:cNvSpPr txBox="1">
            <a:spLocks noGrp="1"/>
          </p:cNvSpPr>
          <p:nvPr>
            <p:ph type="title"/>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135" name="Google Shape;135;p8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136" name="Google Shape;136;p8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ustom layout 1">
  <p:cSld name="Custom layout 1">
    <p:bg>
      <p:bgPr>
        <a:solidFill>
          <a:srgbClr val="FFFFFF"/>
        </a:solidFill>
        <a:effectLst/>
      </p:bgPr>
    </p:bg>
    <p:spTree>
      <p:nvGrpSpPr>
        <p:cNvPr id="1" name="Shape 137"/>
        <p:cNvGrpSpPr/>
        <p:nvPr/>
      </p:nvGrpSpPr>
      <p:grpSpPr>
        <a:xfrm>
          <a:off x="0" y="0"/>
          <a:ext cx="0" cy="0"/>
          <a:chOff x="0" y="0"/>
          <a:chExt cx="0" cy="0"/>
        </a:xfrm>
      </p:grpSpPr>
      <p:sp>
        <p:nvSpPr>
          <p:cNvPr id="138" name="Google Shape;138;p82"/>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139" name="Google Shape;139;p82"/>
          <p:cNvGrpSpPr/>
          <p:nvPr/>
        </p:nvGrpSpPr>
        <p:grpSpPr>
          <a:xfrm>
            <a:off x="0" y="0"/>
            <a:ext cx="4316700" cy="5143500"/>
            <a:chOff x="0" y="0"/>
            <a:chExt cx="4316700" cy="5143500"/>
          </a:xfrm>
        </p:grpSpPr>
        <p:sp>
          <p:nvSpPr>
            <p:cNvPr id="140" name="Google Shape;140;p82"/>
            <p:cNvSpPr/>
            <p:nvPr/>
          </p:nvSpPr>
          <p:spPr>
            <a:xfrm>
              <a:off x="0" y="0"/>
              <a:ext cx="4316700" cy="5143500"/>
            </a:xfrm>
            <a:prstGeom prst="rect">
              <a:avLst/>
            </a:prstGeom>
            <a:solidFill>
              <a:srgbClr val="284F7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 name="Google Shape;141;p82"/>
            <p:cNvSpPr/>
            <p:nvPr/>
          </p:nvSpPr>
          <p:spPr>
            <a:xfrm>
              <a:off x="386075" y="4599625"/>
              <a:ext cx="1354500" cy="137700"/>
            </a:xfrm>
            <a:prstGeom prst="rect">
              <a:avLst/>
            </a:prstGeom>
            <a:noFill/>
            <a:ln w="9525" cap="flat" cmpd="sng">
              <a:solidFill>
                <a:srgbClr val="92C1E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 name="Google Shape;142;p82"/>
            <p:cNvSpPr/>
            <p:nvPr/>
          </p:nvSpPr>
          <p:spPr>
            <a:xfrm>
              <a:off x="841363" y="4599625"/>
              <a:ext cx="142800" cy="137700"/>
            </a:xfrm>
            <a:prstGeom prst="rect">
              <a:avLst/>
            </a:prstGeom>
            <a:noFill/>
            <a:ln w="9525" cap="flat" cmpd="sng">
              <a:solidFill>
                <a:srgbClr val="92C1E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 name="Google Shape;143;p82"/>
            <p:cNvSpPr/>
            <p:nvPr/>
          </p:nvSpPr>
          <p:spPr>
            <a:xfrm>
              <a:off x="1142492" y="4599625"/>
              <a:ext cx="142800" cy="137700"/>
            </a:xfrm>
            <a:prstGeom prst="rect">
              <a:avLst/>
            </a:prstGeom>
            <a:noFill/>
            <a:ln w="9525" cap="flat" cmpd="sng">
              <a:solidFill>
                <a:srgbClr val="92C1E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 name="Google Shape;144;p82"/>
            <p:cNvSpPr/>
            <p:nvPr/>
          </p:nvSpPr>
          <p:spPr>
            <a:xfrm>
              <a:off x="3875425" y="381000"/>
              <a:ext cx="142800" cy="137700"/>
            </a:xfrm>
            <a:prstGeom prst="rect">
              <a:avLst/>
            </a:prstGeom>
            <a:solidFill>
              <a:srgbClr val="92C1E8"/>
            </a:solidFill>
            <a:ln w="9525" cap="flat" cmpd="sng">
              <a:solidFill>
                <a:srgbClr val="92C1E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 name="Google Shape;145;p82"/>
            <p:cNvSpPr/>
            <p:nvPr/>
          </p:nvSpPr>
          <p:spPr>
            <a:xfrm>
              <a:off x="3732625" y="518700"/>
              <a:ext cx="142800" cy="137700"/>
            </a:xfrm>
            <a:prstGeom prst="rect">
              <a:avLst/>
            </a:prstGeom>
            <a:noFill/>
            <a:ln w="9525" cap="flat" cmpd="sng">
              <a:solidFill>
                <a:srgbClr val="92C1E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46" name="Google Shape;146;p82"/>
          <p:cNvSpPr txBox="1">
            <a:spLocks noGrp="1"/>
          </p:cNvSpPr>
          <p:nvPr>
            <p:ph type="title"/>
          </p:nvPr>
        </p:nvSpPr>
        <p:spPr>
          <a:xfrm>
            <a:off x="311725" y="653326"/>
            <a:ext cx="3706500" cy="33345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sz="2400" b="1">
                <a:solidFill>
                  <a:srgbClr val="FFFFFF"/>
                </a:solidFill>
              </a:defRPr>
            </a:lvl1pPr>
            <a:lvl2pPr lvl="1" algn="l">
              <a:lnSpc>
                <a:spcPct val="100000"/>
              </a:lnSpc>
              <a:spcBef>
                <a:spcPts val="0"/>
              </a:spcBef>
              <a:spcAft>
                <a:spcPts val="0"/>
              </a:spcAft>
              <a:buSzPts val="2800"/>
              <a:buNone/>
              <a:defRPr sz="2400" b="1">
                <a:solidFill>
                  <a:srgbClr val="FFFFFF"/>
                </a:solidFill>
              </a:defRPr>
            </a:lvl2pPr>
            <a:lvl3pPr lvl="2" algn="l">
              <a:lnSpc>
                <a:spcPct val="100000"/>
              </a:lnSpc>
              <a:spcBef>
                <a:spcPts val="0"/>
              </a:spcBef>
              <a:spcAft>
                <a:spcPts val="0"/>
              </a:spcAft>
              <a:buSzPts val="2800"/>
              <a:buNone/>
              <a:defRPr sz="2400" b="1">
                <a:solidFill>
                  <a:srgbClr val="FFFFFF"/>
                </a:solidFill>
              </a:defRPr>
            </a:lvl3pPr>
            <a:lvl4pPr lvl="3" algn="l">
              <a:lnSpc>
                <a:spcPct val="100000"/>
              </a:lnSpc>
              <a:spcBef>
                <a:spcPts val="0"/>
              </a:spcBef>
              <a:spcAft>
                <a:spcPts val="0"/>
              </a:spcAft>
              <a:buSzPts val="2800"/>
              <a:buNone/>
              <a:defRPr sz="2400" b="1">
                <a:solidFill>
                  <a:srgbClr val="FFFFFF"/>
                </a:solidFill>
              </a:defRPr>
            </a:lvl4pPr>
            <a:lvl5pPr lvl="4" algn="l">
              <a:lnSpc>
                <a:spcPct val="100000"/>
              </a:lnSpc>
              <a:spcBef>
                <a:spcPts val="0"/>
              </a:spcBef>
              <a:spcAft>
                <a:spcPts val="0"/>
              </a:spcAft>
              <a:buSzPts val="2800"/>
              <a:buNone/>
              <a:defRPr sz="2400" b="1">
                <a:solidFill>
                  <a:srgbClr val="FFFFFF"/>
                </a:solidFill>
              </a:defRPr>
            </a:lvl5pPr>
            <a:lvl6pPr lvl="5" algn="l">
              <a:lnSpc>
                <a:spcPct val="100000"/>
              </a:lnSpc>
              <a:spcBef>
                <a:spcPts val="0"/>
              </a:spcBef>
              <a:spcAft>
                <a:spcPts val="0"/>
              </a:spcAft>
              <a:buSzPts val="2800"/>
              <a:buNone/>
              <a:defRPr sz="2400" b="1">
                <a:solidFill>
                  <a:srgbClr val="FFFFFF"/>
                </a:solidFill>
              </a:defRPr>
            </a:lvl6pPr>
            <a:lvl7pPr lvl="6" algn="l">
              <a:lnSpc>
                <a:spcPct val="100000"/>
              </a:lnSpc>
              <a:spcBef>
                <a:spcPts val="0"/>
              </a:spcBef>
              <a:spcAft>
                <a:spcPts val="0"/>
              </a:spcAft>
              <a:buSzPts val="2800"/>
              <a:buNone/>
              <a:defRPr sz="2400" b="1">
                <a:solidFill>
                  <a:srgbClr val="FFFFFF"/>
                </a:solidFill>
              </a:defRPr>
            </a:lvl7pPr>
            <a:lvl8pPr lvl="7" algn="l">
              <a:lnSpc>
                <a:spcPct val="100000"/>
              </a:lnSpc>
              <a:spcBef>
                <a:spcPts val="0"/>
              </a:spcBef>
              <a:spcAft>
                <a:spcPts val="0"/>
              </a:spcAft>
              <a:buSzPts val="2800"/>
              <a:buNone/>
              <a:defRPr sz="2400" b="1">
                <a:solidFill>
                  <a:srgbClr val="FFFFFF"/>
                </a:solidFill>
              </a:defRPr>
            </a:lvl8pPr>
            <a:lvl9pPr lvl="8" algn="l">
              <a:lnSpc>
                <a:spcPct val="100000"/>
              </a:lnSpc>
              <a:spcBef>
                <a:spcPts val="0"/>
              </a:spcBef>
              <a:spcAft>
                <a:spcPts val="0"/>
              </a:spcAft>
              <a:buSzPts val="2800"/>
              <a:buNone/>
              <a:defRPr sz="2400" b="1">
                <a:solidFill>
                  <a:srgbClr val="FFFFFF"/>
                </a:solidFill>
              </a:defRPr>
            </a:lvl9pPr>
          </a:lstStyle>
          <a:p>
            <a:endParaRPr/>
          </a:p>
        </p:txBody>
      </p:sp>
      <p:sp>
        <p:nvSpPr>
          <p:cNvPr id="147" name="Google Shape;147;p82"/>
          <p:cNvSpPr txBox="1">
            <a:spLocks noGrp="1"/>
          </p:cNvSpPr>
          <p:nvPr>
            <p:ph type="body" idx="1"/>
          </p:nvPr>
        </p:nvSpPr>
        <p:spPr>
          <a:xfrm>
            <a:off x="4620575" y="653325"/>
            <a:ext cx="4211700" cy="37413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Clr>
                <a:srgbClr val="284F7D"/>
              </a:buClr>
              <a:buSzPts val="1200"/>
              <a:buChar char="●"/>
              <a:defRPr sz="1200">
                <a:solidFill>
                  <a:srgbClr val="284F7D"/>
                </a:solidFill>
              </a:defRPr>
            </a:lvl1pPr>
            <a:lvl2pPr marL="914400" lvl="1" indent="-292100" algn="l">
              <a:lnSpc>
                <a:spcPct val="115000"/>
              </a:lnSpc>
              <a:spcBef>
                <a:spcPts val="0"/>
              </a:spcBef>
              <a:spcAft>
                <a:spcPts val="0"/>
              </a:spcAft>
              <a:buClr>
                <a:srgbClr val="284F7D"/>
              </a:buClr>
              <a:buSzPts val="1000"/>
              <a:buChar char="○"/>
              <a:defRPr sz="1000">
                <a:solidFill>
                  <a:srgbClr val="284F7D"/>
                </a:solidFill>
              </a:defRPr>
            </a:lvl2pPr>
            <a:lvl3pPr marL="1371600" lvl="2" indent="-292100" algn="l">
              <a:lnSpc>
                <a:spcPct val="115000"/>
              </a:lnSpc>
              <a:spcBef>
                <a:spcPts val="0"/>
              </a:spcBef>
              <a:spcAft>
                <a:spcPts val="0"/>
              </a:spcAft>
              <a:buClr>
                <a:srgbClr val="284F7D"/>
              </a:buClr>
              <a:buSzPts val="1000"/>
              <a:buChar char="■"/>
              <a:defRPr sz="1000">
                <a:solidFill>
                  <a:srgbClr val="284F7D"/>
                </a:solidFill>
              </a:defRPr>
            </a:lvl3pPr>
            <a:lvl4pPr marL="1828800" lvl="3" indent="-292100" algn="l">
              <a:lnSpc>
                <a:spcPct val="115000"/>
              </a:lnSpc>
              <a:spcBef>
                <a:spcPts val="0"/>
              </a:spcBef>
              <a:spcAft>
                <a:spcPts val="0"/>
              </a:spcAft>
              <a:buClr>
                <a:srgbClr val="284F7D"/>
              </a:buClr>
              <a:buSzPts val="1000"/>
              <a:buChar char="●"/>
              <a:defRPr sz="1000">
                <a:solidFill>
                  <a:srgbClr val="284F7D"/>
                </a:solidFill>
              </a:defRPr>
            </a:lvl4pPr>
            <a:lvl5pPr marL="2286000" lvl="4" indent="-292100" algn="l">
              <a:lnSpc>
                <a:spcPct val="115000"/>
              </a:lnSpc>
              <a:spcBef>
                <a:spcPts val="0"/>
              </a:spcBef>
              <a:spcAft>
                <a:spcPts val="0"/>
              </a:spcAft>
              <a:buClr>
                <a:srgbClr val="284F7D"/>
              </a:buClr>
              <a:buSzPts val="1000"/>
              <a:buChar char="○"/>
              <a:defRPr sz="1000">
                <a:solidFill>
                  <a:srgbClr val="284F7D"/>
                </a:solidFill>
              </a:defRPr>
            </a:lvl5pPr>
            <a:lvl6pPr marL="2743200" lvl="5" indent="-292100" algn="l">
              <a:lnSpc>
                <a:spcPct val="115000"/>
              </a:lnSpc>
              <a:spcBef>
                <a:spcPts val="0"/>
              </a:spcBef>
              <a:spcAft>
                <a:spcPts val="0"/>
              </a:spcAft>
              <a:buClr>
                <a:srgbClr val="284F7D"/>
              </a:buClr>
              <a:buSzPts val="1000"/>
              <a:buChar char="■"/>
              <a:defRPr sz="1000">
                <a:solidFill>
                  <a:srgbClr val="284F7D"/>
                </a:solidFill>
              </a:defRPr>
            </a:lvl6pPr>
            <a:lvl7pPr marL="3200400" lvl="6" indent="-292100" algn="l">
              <a:lnSpc>
                <a:spcPct val="115000"/>
              </a:lnSpc>
              <a:spcBef>
                <a:spcPts val="0"/>
              </a:spcBef>
              <a:spcAft>
                <a:spcPts val="0"/>
              </a:spcAft>
              <a:buClr>
                <a:srgbClr val="284F7D"/>
              </a:buClr>
              <a:buSzPts val="1000"/>
              <a:buChar char="●"/>
              <a:defRPr sz="1000">
                <a:solidFill>
                  <a:srgbClr val="284F7D"/>
                </a:solidFill>
              </a:defRPr>
            </a:lvl7pPr>
            <a:lvl8pPr marL="3657600" lvl="7" indent="-292100" algn="l">
              <a:lnSpc>
                <a:spcPct val="115000"/>
              </a:lnSpc>
              <a:spcBef>
                <a:spcPts val="0"/>
              </a:spcBef>
              <a:spcAft>
                <a:spcPts val="0"/>
              </a:spcAft>
              <a:buClr>
                <a:srgbClr val="284F7D"/>
              </a:buClr>
              <a:buSzPts val="1000"/>
              <a:buChar char="○"/>
              <a:defRPr sz="1000">
                <a:solidFill>
                  <a:srgbClr val="284F7D"/>
                </a:solidFill>
              </a:defRPr>
            </a:lvl8pPr>
            <a:lvl9pPr marL="4114800" lvl="8" indent="-292100" algn="l">
              <a:lnSpc>
                <a:spcPct val="115000"/>
              </a:lnSpc>
              <a:spcBef>
                <a:spcPts val="0"/>
              </a:spcBef>
              <a:spcAft>
                <a:spcPts val="0"/>
              </a:spcAft>
              <a:buClr>
                <a:srgbClr val="284F7D"/>
              </a:buClr>
              <a:buSzPts val="1000"/>
              <a:buChar char="■"/>
              <a:defRPr sz="1000">
                <a:solidFill>
                  <a:srgbClr val="284F7D"/>
                </a:solidFill>
              </a:defRPr>
            </a:lvl9pPr>
          </a:lstStyle>
          <a:p>
            <a:endParaRPr/>
          </a:p>
        </p:txBody>
      </p:sp>
      <p:sp>
        <p:nvSpPr>
          <p:cNvPr id="148" name="Google Shape;148;p8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6161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6161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6161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6161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6161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6161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6161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6161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6161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13">
  <p:cSld name="AUTOLAYOUT_19">
    <p:bg>
      <p:bgPr>
        <a:solidFill>
          <a:srgbClr val="FFFFFF"/>
        </a:solidFill>
        <a:effectLst/>
      </p:bgPr>
    </p:bg>
    <p:spTree>
      <p:nvGrpSpPr>
        <p:cNvPr id="1" name="Shape 19"/>
        <p:cNvGrpSpPr/>
        <p:nvPr/>
      </p:nvGrpSpPr>
      <p:grpSpPr>
        <a:xfrm>
          <a:off x="0" y="0"/>
          <a:ext cx="0" cy="0"/>
          <a:chOff x="0" y="0"/>
          <a:chExt cx="0" cy="0"/>
        </a:xfrm>
      </p:grpSpPr>
      <p:sp>
        <p:nvSpPr>
          <p:cNvPr id="20" name="Google Shape;20;p62"/>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1" name="Google Shape;21;p62"/>
          <p:cNvCxnSpPr/>
          <p:nvPr/>
        </p:nvCxnSpPr>
        <p:spPr>
          <a:xfrm>
            <a:off x="356325" y="4823300"/>
            <a:ext cx="2942400" cy="0"/>
          </a:xfrm>
          <a:prstGeom prst="straightConnector1">
            <a:avLst/>
          </a:prstGeom>
          <a:noFill/>
          <a:ln w="9525" cap="flat" cmpd="sng">
            <a:solidFill>
              <a:srgbClr val="E0E0E0"/>
            </a:solidFill>
            <a:prstDash val="solid"/>
            <a:round/>
            <a:headEnd type="none" w="sm" len="sm"/>
            <a:tailEnd type="none" w="sm" len="sm"/>
          </a:ln>
        </p:spPr>
      </p:cxnSp>
      <p:cxnSp>
        <p:nvCxnSpPr>
          <p:cNvPr id="22" name="Google Shape;22;p62"/>
          <p:cNvCxnSpPr/>
          <p:nvPr/>
        </p:nvCxnSpPr>
        <p:spPr>
          <a:xfrm>
            <a:off x="4614775" y="373547"/>
            <a:ext cx="4206600" cy="0"/>
          </a:xfrm>
          <a:prstGeom prst="straightConnector1">
            <a:avLst/>
          </a:prstGeom>
          <a:noFill/>
          <a:ln w="9525" cap="flat" cmpd="sng">
            <a:solidFill>
              <a:srgbClr val="E0E0E0"/>
            </a:solidFill>
            <a:prstDash val="solid"/>
            <a:round/>
            <a:headEnd type="none" w="sm" len="sm"/>
            <a:tailEnd type="none" w="sm" len="sm"/>
          </a:ln>
        </p:spPr>
      </p:cxnSp>
      <p:sp>
        <p:nvSpPr>
          <p:cNvPr id="23" name="Google Shape;23;p62"/>
          <p:cNvSpPr/>
          <p:nvPr/>
        </p:nvSpPr>
        <p:spPr>
          <a:xfrm>
            <a:off x="4428475" y="316847"/>
            <a:ext cx="110100" cy="1134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62"/>
          <p:cNvSpPr/>
          <p:nvPr/>
        </p:nvSpPr>
        <p:spPr>
          <a:xfrm>
            <a:off x="356325" y="316850"/>
            <a:ext cx="2942400" cy="1134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62"/>
          <p:cNvSpPr txBox="1">
            <a:spLocks noGrp="1"/>
          </p:cNvSpPr>
          <p:nvPr>
            <p:ph type="title"/>
          </p:nvPr>
        </p:nvSpPr>
        <p:spPr>
          <a:xfrm>
            <a:off x="305450" y="525950"/>
            <a:ext cx="3142800" cy="15870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434343"/>
              </a:buClr>
              <a:buSzPts val="2400"/>
              <a:buNone/>
              <a:defRPr sz="2400" b="1">
                <a:solidFill>
                  <a:srgbClr val="434343"/>
                </a:solidFill>
              </a:defRPr>
            </a:lvl1pPr>
            <a:lvl2pPr lvl="1" algn="l">
              <a:lnSpc>
                <a:spcPct val="100000"/>
              </a:lnSpc>
              <a:spcBef>
                <a:spcPts val="0"/>
              </a:spcBef>
              <a:spcAft>
                <a:spcPts val="0"/>
              </a:spcAft>
              <a:buClr>
                <a:srgbClr val="434343"/>
              </a:buClr>
              <a:buSzPts val="2400"/>
              <a:buNone/>
              <a:defRPr sz="2400" b="1">
                <a:solidFill>
                  <a:srgbClr val="434343"/>
                </a:solidFill>
              </a:defRPr>
            </a:lvl2pPr>
            <a:lvl3pPr lvl="2" algn="l">
              <a:lnSpc>
                <a:spcPct val="100000"/>
              </a:lnSpc>
              <a:spcBef>
                <a:spcPts val="0"/>
              </a:spcBef>
              <a:spcAft>
                <a:spcPts val="0"/>
              </a:spcAft>
              <a:buClr>
                <a:srgbClr val="434343"/>
              </a:buClr>
              <a:buSzPts val="2400"/>
              <a:buNone/>
              <a:defRPr sz="2400" b="1">
                <a:solidFill>
                  <a:srgbClr val="434343"/>
                </a:solidFill>
              </a:defRPr>
            </a:lvl3pPr>
            <a:lvl4pPr lvl="3" algn="l">
              <a:lnSpc>
                <a:spcPct val="100000"/>
              </a:lnSpc>
              <a:spcBef>
                <a:spcPts val="0"/>
              </a:spcBef>
              <a:spcAft>
                <a:spcPts val="0"/>
              </a:spcAft>
              <a:buClr>
                <a:srgbClr val="434343"/>
              </a:buClr>
              <a:buSzPts val="2400"/>
              <a:buNone/>
              <a:defRPr sz="2400" b="1">
                <a:solidFill>
                  <a:srgbClr val="434343"/>
                </a:solidFill>
              </a:defRPr>
            </a:lvl4pPr>
            <a:lvl5pPr lvl="4" algn="l">
              <a:lnSpc>
                <a:spcPct val="100000"/>
              </a:lnSpc>
              <a:spcBef>
                <a:spcPts val="0"/>
              </a:spcBef>
              <a:spcAft>
                <a:spcPts val="0"/>
              </a:spcAft>
              <a:buClr>
                <a:srgbClr val="434343"/>
              </a:buClr>
              <a:buSzPts val="2400"/>
              <a:buNone/>
              <a:defRPr sz="2400" b="1">
                <a:solidFill>
                  <a:srgbClr val="434343"/>
                </a:solidFill>
              </a:defRPr>
            </a:lvl5pPr>
            <a:lvl6pPr lvl="5" algn="l">
              <a:lnSpc>
                <a:spcPct val="100000"/>
              </a:lnSpc>
              <a:spcBef>
                <a:spcPts val="0"/>
              </a:spcBef>
              <a:spcAft>
                <a:spcPts val="0"/>
              </a:spcAft>
              <a:buClr>
                <a:srgbClr val="434343"/>
              </a:buClr>
              <a:buSzPts val="2400"/>
              <a:buNone/>
              <a:defRPr sz="2400" b="1">
                <a:solidFill>
                  <a:srgbClr val="434343"/>
                </a:solidFill>
              </a:defRPr>
            </a:lvl6pPr>
            <a:lvl7pPr lvl="6" algn="l">
              <a:lnSpc>
                <a:spcPct val="100000"/>
              </a:lnSpc>
              <a:spcBef>
                <a:spcPts val="0"/>
              </a:spcBef>
              <a:spcAft>
                <a:spcPts val="0"/>
              </a:spcAft>
              <a:buClr>
                <a:srgbClr val="434343"/>
              </a:buClr>
              <a:buSzPts val="2400"/>
              <a:buNone/>
              <a:defRPr sz="2400" b="1">
                <a:solidFill>
                  <a:srgbClr val="434343"/>
                </a:solidFill>
              </a:defRPr>
            </a:lvl7pPr>
            <a:lvl8pPr lvl="7" algn="l">
              <a:lnSpc>
                <a:spcPct val="100000"/>
              </a:lnSpc>
              <a:spcBef>
                <a:spcPts val="0"/>
              </a:spcBef>
              <a:spcAft>
                <a:spcPts val="0"/>
              </a:spcAft>
              <a:buClr>
                <a:srgbClr val="434343"/>
              </a:buClr>
              <a:buSzPts val="2400"/>
              <a:buNone/>
              <a:defRPr sz="2400" b="1">
                <a:solidFill>
                  <a:srgbClr val="434343"/>
                </a:solidFill>
              </a:defRPr>
            </a:lvl8pPr>
            <a:lvl9pPr lvl="8" algn="l">
              <a:lnSpc>
                <a:spcPct val="100000"/>
              </a:lnSpc>
              <a:spcBef>
                <a:spcPts val="0"/>
              </a:spcBef>
              <a:spcAft>
                <a:spcPts val="0"/>
              </a:spcAft>
              <a:buClr>
                <a:srgbClr val="434343"/>
              </a:buClr>
              <a:buSzPts val="2400"/>
              <a:buNone/>
              <a:defRPr sz="2400" b="1">
                <a:solidFill>
                  <a:srgbClr val="434343"/>
                </a:solidFill>
              </a:defRPr>
            </a:lvl9pPr>
          </a:lstStyle>
          <a:p>
            <a:endParaRPr/>
          </a:p>
        </p:txBody>
      </p:sp>
      <p:sp>
        <p:nvSpPr>
          <p:cNvPr id="26" name="Google Shape;26;p62"/>
          <p:cNvSpPr txBox="1">
            <a:spLocks noGrp="1"/>
          </p:cNvSpPr>
          <p:nvPr>
            <p:ph type="body" idx="1"/>
          </p:nvPr>
        </p:nvSpPr>
        <p:spPr>
          <a:xfrm>
            <a:off x="4610700" y="525950"/>
            <a:ext cx="4206600" cy="40182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Clr>
                <a:srgbClr val="666666"/>
              </a:buClr>
              <a:buSzPts val="1400"/>
              <a:buChar char="●"/>
              <a:defRPr sz="1400">
                <a:solidFill>
                  <a:srgbClr val="666666"/>
                </a:solidFill>
              </a:defRPr>
            </a:lvl1pPr>
            <a:lvl2pPr marL="914400" lvl="1" indent="-304800" algn="l">
              <a:lnSpc>
                <a:spcPct val="115000"/>
              </a:lnSpc>
              <a:spcBef>
                <a:spcPts val="0"/>
              </a:spcBef>
              <a:spcAft>
                <a:spcPts val="0"/>
              </a:spcAft>
              <a:buClr>
                <a:srgbClr val="666666"/>
              </a:buClr>
              <a:buSzPts val="1200"/>
              <a:buChar char="○"/>
              <a:defRPr sz="1200">
                <a:solidFill>
                  <a:srgbClr val="666666"/>
                </a:solidFill>
              </a:defRPr>
            </a:lvl2pPr>
            <a:lvl3pPr marL="1371600" lvl="2" indent="-304800" algn="l">
              <a:lnSpc>
                <a:spcPct val="115000"/>
              </a:lnSpc>
              <a:spcBef>
                <a:spcPts val="0"/>
              </a:spcBef>
              <a:spcAft>
                <a:spcPts val="0"/>
              </a:spcAft>
              <a:buClr>
                <a:srgbClr val="666666"/>
              </a:buClr>
              <a:buSzPts val="1200"/>
              <a:buChar char="■"/>
              <a:defRPr sz="1200">
                <a:solidFill>
                  <a:srgbClr val="666666"/>
                </a:solidFill>
              </a:defRPr>
            </a:lvl3pPr>
            <a:lvl4pPr marL="1828800" lvl="3" indent="-304800" algn="l">
              <a:lnSpc>
                <a:spcPct val="115000"/>
              </a:lnSpc>
              <a:spcBef>
                <a:spcPts val="0"/>
              </a:spcBef>
              <a:spcAft>
                <a:spcPts val="0"/>
              </a:spcAft>
              <a:buClr>
                <a:srgbClr val="666666"/>
              </a:buClr>
              <a:buSzPts val="1200"/>
              <a:buChar char="●"/>
              <a:defRPr sz="1200">
                <a:solidFill>
                  <a:srgbClr val="666666"/>
                </a:solidFill>
              </a:defRPr>
            </a:lvl4pPr>
            <a:lvl5pPr marL="2286000" lvl="4" indent="-304800" algn="l">
              <a:lnSpc>
                <a:spcPct val="115000"/>
              </a:lnSpc>
              <a:spcBef>
                <a:spcPts val="0"/>
              </a:spcBef>
              <a:spcAft>
                <a:spcPts val="0"/>
              </a:spcAft>
              <a:buClr>
                <a:srgbClr val="666666"/>
              </a:buClr>
              <a:buSzPts val="1200"/>
              <a:buChar char="○"/>
              <a:defRPr sz="1200">
                <a:solidFill>
                  <a:srgbClr val="666666"/>
                </a:solidFill>
              </a:defRPr>
            </a:lvl5pPr>
            <a:lvl6pPr marL="2743200" lvl="5" indent="-304800" algn="l">
              <a:lnSpc>
                <a:spcPct val="115000"/>
              </a:lnSpc>
              <a:spcBef>
                <a:spcPts val="0"/>
              </a:spcBef>
              <a:spcAft>
                <a:spcPts val="0"/>
              </a:spcAft>
              <a:buClr>
                <a:srgbClr val="666666"/>
              </a:buClr>
              <a:buSzPts val="1200"/>
              <a:buChar char="■"/>
              <a:defRPr sz="1200">
                <a:solidFill>
                  <a:srgbClr val="666666"/>
                </a:solidFill>
              </a:defRPr>
            </a:lvl6pPr>
            <a:lvl7pPr marL="3200400" lvl="6" indent="-304800" algn="l">
              <a:lnSpc>
                <a:spcPct val="115000"/>
              </a:lnSpc>
              <a:spcBef>
                <a:spcPts val="0"/>
              </a:spcBef>
              <a:spcAft>
                <a:spcPts val="0"/>
              </a:spcAft>
              <a:buClr>
                <a:srgbClr val="666666"/>
              </a:buClr>
              <a:buSzPts val="1200"/>
              <a:buChar char="●"/>
              <a:defRPr sz="1200">
                <a:solidFill>
                  <a:srgbClr val="666666"/>
                </a:solidFill>
              </a:defRPr>
            </a:lvl7pPr>
            <a:lvl8pPr marL="3657600" lvl="7" indent="-304800" algn="l">
              <a:lnSpc>
                <a:spcPct val="115000"/>
              </a:lnSpc>
              <a:spcBef>
                <a:spcPts val="0"/>
              </a:spcBef>
              <a:spcAft>
                <a:spcPts val="0"/>
              </a:spcAft>
              <a:buClr>
                <a:srgbClr val="666666"/>
              </a:buClr>
              <a:buSzPts val="1200"/>
              <a:buChar char="○"/>
              <a:defRPr sz="1200">
                <a:solidFill>
                  <a:srgbClr val="666666"/>
                </a:solidFill>
              </a:defRPr>
            </a:lvl8pPr>
            <a:lvl9pPr marL="4114800" lvl="8" indent="-304800" algn="l">
              <a:lnSpc>
                <a:spcPct val="115000"/>
              </a:lnSpc>
              <a:spcBef>
                <a:spcPts val="0"/>
              </a:spcBef>
              <a:spcAft>
                <a:spcPts val="0"/>
              </a:spcAft>
              <a:buClr>
                <a:srgbClr val="666666"/>
              </a:buClr>
              <a:buSzPts val="1200"/>
              <a:buChar char="■"/>
              <a:defRPr sz="1200">
                <a:solidFill>
                  <a:srgbClr val="666666"/>
                </a:solidFill>
              </a:defRPr>
            </a:lvl9pPr>
          </a:lstStyle>
          <a:p>
            <a:endParaRPr/>
          </a:p>
        </p:txBody>
      </p:sp>
      <p:sp>
        <p:nvSpPr>
          <p:cNvPr id="27" name="Google Shape;27;p6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666666"/>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666666"/>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666666"/>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666666"/>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666666"/>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666666"/>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666666"/>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666666"/>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666666"/>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63"/>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0" name="Google Shape;30;p63"/>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rmAutofit/>
          </a:bodyPr>
          <a:lstStyle>
            <a:lvl1pPr marL="457200" lvl="0" indent="-342900" algn="l">
              <a:lnSpc>
                <a:spcPct val="115000"/>
              </a:lnSpc>
              <a:spcBef>
                <a:spcPts val="360"/>
              </a:spcBef>
              <a:spcAft>
                <a:spcPts val="0"/>
              </a:spcAft>
              <a:buClr>
                <a:schemeClr val="dk1"/>
              </a:buClr>
              <a:buSzPts val="1800"/>
              <a:buChar char="●"/>
              <a:defRPr/>
            </a:lvl1pPr>
            <a:lvl2pPr marL="914400" lvl="1" indent="-342900" algn="l">
              <a:lnSpc>
                <a:spcPct val="115000"/>
              </a:lnSpc>
              <a:spcBef>
                <a:spcPts val="1200"/>
              </a:spcBef>
              <a:spcAft>
                <a:spcPts val="0"/>
              </a:spcAft>
              <a:buClr>
                <a:schemeClr val="dk1"/>
              </a:buClr>
              <a:buSzPts val="1800"/>
              <a:buChar char="○"/>
              <a:defRPr/>
            </a:lvl2pPr>
            <a:lvl3pPr marL="1371600" lvl="2" indent="-342900" algn="l">
              <a:lnSpc>
                <a:spcPct val="115000"/>
              </a:lnSpc>
              <a:spcBef>
                <a:spcPts val="1200"/>
              </a:spcBef>
              <a:spcAft>
                <a:spcPts val="0"/>
              </a:spcAft>
              <a:buClr>
                <a:schemeClr val="dk1"/>
              </a:buClr>
              <a:buSzPts val="1800"/>
              <a:buChar char="■"/>
              <a:defRPr/>
            </a:lvl3pPr>
            <a:lvl4pPr marL="1828800" lvl="3" indent="-342900" algn="l">
              <a:lnSpc>
                <a:spcPct val="115000"/>
              </a:lnSpc>
              <a:spcBef>
                <a:spcPts val="1200"/>
              </a:spcBef>
              <a:spcAft>
                <a:spcPts val="0"/>
              </a:spcAft>
              <a:buClr>
                <a:schemeClr val="dk1"/>
              </a:buClr>
              <a:buSzPts val="1800"/>
              <a:buChar char="●"/>
              <a:defRPr/>
            </a:lvl4pPr>
            <a:lvl5pPr marL="2286000" lvl="4" indent="-342900" algn="l">
              <a:lnSpc>
                <a:spcPct val="115000"/>
              </a:lnSpc>
              <a:spcBef>
                <a:spcPts val="1200"/>
              </a:spcBef>
              <a:spcAft>
                <a:spcPts val="0"/>
              </a:spcAft>
              <a:buClr>
                <a:schemeClr val="dk1"/>
              </a:buClr>
              <a:buSzPts val="1800"/>
              <a:buChar char="○"/>
              <a:defRPr/>
            </a:lvl5pPr>
            <a:lvl6pPr marL="2743200" lvl="5" indent="-342900" algn="l">
              <a:lnSpc>
                <a:spcPct val="115000"/>
              </a:lnSpc>
              <a:spcBef>
                <a:spcPts val="1200"/>
              </a:spcBef>
              <a:spcAft>
                <a:spcPts val="0"/>
              </a:spcAft>
              <a:buClr>
                <a:schemeClr val="dk1"/>
              </a:buClr>
              <a:buSzPts val="1800"/>
              <a:buChar char="■"/>
              <a:defRPr/>
            </a:lvl6pPr>
            <a:lvl7pPr marL="3200400" lvl="6" indent="-342900" algn="l">
              <a:lnSpc>
                <a:spcPct val="115000"/>
              </a:lnSpc>
              <a:spcBef>
                <a:spcPts val="1200"/>
              </a:spcBef>
              <a:spcAft>
                <a:spcPts val="0"/>
              </a:spcAft>
              <a:buClr>
                <a:schemeClr val="dk1"/>
              </a:buClr>
              <a:buSzPts val="1800"/>
              <a:buChar char="●"/>
              <a:defRPr/>
            </a:lvl7pPr>
            <a:lvl8pPr marL="3657600" lvl="7" indent="-342900" algn="l">
              <a:lnSpc>
                <a:spcPct val="115000"/>
              </a:lnSpc>
              <a:spcBef>
                <a:spcPts val="1200"/>
              </a:spcBef>
              <a:spcAft>
                <a:spcPts val="0"/>
              </a:spcAft>
              <a:buClr>
                <a:schemeClr val="dk1"/>
              </a:buClr>
              <a:buSzPts val="1800"/>
              <a:buChar char="○"/>
              <a:defRPr/>
            </a:lvl8pPr>
            <a:lvl9pPr marL="4114800" lvl="8" indent="-342900" algn="l">
              <a:lnSpc>
                <a:spcPct val="115000"/>
              </a:lnSpc>
              <a:spcBef>
                <a:spcPts val="1200"/>
              </a:spcBef>
              <a:spcAft>
                <a:spcPts val="1200"/>
              </a:spcAft>
              <a:buClr>
                <a:schemeClr val="dk1"/>
              </a:buClr>
              <a:buSzPts val="1800"/>
              <a:buChar char="■"/>
              <a:defRPr/>
            </a:lvl9pPr>
          </a:lstStyle>
          <a:p>
            <a:endParaRPr/>
          </a:p>
        </p:txBody>
      </p:sp>
      <p:sp>
        <p:nvSpPr>
          <p:cNvPr id="31" name="Google Shape;31;p63"/>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2" name="Google Shape;32;p63"/>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3" name="Google Shape;33;p6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33">
  <p:cSld name="AUTOLAYOUT_74">
    <p:bg>
      <p:bgPr>
        <a:solidFill>
          <a:srgbClr val="FFFFFF"/>
        </a:solidFill>
        <a:effectLst/>
      </p:bgPr>
    </p:bg>
    <p:spTree>
      <p:nvGrpSpPr>
        <p:cNvPr id="1" name="Shape 34"/>
        <p:cNvGrpSpPr/>
        <p:nvPr/>
      </p:nvGrpSpPr>
      <p:grpSpPr>
        <a:xfrm>
          <a:off x="0" y="0"/>
          <a:ext cx="0" cy="0"/>
          <a:chOff x="0" y="0"/>
          <a:chExt cx="0" cy="0"/>
        </a:xfrm>
      </p:grpSpPr>
      <p:sp>
        <p:nvSpPr>
          <p:cNvPr id="35" name="Google Shape;35;p64"/>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64"/>
          <p:cNvSpPr/>
          <p:nvPr/>
        </p:nvSpPr>
        <p:spPr>
          <a:xfrm>
            <a:off x="326950" y="261675"/>
            <a:ext cx="5717400" cy="45162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64"/>
          <p:cNvSpPr txBox="1">
            <a:spLocks noGrp="1"/>
          </p:cNvSpPr>
          <p:nvPr>
            <p:ph type="body" idx="1"/>
          </p:nvPr>
        </p:nvSpPr>
        <p:spPr>
          <a:xfrm>
            <a:off x="6153250" y="161925"/>
            <a:ext cx="2690700" cy="34098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Clr>
                <a:schemeClr val="dk2"/>
              </a:buClr>
              <a:buSzPts val="1400"/>
              <a:buChar char="●"/>
              <a:defRPr sz="1400">
                <a:solidFill>
                  <a:schemeClr val="dk2"/>
                </a:solidFill>
              </a:defRPr>
            </a:lvl1pPr>
            <a:lvl2pPr marL="914400" lvl="1" indent="-304800" algn="l">
              <a:lnSpc>
                <a:spcPct val="115000"/>
              </a:lnSpc>
              <a:spcBef>
                <a:spcPts val="0"/>
              </a:spcBef>
              <a:spcAft>
                <a:spcPts val="0"/>
              </a:spcAft>
              <a:buClr>
                <a:schemeClr val="dk2"/>
              </a:buClr>
              <a:buSzPts val="1200"/>
              <a:buChar char="○"/>
              <a:defRPr sz="1200">
                <a:solidFill>
                  <a:schemeClr val="dk2"/>
                </a:solidFill>
              </a:defRPr>
            </a:lvl2pPr>
            <a:lvl3pPr marL="1371600" lvl="2" indent="-304800" algn="l">
              <a:lnSpc>
                <a:spcPct val="115000"/>
              </a:lnSpc>
              <a:spcBef>
                <a:spcPts val="0"/>
              </a:spcBef>
              <a:spcAft>
                <a:spcPts val="0"/>
              </a:spcAft>
              <a:buClr>
                <a:schemeClr val="dk2"/>
              </a:buClr>
              <a:buSzPts val="1200"/>
              <a:buChar char="■"/>
              <a:defRPr sz="1200">
                <a:solidFill>
                  <a:schemeClr val="dk2"/>
                </a:solidFill>
              </a:defRPr>
            </a:lvl3pPr>
            <a:lvl4pPr marL="1828800" lvl="3" indent="-304800" algn="l">
              <a:lnSpc>
                <a:spcPct val="115000"/>
              </a:lnSpc>
              <a:spcBef>
                <a:spcPts val="0"/>
              </a:spcBef>
              <a:spcAft>
                <a:spcPts val="0"/>
              </a:spcAft>
              <a:buClr>
                <a:schemeClr val="dk2"/>
              </a:buClr>
              <a:buSzPts val="1200"/>
              <a:buChar char="●"/>
              <a:defRPr sz="1200">
                <a:solidFill>
                  <a:schemeClr val="dk2"/>
                </a:solidFill>
              </a:defRPr>
            </a:lvl4pPr>
            <a:lvl5pPr marL="2286000" lvl="4" indent="-304800" algn="l">
              <a:lnSpc>
                <a:spcPct val="115000"/>
              </a:lnSpc>
              <a:spcBef>
                <a:spcPts val="0"/>
              </a:spcBef>
              <a:spcAft>
                <a:spcPts val="0"/>
              </a:spcAft>
              <a:buClr>
                <a:schemeClr val="dk2"/>
              </a:buClr>
              <a:buSzPts val="1200"/>
              <a:buChar char="○"/>
              <a:defRPr sz="1200">
                <a:solidFill>
                  <a:schemeClr val="dk2"/>
                </a:solidFill>
              </a:defRPr>
            </a:lvl5pPr>
            <a:lvl6pPr marL="2743200" lvl="5" indent="-304800" algn="l">
              <a:lnSpc>
                <a:spcPct val="115000"/>
              </a:lnSpc>
              <a:spcBef>
                <a:spcPts val="0"/>
              </a:spcBef>
              <a:spcAft>
                <a:spcPts val="0"/>
              </a:spcAft>
              <a:buClr>
                <a:schemeClr val="dk2"/>
              </a:buClr>
              <a:buSzPts val="1200"/>
              <a:buChar char="■"/>
              <a:defRPr sz="1200">
                <a:solidFill>
                  <a:schemeClr val="dk2"/>
                </a:solidFill>
              </a:defRPr>
            </a:lvl6pPr>
            <a:lvl7pPr marL="3200400" lvl="6" indent="-304800" algn="l">
              <a:lnSpc>
                <a:spcPct val="115000"/>
              </a:lnSpc>
              <a:spcBef>
                <a:spcPts val="0"/>
              </a:spcBef>
              <a:spcAft>
                <a:spcPts val="0"/>
              </a:spcAft>
              <a:buClr>
                <a:schemeClr val="dk2"/>
              </a:buClr>
              <a:buSzPts val="1200"/>
              <a:buChar char="●"/>
              <a:defRPr sz="1200">
                <a:solidFill>
                  <a:schemeClr val="dk2"/>
                </a:solidFill>
              </a:defRPr>
            </a:lvl7pPr>
            <a:lvl8pPr marL="3657600" lvl="7" indent="-304800" algn="l">
              <a:lnSpc>
                <a:spcPct val="115000"/>
              </a:lnSpc>
              <a:spcBef>
                <a:spcPts val="0"/>
              </a:spcBef>
              <a:spcAft>
                <a:spcPts val="0"/>
              </a:spcAft>
              <a:buClr>
                <a:schemeClr val="dk2"/>
              </a:buClr>
              <a:buSzPts val="1200"/>
              <a:buChar char="○"/>
              <a:defRPr sz="1200">
                <a:solidFill>
                  <a:schemeClr val="dk2"/>
                </a:solidFill>
              </a:defRPr>
            </a:lvl8pPr>
            <a:lvl9pPr marL="4114800" lvl="8" indent="-304800" algn="l">
              <a:lnSpc>
                <a:spcPct val="115000"/>
              </a:lnSpc>
              <a:spcBef>
                <a:spcPts val="0"/>
              </a:spcBef>
              <a:spcAft>
                <a:spcPts val="0"/>
              </a:spcAft>
              <a:buClr>
                <a:schemeClr val="dk2"/>
              </a:buClr>
              <a:buSzPts val="1200"/>
              <a:buChar char="■"/>
              <a:defRPr sz="1200">
                <a:solidFill>
                  <a:schemeClr val="dk2"/>
                </a:solidFill>
              </a:defRPr>
            </a:lvl9pPr>
          </a:lstStyle>
          <a:p>
            <a:endParaRPr/>
          </a:p>
        </p:txBody>
      </p:sp>
      <p:sp>
        <p:nvSpPr>
          <p:cNvPr id="38" name="Google Shape;38;p6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
        <p:cNvGrpSpPr/>
        <p:nvPr/>
      </p:nvGrpSpPr>
      <p:grpSpPr>
        <a:xfrm>
          <a:off x="0" y="0"/>
          <a:ext cx="0" cy="0"/>
          <a:chOff x="0" y="0"/>
          <a:chExt cx="0" cy="0"/>
        </a:xfrm>
      </p:grpSpPr>
      <p:sp>
        <p:nvSpPr>
          <p:cNvPr id="40" name="Google Shape;40;p65"/>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41" name="Google Shape;41;p6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2"/>
        <p:cNvGrpSpPr/>
        <p:nvPr/>
      </p:nvGrpSpPr>
      <p:grpSpPr>
        <a:xfrm>
          <a:off x="0" y="0"/>
          <a:ext cx="0" cy="0"/>
          <a:chOff x="0" y="0"/>
          <a:chExt cx="0" cy="0"/>
        </a:xfrm>
      </p:grpSpPr>
      <p:sp>
        <p:nvSpPr>
          <p:cNvPr id="43" name="Google Shape;43;p6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4" name="Google Shape;44;p66"/>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45" name="Google Shape;45;p66"/>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46" name="Google Shape;46;p6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6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49" name="Google Shape;49;p6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50" name="Google Shape;50;p6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1"/>
        <p:cNvGrpSpPr/>
        <p:nvPr/>
      </p:nvGrpSpPr>
      <p:grpSpPr>
        <a:xfrm>
          <a:off x="0" y="0"/>
          <a:ext cx="0" cy="0"/>
          <a:chOff x="0" y="0"/>
          <a:chExt cx="0" cy="0"/>
        </a:xfrm>
      </p:grpSpPr>
      <p:sp>
        <p:nvSpPr>
          <p:cNvPr id="52" name="Google Shape;52;p68"/>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53" name="Google Shape;53;p6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5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5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5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0"/>
        <p:cNvGrpSpPr/>
        <p:nvPr/>
      </p:nvGrpSpPr>
      <p:grpSpPr>
        <a:xfrm>
          <a:off x="0" y="0"/>
          <a:ext cx="0" cy="0"/>
          <a:chOff x="0" y="0"/>
          <a:chExt cx="0" cy="0"/>
        </a:xfrm>
      </p:grpSpPr>
      <p:sp>
        <p:nvSpPr>
          <p:cNvPr id="71" name="Google Shape;71;p5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2" name="Google Shape;72;p5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73" name="Google Shape;73;p5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mailto:cappsingh@gmail.com"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
          <p:cNvSpPr txBox="1">
            <a:spLocks noGrp="1"/>
          </p:cNvSpPr>
          <p:nvPr>
            <p:ph type="ctrTitle"/>
          </p:nvPr>
        </p:nvSpPr>
        <p:spPr>
          <a:xfrm>
            <a:off x="311700" y="744575"/>
            <a:ext cx="8520600" cy="28347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5200"/>
              <a:buNone/>
            </a:pPr>
            <a:r>
              <a:rPr lang="en-US" sz="2500" dirty="0">
                <a:latin typeface="Comic Sans MS"/>
                <a:ea typeface="Comic Sans MS"/>
                <a:cs typeface="Comic Sans MS"/>
                <a:sym typeface="Comic Sans MS"/>
              </a:rPr>
              <a:t>Income tax </a:t>
            </a:r>
            <a:endParaRPr sz="2500" dirty="0">
              <a:solidFill>
                <a:srgbClr val="222222"/>
              </a:solidFill>
              <a:highlight>
                <a:srgbClr val="FFFFFF"/>
              </a:highlight>
              <a:latin typeface="Comic Sans MS"/>
              <a:ea typeface="Comic Sans MS"/>
              <a:cs typeface="Comic Sans MS"/>
              <a:sym typeface="Comic Sans MS"/>
            </a:endParaRPr>
          </a:p>
          <a:p>
            <a:pPr marL="0" lvl="0" indent="0" algn="ctr" rtl="0">
              <a:lnSpc>
                <a:spcPct val="100000"/>
              </a:lnSpc>
              <a:spcBef>
                <a:spcPts val="0"/>
              </a:spcBef>
              <a:spcAft>
                <a:spcPts val="0"/>
              </a:spcAft>
              <a:buSzPts val="5200"/>
              <a:buNone/>
            </a:pPr>
            <a:endParaRPr sz="2500" dirty="0">
              <a:highlight>
                <a:srgbClr val="FFFFFF"/>
              </a:highlight>
              <a:latin typeface="Comic Sans MS"/>
              <a:ea typeface="Comic Sans MS"/>
              <a:cs typeface="Comic Sans MS"/>
              <a:sym typeface="Comic Sans MS"/>
            </a:endParaRPr>
          </a:p>
          <a:p>
            <a:pPr marL="0" lvl="0" indent="0" algn="ctr" rtl="0">
              <a:lnSpc>
                <a:spcPct val="100000"/>
              </a:lnSpc>
              <a:spcBef>
                <a:spcPts val="0"/>
              </a:spcBef>
              <a:spcAft>
                <a:spcPts val="0"/>
              </a:spcAft>
              <a:buSzPts val="5200"/>
              <a:buNone/>
            </a:pPr>
            <a:r>
              <a:rPr lang="en-US" sz="2500" dirty="0">
                <a:highlight>
                  <a:srgbClr val="FFFFFF"/>
                </a:highlight>
                <a:latin typeface="Comic Sans MS"/>
                <a:ea typeface="Comic Sans MS"/>
                <a:cs typeface="Comic Sans MS"/>
                <a:sym typeface="Comic Sans MS"/>
              </a:rPr>
              <a:t>Unit: Taxation of Capital Gains</a:t>
            </a:r>
            <a:endParaRPr sz="2500" dirty="0">
              <a:highlight>
                <a:srgbClr val="FFFFFF"/>
              </a:highlight>
              <a:latin typeface="Comic Sans MS"/>
              <a:ea typeface="Comic Sans MS"/>
              <a:cs typeface="Comic Sans MS"/>
              <a:sym typeface="Comic Sans MS"/>
            </a:endParaRPr>
          </a:p>
          <a:p>
            <a:pPr marL="0" lvl="0" indent="0" algn="ctr" rtl="0">
              <a:lnSpc>
                <a:spcPct val="100000"/>
              </a:lnSpc>
              <a:spcBef>
                <a:spcPts val="0"/>
              </a:spcBef>
              <a:spcAft>
                <a:spcPts val="0"/>
              </a:spcAft>
              <a:buSzPts val="5200"/>
              <a:buNone/>
            </a:pPr>
            <a:endParaRPr sz="2800" dirty="0"/>
          </a:p>
          <a:p>
            <a:pPr marL="0" lvl="0" indent="0" algn="ctr" rtl="0">
              <a:lnSpc>
                <a:spcPct val="100000"/>
              </a:lnSpc>
              <a:spcBef>
                <a:spcPts val="0"/>
              </a:spcBef>
              <a:spcAft>
                <a:spcPts val="0"/>
              </a:spcAft>
              <a:buSzPts val="5200"/>
              <a:buNone/>
            </a:pPr>
            <a:r>
              <a:rPr lang="en-US" sz="2800" dirty="0"/>
              <a:t>Date:20-12-2022 </a:t>
            </a:r>
            <a:endParaRPr sz="2800" dirty="0"/>
          </a:p>
        </p:txBody>
      </p:sp>
      <p:sp>
        <p:nvSpPr>
          <p:cNvPr id="154" name="Google Shape;154;p1"/>
          <p:cNvSpPr txBox="1">
            <a:spLocks noGrp="1"/>
          </p:cNvSpPr>
          <p:nvPr>
            <p:ph type="subTitle" idx="1"/>
          </p:nvPr>
        </p:nvSpPr>
        <p:spPr>
          <a:xfrm>
            <a:off x="311700" y="3853024"/>
            <a:ext cx="8520600" cy="1152729"/>
          </a:xfrm>
          <a:prstGeom prst="rect">
            <a:avLst/>
          </a:prstGeom>
          <a:noFill/>
          <a:ln>
            <a:noFill/>
          </a:ln>
        </p:spPr>
        <p:txBody>
          <a:bodyPr spcFirstLastPara="1" wrap="square" lIns="91425" tIns="91425" rIns="91425" bIns="91425" anchor="t" anchorCtr="0">
            <a:normAutofit fontScale="92500" lnSpcReduction="10000"/>
          </a:bodyPr>
          <a:lstStyle/>
          <a:p>
            <a:pPr marL="0" lvl="0" indent="0" algn="r" rtl="0">
              <a:lnSpc>
                <a:spcPct val="100000"/>
              </a:lnSpc>
              <a:spcBef>
                <a:spcPts val="0"/>
              </a:spcBef>
              <a:spcAft>
                <a:spcPts val="0"/>
              </a:spcAft>
              <a:buSzPts val="2800"/>
              <a:buNone/>
            </a:pPr>
            <a:r>
              <a:rPr lang="en-US" sz="2400" dirty="0"/>
              <a:t>P </a:t>
            </a:r>
            <a:r>
              <a:rPr lang="en-US" sz="2400" dirty="0" err="1"/>
              <a:t>P</a:t>
            </a:r>
            <a:r>
              <a:rPr lang="en-US" sz="2400" dirty="0"/>
              <a:t> SINGH</a:t>
            </a:r>
            <a:endParaRPr sz="2400" dirty="0"/>
          </a:p>
          <a:p>
            <a:pPr marL="0" lvl="0" indent="0" algn="r" rtl="0">
              <a:lnSpc>
                <a:spcPct val="100000"/>
              </a:lnSpc>
              <a:spcBef>
                <a:spcPts val="0"/>
              </a:spcBef>
              <a:spcAft>
                <a:spcPts val="0"/>
              </a:spcAft>
              <a:buSzPts val="2800"/>
              <a:buNone/>
            </a:pPr>
            <a:r>
              <a:rPr lang="en-US" sz="2400" dirty="0"/>
              <a:t> </a:t>
            </a:r>
            <a:r>
              <a:rPr lang="en-US" sz="2200" dirty="0"/>
              <a:t>LLB, FCA, CS, B.Sc.(H)</a:t>
            </a:r>
            <a:endParaRPr sz="2600" dirty="0"/>
          </a:p>
          <a:p>
            <a:pPr marL="0" lvl="0" indent="0" algn="r" rtl="0">
              <a:lnSpc>
                <a:spcPct val="100000"/>
              </a:lnSpc>
              <a:spcBef>
                <a:spcPts val="0"/>
              </a:spcBef>
              <a:spcAft>
                <a:spcPts val="0"/>
              </a:spcAft>
              <a:buSzPts val="2800"/>
              <a:buNone/>
            </a:pPr>
            <a:r>
              <a:rPr lang="en-US" sz="2400" dirty="0"/>
              <a:t>97115210609871229590</a:t>
            </a:r>
            <a:endParaRPr sz="2400" dirty="0"/>
          </a:p>
        </p:txBody>
      </p:sp>
      <p:pic>
        <p:nvPicPr>
          <p:cNvPr id="155" name="Google Shape;155;p1"/>
          <p:cNvPicPr preferRelativeResize="0"/>
          <p:nvPr/>
        </p:nvPicPr>
        <p:blipFill rotWithShape="1">
          <a:blip r:embed="rId3">
            <a:alphaModFix/>
          </a:blip>
          <a:srcRect/>
          <a:stretch/>
        </p:blipFill>
        <p:spPr>
          <a:xfrm>
            <a:off x="1563525" y="4088425"/>
            <a:ext cx="1337948" cy="6594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0"/>
          <p:cNvSpPr txBox="1">
            <a:spLocks noGrp="1"/>
          </p:cNvSpPr>
          <p:nvPr>
            <p:ph type="title"/>
          </p:nvPr>
        </p:nvSpPr>
        <p:spPr>
          <a:xfrm rot="-5400000">
            <a:off x="-1952367" y="1952367"/>
            <a:ext cx="4979772" cy="1075038"/>
          </a:xfrm>
          <a:prstGeom prst="rect">
            <a:avLst/>
          </a:prstGeom>
          <a:noFill/>
          <a:ln>
            <a:noFill/>
          </a:ln>
        </p:spPr>
        <p:txBody>
          <a:bodyPr spcFirstLastPara="1" wrap="square" lIns="91425" tIns="91425" rIns="91425" bIns="91425" anchor="ctr" anchorCtr="0">
            <a:normAutofit fontScale="90000"/>
          </a:bodyPr>
          <a:lstStyle/>
          <a:p>
            <a:pPr marL="0" lvl="0" indent="0" algn="l" rtl="0">
              <a:lnSpc>
                <a:spcPct val="100000"/>
              </a:lnSpc>
              <a:spcBef>
                <a:spcPts val="0"/>
              </a:spcBef>
              <a:spcAft>
                <a:spcPts val="0"/>
              </a:spcAft>
              <a:buClr>
                <a:srgbClr val="434343"/>
              </a:buClr>
              <a:buSzPct val="133333"/>
              <a:buNone/>
            </a:pPr>
            <a:r>
              <a:rPr lang="en-US" sz="2000"/>
              <a:t>Inclusion/ exclusion from period of holding for determining  long term or short term capital assets</a:t>
            </a:r>
            <a:endParaRPr sz="2000"/>
          </a:p>
        </p:txBody>
      </p:sp>
      <p:graphicFrame>
        <p:nvGraphicFramePr>
          <p:cNvPr id="211" name="Google Shape;211;p10"/>
          <p:cNvGraphicFramePr/>
          <p:nvPr/>
        </p:nvGraphicFramePr>
        <p:xfrm>
          <a:off x="1285102" y="22860"/>
          <a:ext cx="7858900" cy="5142355"/>
        </p:xfrm>
        <a:graphic>
          <a:graphicData uri="http://schemas.openxmlformats.org/drawingml/2006/table">
            <a:tbl>
              <a:tblPr firstRow="1" bandRow="1">
                <a:noFill/>
                <a:tableStyleId>{55E68572-0C15-41E4-A884-CE48865E046A}</a:tableStyleId>
              </a:tblPr>
              <a:tblGrid>
                <a:gridCol w="3534025"/>
                <a:gridCol w="4324875"/>
              </a:tblGrid>
              <a:tr h="570275">
                <a:tc>
                  <a:txBody>
                    <a:bodyPr/>
                    <a:lstStyle/>
                    <a:p>
                      <a:pPr marL="0" marR="0" lvl="0" indent="0" algn="l" rtl="0">
                        <a:lnSpc>
                          <a:spcPct val="100000"/>
                        </a:lnSpc>
                        <a:spcBef>
                          <a:spcPts val="0"/>
                        </a:spcBef>
                        <a:spcAft>
                          <a:spcPts val="0"/>
                        </a:spcAft>
                        <a:buNone/>
                      </a:pPr>
                      <a:r>
                        <a:rPr lang="en-US" sz="1400" u="none" strike="noStrike" cap="none"/>
                        <a:t>Conversion of bond or debenture into shares- section 47(x)</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include holding period of bonds/debentures/deposit certificate prior to conversion</a:t>
                      </a:r>
                      <a:endParaRPr sz="1400" u="none" strike="noStrike" cap="none"/>
                    </a:p>
                  </a:txBody>
                  <a:tcPr marL="91450" marR="91450" marT="45725" marB="45725"/>
                </a:tc>
              </a:tr>
              <a:tr h="370850">
                <a:tc>
                  <a:txBody>
                    <a:bodyPr/>
                    <a:lstStyle/>
                    <a:p>
                      <a:pPr marL="0" marR="0" lvl="0" indent="0" algn="l" rtl="0">
                        <a:lnSpc>
                          <a:spcPct val="100000"/>
                        </a:lnSpc>
                        <a:spcBef>
                          <a:spcPts val="0"/>
                        </a:spcBef>
                        <a:spcAft>
                          <a:spcPts val="0"/>
                        </a:spcAft>
                        <a:buNone/>
                      </a:pPr>
                      <a:r>
                        <a:rPr lang="en-US" sz="1400" u="none" strike="noStrike" cap="none"/>
                        <a:t>Conversion of preference shares into equity shares- section 47(xb)</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include holding period of preference shares prior to conversion.</a:t>
                      </a:r>
                      <a:endParaRPr sz="1400" u="none" strike="noStrike" cap="none"/>
                    </a:p>
                  </a:txBody>
                  <a:tcPr marL="91450" marR="91450" marT="45725" marB="45725"/>
                </a:tc>
              </a:tr>
              <a:tr h="370850">
                <a:tc>
                  <a:txBody>
                    <a:bodyPr/>
                    <a:lstStyle/>
                    <a:p>
                      <a:pPr marL="0" marR="0" lvl="0" indent="0" algn="l" rtl="0">
                        <a:lnSpc>
                          <a:spcPct val="100000"/>
                        </a:lnSpc>
                        <a:spcBef>
                          <a:spcPts val="0"/>
                        </a:spcBef>
                        <a:spcAft>
                          <a:spcPts val="0"/>
                        </a:spcAft>
                        <a:buNone/>
                      </a:pPr>
                      <a:r>
                        <a:rPr lang="en-US" sz="1400" u="none" strike="noStrike" cap="none"/>
                        <a:t> transfer of unit held in consolidating plan to consolidated plan of scheme</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include holding period of units in consolidating plan of MF  scheme.</a:t>
                      </a:r>
                      <a:endParaRPr sz="1400" u="none" strike="noStrike" cap="none"/>
                    </a:p>
                  </a:txBody>
                  <a:tcPr marL="91450" marR="91450" marT="45725" marB="45725"/>
                </a:tc>
              </a:tr>
              <a:tr h="370850">
                <a:tc>
                  <a:txBody>
                    <a:bodyPr/>
                    <a:lstStyle/>
                    <a:p>
                      <a:pPr marL="0" marR="0" lvl="0" indent="0" algn="l" rtl="0">
                        <a:lnSpc>
                          <a:spcPct val="100000"/>
                        </a:lnSpc>
                        <a:spcBef>
                          <a:spcPts val="0"/>
                        </a:spcBef>
                        <a:spcAft>
                          <a:spcPts val="0"/>
                        </a:spcAft>
                        <a:buNone/>
                      </a:pPr>
                      <a:r>
                        <a:rPr lang="en-US" sz="1400" u="none" strike="noStrike" cap="none"/>
                        <a:t>Right to subscribe shares /securities and assessee subscribed </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Holding Period from date of allotment of shares/securities</a:t>
                      </a:r>
                      <a:endParaRPr sz="1400" u="none" strike="noStrike" cap="none"/>
                    </a:p>
                  </a:txBody>
                  <a:tcPr marL="91450" marR="91450" marT="45725" marB="45725"/>
                </a:tc>
              </a:tr>
              <a:tr h="370850">
                <a:tc>
                  <a:txBody>
                    <a:bodyPr/>
                    <a:lstStyle/>
                    <a:p>
                      <a:pPr marL="0" marR="0" lvl="0" indent="0" algn="l" rtl="0">
                        <a:lnSpc>
                          <a:spcPct val="100000"/>
                        </a:lnSpc>
                        <a:spcBef>
                          <a:spcPts val="0"/>
                        </a:spcBef>
                        <a:spcAft>
                          <a:spcPts val="0"/>
                        </a:spcAft>
                        <a:buNone/>
                      </a:pPr>
                      <a:r>
                        <a:rPr lang="en-US" sz="1400" u="none" strike="noStrike" cap="none"/>
                        <a:t>Right renounced in favour of others and others have subscribe shares /securities </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Holding Period from date of allotment of shares/securities</a:t>
                      </a:r>
                      <a:endParaRPr/>
                    </a:p>
                  </a:txBody>
                  <a:tcPr marL="91450" marR="91450" marT="45725" marB="45725"/>
                </a:tc>
              </a:tr>
              <a:tr h="370850">
                <a:tc>
                  <a:txBody>
                    <a:bodyPr/>
                    <a:lstStyle/>
                    <a:p>
                      <a:pPr marL="0" marR="0" lvl="0" indent="0" algn="l" rtl="0">
                        <a:lnSpc>
                          <a:spcPct val="100000"/>
                        </a:lnSpc>
                        <a:spcBef>
                          <a:spcPts val="0"/>
                        </a:spcBef>
                        <a:spcAft>
                          <a:spcPts val="0"/>
                        </a:spcAft>
                        <a:buNone/>
                      </a:pPr>
                      <a:r>
                        <a:rPr lang="en-US" sz="1400" u="none" strike="noStrike" cap="none"/>
                        <a:t>Period of holding for Right renounced in favour of others – capital gain on renouncement of renunciation of right</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 holding from date of offer to date of renouncement  generally STCG</a:t>
                      </a:r>
                      <a:endParaRPr sz="1400" u="none" strike="noStrike" cap="none"/>
                    </a:p>
                  </a:txBody>
                  <a:tcPr marL="91450" marR="91450" marT="45725" marB="45725"/>
                </a:tc>
              </a:tr>
              <a:tr h="370850">
                <a:tc>
                  <a:txBody>
                    <a:bodyPr/>
                    <a:lstStyle/>
                    <a:p>
                      <a:pPr marL="0" marR="0" lvl="0" indent="0" algn="l" rtl="0">
                        <a:lnSpc>
                          <a:spcPct val="100000"/>
                        </a:lnSpc>
                        <a:spcBef>
                          <a:spcPts val="0"/>
                        </a:spcBef>
                        <a:spcAft>
                          <a:spcPts val="0"/>
                        </a:spcAft>
                        <a:buNone/>
                      </a:pPr>
                      <a:r>
                        <a:rPr lang="en-US" sz="1400" u="none" strike="noStrike" cap="none"/>
                        <a:t>Securities without any additional consideration- e. g bonus shares</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 holding period from date of allotment of bonus shares and not from date of original securities. </a:t>
                      </a:r>
                      <a:endParaRPr sz="1400" u="none" strike="noStrike" cap="none"/>
                    </a:p>
                  </a:txBody>
                  <a:tcPr marL="91450" marR="91450" marT="45725" marB="45725"/>
                </a:tc>
              </a:tr>
              <a:tr h="370850">
                <a:tc>
                  <a:txBody>
                    <a:bodyPr/>
                    <a:lstStyle/>
                    <a:p>
                      <a:pPr marL="0" marR="0" lvl="0" indent="0" algn="l" rtl="0">
                        <a:lnSpc>
                          <a:spcPct val="100000"/>
                        </a:lnSpc>
                        <a:spcBef>
                          <a:spcPts val="0"/>
                        </a:spcBef>
                        <a:spcAft>
                          <a:spcPts val="0"/>
                        </a:spcAft>
                        <a:buNone/>
                      </a:pPr>
                      <a:r>
                        <a:rPr lang="en-US" sz="1400" u="none" strike="noStrike" cap="none"/>
                        <a:t>Sweat equity shares allotted or transferred  free of cost/ concessional rate</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Holding Period from date of allotment of shares/securities</a:t>
                      </a:r>
                      <a:endParaRPr/>
                    </a:p>
                  </a:txBody>
                  <a:tcPr marL="91450" marR="91450" marT="45725" marB="45725"/>
                </a:tc>
              </a:tr>
              <a:tr h="370850">
                <a:tc>
                  <a:txBody>
                    <a:bodyPr/>
                    <a:lstStyle/>
                    <a:p>
                      <a:pPr marL="0" marR="0" lvl="0" indent="0" algn="l" rtl="0">
                        <a:lnSpc>
                          <a:spcPct val="100000"/>
                        </a:lnSpc>
                        <a:spcBef>
                          <a:spcPts val="0"/>
                        </a:spcBef>
                        <a:spcAft>
                          <a:spcPts val="0"/>
                        </a:spcAft>
                        <a:buNone/>
                      </a:pPr>
                      <a:r>
                        <a:rPr lang="en-US" sz="1400" u="none" strike="noStrike" cap="none"/>
                        <a:t> shares acquired by non resident on redemption of GDR refereed u/s 115AC(1)(b)</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Holding period from date on which request for redemption made.</a:t>
                      </a:r>
                      <a:endParaRPr/>
                    </a:p>
                  </a:txBody>
                  <a:tcPr marL="91450" marR="91450" marT="45725" marB="45725"/>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1"/>
          <p:cNvSpPr txBox="1">
            <a:spLocks noGrp="1"/>
          </p:cNvSpPr>
          <p:nvPr>
            <p:ph type="title"/>
          </p:nvPr>
        </p:nvSpPr>
        <p:spPr>
          <a:xfrm>
            <a:off x="305450" y="525949"/>
            <a:ext cx="3142800" cy="3774201"/>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Clr>
                <a:srgbClr val="434343"/>
              </a:buClr>
              <a:buSzPts val="2400"/>
              <a:buNone/>
            </a:pPr>
            <a:r>
              <a:rPr lang="en-US" dirty="0"/>
              <a:t>Meaning of transfer </a:t>
            </a:r>
            <a:br>
              <a:rPr lang="en-US" dirty="0"/>
            </a:br>
            <a:r>
              <a:rPr lang="en-US" dirty="0"/>
              <a:t>section 2(47)</a:t>
            </a:r>
            <a:br>
              <a:rPr lang="en-US" dirty="0"/>
            </a:br>
            <a:r>
              <a:rPr lang="en-US" dirty="0"/>
              <a:t/>
            </a:r>
            <a:br>
              <a:rPr lang="en-US" dirty="0"/>
            </a:br>
            <a:r>
              <a:rPr lang="en-US" dirty="0"/>
              <a:t/>
            </a:r>
            <a:br>
              <a:rPr lang="en-US" dirty="0"/>
            </a:br>
            <a:r>
              <a:rPr lang="en-US" dirty="0"/>
              <a:t>for exclusion from transfer refer section 47</a:t>
            </a:r>
            <a:endParaRPr dirty="0"/>
          </a:p>
        </p:txBody>
      </p:sp>
      <p:sp>
        <p:nvSpPr>
          <p:cNvPr id="217" name="Google Shape;217;p11"/>
          <p:cNvSpPr txBox="1">
            <a:spLocks noGrp="1"/>
          </p:cNvSpPr>
          <p:nvPr>
            <p:ph type="body" idx="1"/>
          </p:nvPr>
        </p:nvSpPr>
        <p:spPr>
          <a:xfrm>
            <a:off x="3323968" y="525950"/>
            <a:ext cx="5493332" cy="4018200"/>
          </a:xfrm>
          <a:prstGeom prst="rect">
            <a:avLst/>
          </a:prstGeom>
          <a:noFill/>
          <a:ln>
            <a:noFill/>
          </a:ln>
        </p:spPr>
        <p:txBody>
          <a:bodyPr spcFirstLastPara="1" wrap="square" lIns="91425" tIns="91425" rIns="91425" bIns="91425" anchor="t" anchorCtr="0">
            <a:normAutofit lnSpcReduction="10000"/>
          </a:bodyPr>
          <a:lstStyle/>
          <a:p>
            <a:pPr marL="139700" lvl="0" indent="0" algn="just" rtl="0">
              <a:lnSpc>
                <a:spcPct val="115000"/>
              </a:lnSpc>
              <a:spcBef>
                <a:spcPts val="0"/>
              </a:spcBef>
              <a:spcAft>
                <a:spcPts val="0"/>
              </a:spcAft>
              <a:buSzPts val="1400"/>
              <a:buNone/>
            </a:pPr>
            <a:r>
              <a:rPr lang="en-US" dirty="0"/>
              <a:t>transfer", in relation to a capital asset, includes,—</a:t>
            </a:r>
            <a:endParaRPr dirty="0"/>
          </a:p>
          <a:p>
            <a:pPr marL="457200" lvl="0" indent="-317500" algn="just" rtl="0">
              <a:lnSpc>
                <a:spcPct val="115000"/>
              </a:lnSpc>
              <a:spcBef>
                <a:spcPts val="0"/>
              </a:spcBef>
              <a:spcAft>
                <a:spcPts val="0"/>
              </a:spcAft>
              <a:buClr>
                <a:srgbClr val="666666"/>
              </a:buClr>
              <a:buSzPts val="1400"/>
              <a:buChar char="●"/>
            </a:pPr>
            <a:r>
              <a:rPr lang="en-US" dirty="0"/>
              <a:t>Sale of capital assets</a:t>
            </a:r>
            <a:endParaRPr dirty="0"/>
          </a:p>
          <a:p>
            <a:pPr marL="457200" lvl="0" indent="-317500" algn="just" rtl="0">
              <a:lnSpc>
                <a:spcPct val="115000"/>
              </a:lnSpc>
              <a:spcBef>
                <a:spcPts val="0"/>
              </a:spcBef>
              <a:spcAft>
                <a:spcPts val="0"/>
              </a:spcAft>
              <a:buClr>
                <a:srgbClr val="666666"/>
              </a:buClr>
              <a:buSzPts val="1400"/>
              <a:buChar char="●"/>
            </a:pPr>
            <a:r>
              <a:rPr lang="en-US" dirty="0"/>
              <a:t>Exchange capital assets</a:t>
            </a:r>
            <a:endParaRPr dirty="0"/>
          </a:p>
          <a:p>
            <a:pPr marL="457200" lvl="0" indent="-317500" algn="just" rtl="0">
              <a:lnSpc>
                <a:spcPct val="115000"/>
              </a:lnSpc>
              <a:spcBef>
                <a:spcPts val="0"/>
              </a:spcBef>
              <a:spcAft>
                <a:spcPts val="0"/>
              </a:spcAft>
              <a:buClr>
                <a:srgbClr val="666666"/>
              </a:buClr>
              <a:buSzPts val="1400"/>
              <a:buChar char="●"/>
            </a:pPr>
            <a:r>
              <a:rPr lang="en-US" dirty="0"/>
              <a:t>Relinquishment capital assets</a:t>
            </a:r>
            <a:endParaRPr dirty="0"/>
          </a:p>
          <a:p>
            <a:pPr marL="457200" lvl="0" indent="-317500" algn="just" rtl="0">
              <a:lnSpc>
                <a:spcPct val="115000"/>
              </a:lnSpc>
              <a:spcBef>
                <a:spcPts val="0"/>
              </a:spcBef>
              <a:spcAft>
                <a:spcPts val="0"/>
              </a:spcAft>
              <a:buClr>
                <a:srgbClr val="666666"/>
              </a:buClr>
              <a:buSzPts val="1400"/>
              <a:buChar char="●"/>
            </a:pPr>
            <a:r>
              <a:rPr lang="en-US" dirty="0"/>
              <a:t>extinguishment of any rights</a:t>
            </a:r>
            <a:endParaRPr dirty="0"/>
          </a:p>
          <a:p>
            <a:pPr marL="457200" lvl="0" indent="-317500" algn="just" rtl="0">
              <a:lnSpc>
                <a:spcPct val="115000"/>
              </a:lnSpc>
              <a:spcBef>
                <a:spcPts val="0"/>
              </a:spcBef>
              <a:spcAft>
                <a:spcPts val="0"/>
              </a:spcAft>
              <a:buClr>
                <a:srgbClr val="666666"/>
              </a:buClr>
              <a:buSzPts val="1400"/>
              <a:buChar char="●"/>
            </a:pPr>
            <a:r>
              <a:rPr lang="en-US" dirty="0"/>
              <a:t>compulsory acquisition thereof under any law</a:t>
            </a:r>
            <a:endParaRPr dirty="0"/>
          </a:p>
          <a:p>
            <a:pPr marL="457200" lvl="0" indent="-317500" algn="just" rtl="0">
              <a:lnSpc>
                <a:spcPct val="115000"/>
              </a:lnSpc>
              <a:spcBef>
                <a:spcPts val="0"/>
              </a:spcBef>
              <a:spcAft>
                <a:spcPts val="0"/>
              </a:spcAft>
              <a:buClr>
                <a:srgbClr val="666666"/>
              </a:buClr>
              <a:buSzPts val="1400"/>
              <a:buChar char="●"/>
            </a:pPr>
            <a:r>
              <a:rPr lang="en-US" dirty="0"/>
              <a:t> capital assets converted by the owner thereof into, or is treated by him as, stock-in-trade </a:t>
            </a:r>
            <a:endParaRPr dirty="0"/>
          </a:p>
          <a:p>
            <a:pPr marL="457200" lvl="0" indent="-317500" algn="just" rtl="0">
              <a:lnSpc>
                <a:spcPct val="115000"/>
              </a:lnSpc>
              <a:spcBef>
                <a:spcPts val="0"/>
              </a:spcBef>
              <a:spcAft>
                <a:spcPts val="0"/>
              </a:spcAft>
              <a:buClr>
                <a:srgbClr val="666666"/>
              </a:buClr>
              <a:buSzPts val="1400"/>
              <a:buChar char="●"/>
            </a:pPr>
            <a:r>
              <a:rPr lang="en-US" dirty="0"/>
              <a:t>maturity or redemption of a zero coupon bond</a:t>
            </a:r>
            <a:endParaRPr dirty="0"/>
          </a:p>
          <a:p>
            <a:pPr marL="457200" lvl="0" indent="-317500" algn="just" rtl="0">
              <a:lnSpc>
                <a:spcPct val="115000"/>
              </a:lnSpc>
              <a:spcBef>
                <a:spcPts val="0"/>
              </a:spcBef>
              <a:spcAft>
                <a:spcPts val="0"/>
              </a:spcAft>
              <a:buClr>
                <a:srgbClr val="666666"/>
              </a:buClr>
              <a:buSzPts val="1400"/>
              <a:buChar char="●"/>
            </a:pPr>
            <a:r>
              <a:rPr lang="en-US" dirty="0"/>
              <a:t>transaction involving the allowing  the possession of any immovable property to be taken or retained in part performance of a contract of the nature referred to in section 53A</a:t>
            </a:r>
            <a:r>
              <a:rPr lang="en-US" u="sng" baseline="30000" dirty="0"/>
              <a:t> </a:t>
            </a:r>
            <a:r>
              <a:rPr lang="en-US" dirty="0"/>
              <a:t>of the Transfer of Property Act, 1882</a:t>
            </a:r>
            <a:endParaRPr dirty="0"/>
          </a:p>
          <a:p>
            <a:pPr marL="457200" lvl="0" indent="-317500" algn="just" rtl="0">
              <a:lnSpc>
                <a:spcPct val="115000"/>
              </a:lnSpc>
              <a:spcBef>
                <a:spcPts val="0"/>
              </a:spcBef>
              <a:spcAft>
                <a:spcPts val="0"/>
              </a:spcAft>
              <a:buClr>
                <a:srgbClr val="666666"/>
              </a:buClr>
              <a:buSzPts val="1400"/>
              <a:buChar char="●"/>
            </a:pPr>
            <a:r>
              <a:rPr lang="en-US" dirty="0"/>
              <a:t> transfer of membership/shares of  a cooperative society company/AOP  having effect of  transferring or </a:t>
            </a:r>
            <a:r>
              <a:rPr lang="en-US" dirty="0" smtClean="0"/>
              <a:t>enabling </a:t>
            </a:r>
            <a:r>
              <a:rPr lang="en-US" dirty="0"/>
              <a:t>the enjoyment of, any immovable property.  </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2"/>
          <p:cNvSpPr txBox="1">
            <a:spLocks noGrp="1"/>
          </p:cNvSpPr>
          <p:nvPr>
            <p:ph type="title"/>
          </p:nvPr>
        </p:nvSpPr>
        <p:spPr>
          <a:xfrm rot="-5400000">
            <a:off x="-1640549" y="1859502"/>
            <a:ext cx="5044646" cy="1523350"/>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2400"/>
              <a:buNone/>
            </a:pPr>
            <a:r>
              <a:rPr lang="en-US"/>
              <a:t>Transactions not regarded as transfer</a:t>
            </a:r>
            <a:br>
              <a:rPr lang="en-US"/>
            </a:br>
            <a:r>
              <a:rPr lang="en-US"/>
              <a:t>section 47</a:t>
            </a:r>
            <a:endParaRPr/>
          </a:p>
        </p:txBody>
      </p:sp>
      <p:sp>
        <p:nvSpPr>
          <p:cNvPr id="223" name="Google Shape;223;p12"/>
          <p:cNvSpPr txBox="1">
            <a:spLocks noGrp="1"/>
          </p:cNvSpPr>
          <p:nvPr>
            <p:ph type="body" idx="1"/>
          </p:nvPr>
        </p:nvSpPr>
        <p:spPr>
          <a:xfrm>
            <a:off x="1556951" y="0"/>
            <a:ext cx="7260349" cy="5143500"/>
          </a:xfrm>
          <a:prstGeom prst="rect">
            <a:avLst/>
          </a:prstGeom>
          <a:noFill/>
          <a:ln>
            <a:noFill/>
          </a:ln>
        </p:spPr>
        <p:txBody>
          <a:bodyPr spcFirstLastPara="1" wrap="square" lIns="91425" tIns="91425" rIns="91425" bIns="91425" anchor="t" anchorCtr="0">
            <a:normAutofit/>
          </a:bodyPr>
          <a:lstStyle/>
          <a:p>
            <a:pPr marL="457200" lvl="0" indent="-317500" algn="l" rtl="0">
              <a:lnSpc>
                <a:spcPct val="115000"/>
              </a:lnSpc>
              <a:spcBef>
                <a:spcPts val="0"/>
              </a:spcBef>
              <a:spcAft>
                <a:spcPts val="0"/>
              </a:spcAft>
              <a:buSzPts val="1400"/>
              <a:buFont typeface="Noto Sans Symbols"/>
              <a:buChar char="▪"/>
            </a:pPr>
            <a:r>
              <a:rPr lang="en-US"/>
              <a:t>distribution of capital assets</a:t>
            </a:r>
            <a:r>
              <a:rPr lang="en-US" u="sng" baseline="30000"/>
              <a:t> </a:t>
            </a:r>
            <a:r>
              <a:rPr lang="en-US"/>
              <a:t>on the total or partial partition of a Hindu undivided family;</a:t>
            </a:r>
            <a:endParaRPr/>
          </a:p>
          <a:p>
            <a:pPr marL="457200" lvl="0" indent="-317500" algn="l" rtl="0">
              <a:lnSpc>
                <a:spcPct val="115000"/>
              </a:lnSpc>
              <a:spcBef>
                <a:spcPts val="0"/>
              </a:spcBef>
              <a:spcAft>
                <a:spcPts val="0"/>
              </a:spcAft>
              <a:buSzPts val="1400"/>
              <a:buFont typeface="Noto Sans Symbols"/>
              <a:buChar char="▪"/>
            </a:pPr>
            <a:r>
              <a:rPr lang="en-US"/>
              <a:t>transfer of a capital asset under a gift</a:t>
            </a:r>
            <a:r>
              <a:rPr lang="en-US" u="sng" baseline="30000"/>
              <a:t> </a:t>
            </a:r>
            <a:r>
              <a:rPr lang="en-US"/>
              <a:t>or will or an irrevocable trust  but does not include shares /debentures /warrants allotted under ESOP</a:t>
            </a:r>
            <a:endParaRPr/>
          </a:p>
          <a:p>
            <a:pPr marL="457200" lvl="0" indent="-317500" algn="l" rtl="0">
              <a:lnSpc>
                <a:spcPct val="115000"/>
              </a:lnSpc>
              <a:spcBef>
                <a:spcPts val="0"/>
              </a:spcBef>
              <a:spcAft>
                <a:spcPts val="0"/>
              </a:spcAft>
              <a:buSzPts val="1400"/>
              <a:buFont typeface="Noto Sans Symbols"/>
              <a:buChar char="▪"/>
            </a:pPr>
            <a:r>
              <a:rPr lang="en-US"/>
              <a:t>transfer of a capital asset by a parent company or its nominee  to its  100% subsidiary company being an Indian company ,</a:t>
            </a:r>
            <a:endParaRPr/>
          </a:p>
          <a:p>
            <a:pPr marL="457200" lvl="0" indent="-317500" algn="l" rtl="0">
              <a:lnSpc>
                <a:spcPct val="115000"/>
              </a:lnSpc>
              <a:spcBef>
                <a:spcPts val="0"/>
              </a:spcBef>
              <a:spcAft>
                <a:spcPts val="0"/>
              </a:spcAft>
              <a:buSzPts val="1400"/>
              <a:buFont typeface="Noto Sans Symbols"/>
              <a:buChar char="▪"/>
            </a:pPr>
            <a:r>
              <a:rPr lang="en-US"/>
              <a:t>transfer of a capital asset by a 100% subsidiary  company or its nominee  to its parent company being an Indian company ,</a:t>
            </a:r>
            <a:endParaRPr/>
          </a:p>
          <a:p>
            <a:pPr marL="457200" lvl="0" indent="-317500" algn="l" rtl="0">
              <a:lnSpc>
                <a:spcPct val="115000"/>
              </a:lnSpc>
              <a:spcBef>
                <a:spcPts val="0"/>
              </a:spcBef>
              <a:spcAft>
                <a:spcPts val="0"/>
              </a:spcAft>
              <a:buSzPts val="1400"/>
              <a:buFont typeface="Noto Sans Symbols"/>
              <a:buChar char="▪"/>
            </a:pPr>
            <a:r>
              <a:rPr lang="en-US"/>
              <a:t>Transfer of capital assets, in a scheme of amalgamation by the amalgamating company to the  amalgamated company</a:t>
            </a:r>
            <a:r>
              <a:rPr lang="en-US" u="sng"/>
              <a:t>  being Indian company.</a:t>
            </a:r>
            <a:endParaRPr/>
          </a:p>
          <a:p>
            <a:pPr marL="457200" lvl="0" indent="-228600" algn="l" rtl="0">
              <a:lnSpc>
                <a:spcPct val="115000"/>
              </a:lnSpc>
              <a:spcBef>
                <a:spcPts val="0"/>
              </a:spcBef>
              <a:spcAft>
                <a:spcPts val="0"/>
              </a:spcAft>
              <a:buSzPts val="1400"/>
              <a:buFont typeface="Noto Sans Symbols"/>
              <a:buNone/>
            </a:pPr>
            <a:endParaRPr/>
          </a:p>
          <a:p>
            <a:pPr marL="457200" lvl="0" indent="-317500" algn="l" rtl="0">
              <a:lnSpc>
                <a:spcPct val="115000"/>
              </a:lnSpc>
              <a:spcBef>
                <a:spcPts val="0"/>
              </a:spcBef>
              <a:spcAft>
                <a:spcPts val="0"/>
              </a:spcAft>
              <a:buSzPts val="1400"/>
              <a:buFont typeface="Noto Sans Symbols"/>
              <a:buChar char="▪"/>
            </a:pPr>
            <a:r>
              <a:rPr lang="en-US"/>
              <a:t>Transfer, in a scheme of amalgamation of capital assets being shares held in an Indian company, by the amalgamating foreign company to the amalgamated foreign company  provided (1) at least 25% of the shareholders remain in new company &amp; (2) such transfer does not attract tax on capital gains  in the country in which amalgamating foreign company  is incorporated. </a:t>
            </a:r>
            <a:endParaRPr/>
          </a:p>
          <a:p>
            <a:pPr marL="457200" lvl="0" indent="-317500" algn="l" rtl="0">
              <a:lnSpc>
                <a:spcPct val="115000"/>
              </a:lnSpc>
              <a:spcBef>
                <a:spcPts val="0"/>
              </a:spcBef>
              <a:spcAft>
                <a:spcPts val="0"/>
              </a:spcAft>
              <a:buSzPts val="1400"/>
              <a:buFont typeface="Noto Sans Symbols"/>
              <a:buChar char="▪"/>
            </a:pPr>
            <a:r>
              <a:rPr lang="en-US"/>
              <a:t>any transfer, in a scheme of amalgamation of a banking company with a banking institution sanctioned and brought into force by the Central Government .</a:t>
            </a:r>
            <a:endParaRPr/>
          </a:p>
          <a:p>
            <a:pPr marL="139700" lvl="0" indent="0" algn="l" rtl="0">
              <a:lnSpc>
                <a:spcPct val="115000"/>
              </a:lnSpc>
              <a:spcBef>
                <a:spcPts val="0"/>
              </a:spcBef>
              <a:spcAft>
                <a:spcPts val="0"/>
              </a:spcAft>
              <a:buSzPts val="1400"/>
              <a:buNone/>
            </a:pPr>
            <a:endParaRPr/>
          </a:p>
          <a:p>
            <a:pPr marL="457200" lvl="0" indent="-228600" algn="l" rtl="0">
              <a:lnSpc>
                <a:spcPct val="115000"/>
              </a:lnSpc>
              <a:spcBef>
                <a:spcPts val="0"/>
              </a:spcBef>
              <a:spcAft>
                <a:spcPts val="0"/>
              </a:spcAft>
              <a:buSzPts val="1400"/>
              <a:buFont typeface="Noto Sans Symbols"/>
              <a:buNone/>
            </a:pPr>
            <a:endParaRPr u="sng"/>
          </a:p>
          <a:p>
            <a:pPr marL="139700" lvl="0" indent="0" algn="l" rtl="0">
              <a:lnSpc>
                <a:spcPct val="115000"/>
              </a:lnSpc>
              <a:spcBef>
                <a:spcPts val="0"/>
              </a:spcBef>
              <a:spcAft>
                <a:spcPts val="0"/>
              </a:spcAft>
              <a:buSzPts val="1400"/>
              <a:buNone/>
            </a:pPr>
            <a:endParaRPr/>
          </a:p>
          <a:p>
            <a:pPr marL="139700" lvl="0" indent="0" algn="l" rtl="0">
              <a:lnSpc>
                <a:spcPct val="115000"/>
              </a:lnSpc>
              <a:spcBef>
                <a:spcPts val="0"/>
              </a:spcBef>
              <a:spcAft>
                <a:spcPts val="0"/>
              </a:spcAft>
              <a:buSzPts val="1400"/>
              <a:buNone/>
            </a:pPr>
            <a:endParaRPr/>
          </a:p>
          <a:p>
            <a:pPr marL="139700" lvl="0" indent="0" algn="l" rtl="0">
              <a:lnSpc>
                <a:spcPct val="115000"/>
              </a:lnSpc>
              <a:spcBef>
                <a:spcPts val="0"/>
              </a:spcBef>
              <a:spcAft>
                <a:spcPts val="0"/>
              </a:spcAft>
              <a:buSzPts val="1400"/>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3"/>
          <p:cNvSpPr txBox="1">
            <a:spLocks noGrp="1"/>
          </p:cNvSpPr>
          <p:nvPr>
            <p:ph type="title"/>
          </p:nvPr>
        </p:nvSpPr>
        <p:spPr>
          <a:xfrm rot="-5400000">
            <a:off x="-1640549" y="1859502"/>
            <a:ext cx="5044646" cy="1523350"/>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2400"/>
              <a:buNone/>
            </a:pPr>
            <a:r>
              <a:rPr lang="en-US"/>
              <a:t>Transactions not regarded as transfer</a:t>
            </a:r>
            <a:br>
              <a:rPr lang="en-US"/>
            </a:br>
            <a:r>
              <a:rPr lang="en-US"/>
              <a:t>section 47</a:t>
            </a:r>
            <a:endParaRPr/>
          </a:p>
        </p:txBody>
      </p:sp>
      <p:sp>
        <p:nvSpPr>
          <p:cNvPr id="229" name="Google Shape;229;p13"/>
          <p:cNvSpPr txBox="1">
            <a:spLocks noGrp="1"/>
          </p:cNvSpPr>
          <p:nvPr>
            <p:ph type="body" idx="1"/>
          </p:nvPr>
        </p:nvSpPr>
        <p:spPr>
          <a:xfrm>
            <a:off x="1556951" y="0"/>
            <a:ext cx="7260349" cy="5143500"/>
          </a:xfrm>
          <a:prstGeom prst="rect">
            <a:avLst/>
          </a:prstGeom>
          <a:noFill/>
          <a:ln>
            <a:noFill/>
          </a:ln>
        </p:spPr>
        <p:txBody>
          <a:bodyPr spcFirstLastPara="1" wrap="square" lIns="91425" tIns="91425" rIns="91425" bIns="91425" anchor="t" anchorCtr="0">
            <a:normAutofit lnSpcReduction="10000"/>
          </a:bodyPr>
          <a:lstStyle/>
          <a:p>
            <a:pPr marL="139700" lvl="0" indent="0" algn="l" rtl="0">
              <a:lnSpc>
                <a:spcPct val="115000"/>
              </a:lnSpc>
              <a:spcBef>
                <a:spcPts val="0"/>
              </a:spcBef>
              <a:spcAft>
                <a:spcPts val="0"/>
              </a:spcAft>
              <a:buSzPts val="1400"/>
              <a:buNone/>
            </a:pPr>
            <a:r>
              <a:rPr lang="en-US"/>
              <a:t>any transfer, in a scheme of amalgamation, of a capital asset, being a share of a foreign company, referred to in the </a:t>
            </a:r>
            <a:r>
              <a:rPr lang="en-US" i="1"/>
              <a:t>Explanation 5 </a:t>
            </a:r>
            <a:r>
              <a:rPr lang="en-US"/>
              <a:t>to clause (</a:t>
            </a:r>
            <a:r>
              <a:rPr lang="en-US" i="1"/>
              <a:t>i</a:t>
            </a:r>
            <a:r>
              <a:rPr lang="en-US"/>
              <a:t>) of sub-section (1) of </a:t>
            </a:r>
            <a:r>
              <a:rPr lang="en-US" u="sng"/>
              <a:t>section 9</a:t>
            </a:r>
            <a:r>
              <a:rPr lang="en-US"/>
              <a:t>, which derives, directly or indirectly, its value substantially from the share or shares of an Indian company, held by the amalgamating foreign company to the amalgamated foreign company provided (1) at least 25% of the shareholders remain in new company &amp; (2) such transfer does not attract tax on capital gains  in the country in which amalgamating foreign company  is incorporated. </a:t>
            </a:r>
            <a:endParaRPr/>
          </a:p>
          <a:p>
            <a:pPr marL="139700" lvl="0" indent="0" algn="l" rtl="0">
              <a:lnSpc>
                <a:spcPct val="115000"/>
              </a:lnSpc>
              <a:spcBef>
                <a:spcPts val="0"/>
              </a:spcBef>
              <a:spcAft>
                <a:spcPts val="0"/>
              </a:spcAft>
              <a:buSzPts val="1400"/>
              <a:buNone/>
            </a:pPr>
            <a:endParaRPr/>
          </a:p>
          <a:p>
            <a:pPr marL="139700" lvl="0" indent="0" algn="l" rtl="0">
              <a:lnSpc>
                <a:spcPct val="115000"/>
              </a:lnSpc>
              <a:spcBef>
                <a:spcPts val="0"/>
              </a:spcBef>
              <a:spcAft>
                <a:spcPts val="0"/>
              </a:spcAft>
              <a:buSzPts val="1400"/>
              <a:buNone/>
            </a:pPr>
            <a:r>
              <a:rPr lang="en-US"/>
              <a:t>Transfer of capital asset by the </a:t>
            </a:r>
            <a:r>
              <a:rPr lang="en-US" b="1"/>
              <a:t>demerged company to the resulting company</a:t>
            </a:r>
            <a:r>
              <a:rPr lang="en-US"/>
              <a:t>, if the resulting company is an Indian company;</a:t>
            </a:r>
            <a:endParaRPr/>
          </a:p>
          <a:p>
            <a:pPr marL="139700" lvl="0" indent="0" algn="l" rtl="0">
              <a:lnSpc>
                <a:spcPct val="115000"/>
              </a:lnSpc>
              <a:spcBef>
                <a:spcPts val="0"/>
              </a:spcBef>
              <a:spcAft>
                <a:spcPts val="0"/>
              </a:spcAft>
              <a:buSzPts val="1400"/>
              <a:buNone/>
            </a:pPr>
            <a:endParaRPr/>
          </a:p>
          <a:p>
            <a:pPr marL="139700" lvl="0" indent="0" algn="l" rtl="0">
              <a:lnSpc>
                <a:spcPct val="115000"/>
              </a:lnSpc>
              <a:spcBef>
                <a:spcPts val="0"/>
              </a:spcBef>
              <a:spcAft>
                <a:spcPts val="0"/>
              </a:spcAft>
              <a:buSzPts val="1400"/>
              <a:buNone/>
            </a:pPr>
            <a:r>
              <a:rPr lang="en-US"/>
              <a:t>any transfer in a demerger, of a </a:t>
            </a:r>
            <a:r>
              <a:rPr lang="en-US" b="1"/>
              <a:t>capital asset, being a share or shares held in an Indian company</a:t>
            </a:r>
            <a:r>
              <a:rPr lang="en-US"/>
              <a:t>, by the demerged foreign company to the resulting foreign company, provided (1) at least 75% of the shareholders in value terms remain in new company &amp; (2) such transfer does not attract tax on capital gains  in the country in which demerged  foreign company  is incorporated. </a:t>
            </a:r>
            <a:endParaRPr/>
          </a:p>
          <a:p>
            <a:pPr marL="139700" lvl="0" indent="0" algn="l" rtl="0">
              <a:lnSpc>
                <a:spcPct val="115000"/>
              </a:lnSpc>
              <a:spcBef>
                <a:spcPts val="0"/>
              </a:spcBef>
              <a:spcAft>
                <a:spcPts val="0"/>
              </a:spcAft>
              <a:buSzPts val="1400"/>
              <a:buNone/>
            </a:pPr>
            <a:endParaRPr/>
          </a:p>
          <a:p>
            <a:pPr marL="139700" lvl="0" indent="0" algn="l" rtl="0">
              <a:lnSpc>
                <a:spcPct val="115000"/>
              </a:lnSpc>
              <a:spcBef>
                <a:spcPts val="0"/>
              </a:spcBef>
              <a:spcAft>
                <a:spcPts val="0"/>
              </a:spcAft>
              <a:buSzPts val="1400"/>
              <a:buNone/>
            </a:pPr>
            <a:r>
              <a:rPr lang="en-US"/>
              <a:t> transfer of capital assets under business reorganization by  a predecessor co-operative bank to successor co-operative bank/ converted banking company. </a:t>
            </a:r>
            <a:r>
              <a:rPr lang="en-US" b="1"/>
              <a:t>Available For cooperative bank</a:t>
            </a:r>
            <a:endParaRPr/>
          </a:p>
          <a:p>
            <a:pPr marL="139700" lvl="0" indent="0" algn="l" rtl="0">
              <a:lnSpc>
                <a:spcPct val="115000"/>
              </a:lnSpc>
              <a:spcBef>
                <a:spcPts val="0"/>
              </a:spcBef>
              <a:spcAft>
                <a:spcPts val="0"/>
              </a:spcAft>
              <a:buSzPts val="1400"/>
              <a:buNone/>
            </a:pPr>
            <a:r>
              <a:rPr lang="en-US" b="1"/>
              <a:t> </a:t>
            </a:r>
            <a:endParaRPr/>
          </a:p>
          <a:p>
            <a:pPr marL="139700" lvl="0" indent="0" algn="l" rtl="0">
              <a:lnSpc>
                <a:spcPct val="115000"/>
              </a:lnSpc>
              <a:spcBef>
                <a:spcPts val="0"/>
              </a:spcBef>
              <a:spcAft>
                <a:spcPts val="0"/>
              </a:spcAft>
              <a:buSzPts val="1400"/>
              <a:buNone/>
            </a:pPr>
            <a:endParaRPr/>
          </a:p>
          <a:p>
            <a:pPr marL="457200" lvl="0" indent="-228600" algn="l" rtl="0">
              <a:lnSpc>
                <a:spcPct val="115000"/>
              </a:lnSpc>
              <a:spcBef>
                <a:spcPts val="0"/>
              </a:spcBef>
              <a:spcAft>
                <a:spcPts val="0"/>
              </a:spcAft>
              <a:buSzPts val="1400"/>
              <a:buFont typeface="Noto Sans Symbols"/>
              <a:buNone/>
            </a:pPr>
            <a:endParaRPr u="sng"/>
          </a:p>
          <a:p>
            <a:pPr marL="139700" lvl="0" indent="0" algn="l" rtl="0">
              <a:lnSpc>
                <a:spcPct val="115000"/>
              </a:lnSpc>
              <a:spcBef>
                <a:spcPts val="0"/>
              </a:spcBef>
              <a:spcAft>
                <a:spcPts val="0"/>
              </a:spcAft>
              <a:buSzPts val="1400"/>
              <a:buNone/>
            </a:pPr>
            <a:endParaRPr/>
          </a:p>
          <a:p>
            <a:pPr marL="139700" lvl="0" indent="0" algn="l" rtl="0">
              <a:lnSpc>
                <a:spcPct val="115000"/>
              </a:lnSpc>
              <a:spcBef>
                <a:spcPts val="0"/>
              </a:spcBef>
              <a:spcAft>
                <a:spcPts val="0"/>
              </a:spcAft>
              <a:buSzPts val="1400"/>
              <a:buNone/>
            </a:pPr>
            <a:endParaRPr/>
          </a:p>
          <a:p>
            <a:pPr marL="139700" lvl="0" indent="0" algn="l" rtl="0">
              <a:lnSpc>
                <a:spcPct val="115000"/>
              </a:lnSpc>
              <a:spcBef>
                <a:spcPts val="0"/>
              </a:spcBef>
              <a:spcAft>
                <a:spcPts val="0"/>
              </a:spcAft>
              <a:buSzPts val="1400"/>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4"/>
          <p:cNvSpPr txBox="1">
            <a:spLocks noGrp="1"/>
          </p:cNvSpPr>
          <p:nvPr>
            <p:ph type="title"/>
          </p:nvPr>
        </p:nvSpPr>
        <p:spPr>
          <a:xfrm rot="-5400000">
            <a:off x="-1640549" y="1859502"/>
            <a:ext cx="5044646" cy="1523350"/>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2400"/>
              <a:buNone/>
            </a:pPr>
            <a:r>
              <a:rPr lang="en-US"/>
              <a:t>Transactions not regarded as transfer</a:t>
            </a:r>
            <a:br>
              <a:rPr lang="en-US"/>
            </a:br>
            <a:r>
              <a:rPr lang="en-US"/>
              <a:t>section 47</a:t>
            </a:r>
            <a:endParaRPr/>
          </a:p>
        </p:txBody>
      </p:sp>
      <p:sp>
        <p:nvSpPr>
          <p:cNvPr id="235" name="Google Shape;235;p14"/>
          <p:cNvSpPr txBox="1">
            <a:spLocks noGrp="1"/>
          </p:cNvSpPr>
          <p:nvPr>
            <p:ph type="body" idx="1"/>
          </p:nvPr>
        </p:nvSpPr>
        <p:spPr>
          <a:xfrm>
            <a:off x="1556951" y="0"/>
            <a:ext cx="7260349" cy="5143500"/>
          </a:xfrm>
          <a:prstGeom prst="rect">
            <a:avLst/>
          </a:prstGeom>
          <a:noFill/>
          <a:ln>
            <a:noFill/>
          </a:ln>
        </p:spPr>
        <p:txBody>
          <a:bodyPr spcFirstLastPara="1" wrap="square" lIns="91425" tIns="91425" rIns="91425" bIns="91425" anchor="t" anchorCtr="0">
            <a:normAutofit lnSpcReduction="10000"/>
          </a:bodyPr>
          <a:lstStyle/>
          <a:p>
            <a:pPr marL="139700" lvl="0" indent="0" algn="just" rtl="0">
              <a:lnSpc>
                <a:spcPct val="115000"/>
              </a:lnSpc>
              <a:spcBef>
                <a:spcPts val="0"/>
              </a:spcBef>
              <a:spcAft>
                <a:spcPts val="0"/>
              </a:spcAft>
              <a:buSzPts val="1400"/>
              <a:buNone/>
            </a:pPr>
            <a:r>
              <a:rPr lang="en-US" dirty="0"/>
              <a:t>any transfer by a shareholder,  </a:t>
            </a:r>
            <a:r>
              <a:rPr lang="en-US" b="1" dirty="0"/>
              <a:t>of capital assets being shares </a:t>
            </a:r>
            <a:r>
              <a:rPr lang="en-US" dirty="0"/>
              <a:t>under business reorganization of co-operative bank in consideration of shares in co-operative bank/ bank of successor. </a:t>
            </a:r>
            <a:r>
              <a:rPr lang="en-US" b="1" dirty="0"/>
              <a:t>Available for shareholders</a:t>
            </a:r>
            <a:endParaRPr dirty="0"/>
          </a:p>
          <a:p>
            <a:pPr marL="139700" lvl="0" indent="0" algn="just" rtl="0">
              <a:lnSpc>
                <a:spcPct val="115000"/>
              </a:lnSpc>
              <a:spcBef>
                <a:spcPts val="0"/>
              </a:spcBef>
              <a:spcAft>
                <a:spcPts val="0"/>
              </a:spcAft>
              <a:buSzPts val="1400"/>
              <a:buNone/>
            </a:pPr>
            <a:endParaRPr dirty="0"/>
          </a:p>
          <a:p>
            <a:pPr marL="139700" lvl="0" indent="0" algn="just" rtl="0">
              <a:lnSpc>
                <a:spcPct val="115000"/>
              </a:lnSpc>
              <a:spcBef>
                <a:spcPts val="0"/>
              </a:spcBef>
              <a:spcAft>
                <a:spcPts val="0"/>
              </a:spcAft>
              <a:buSzPts val="1400"/>
              <a:buNone/>
            </a:pPr>
            <a:r>
              <a:rPr lang="en-US" dirty="0"/>
              <a:t>any transfer, in a demerger, of a capital asset, being a share of a foreign company, referred to in the Explanation 5 to clause (</a:t>
            </a:r>
            <a:r>
              <a:rPr lang="en-US" dirty="0" err="1"/>
              <a:t>i</a:t>
            </a:r>
            <a:r>
              <a:rPr lang="en-US" dirty="0"/>
              <a:t>) of sub-section (1) of section 9, which derives, directly or indirectly, its value substantially from the share or shares of an Indian company, held by the amalgamating foreign company to the amalgamated foreign company provided (1) at least 25% of the shareholders remain in new company &amp; (2) such transfer does not attract tax on capital gains  in the country in which amalgamating foreign company  is incorporated. </a:t>
            </a:r>
            <a:endParaRPr dirty="0"/>
          </a:p>
          <a:p>
            <a:pPr marL="139700" lvl="0" indent="0" algn="just" rtl="0">
              <a:lnSpc>
                <a:spcPct val="115000"/>
              </a:lnSpc>
              <a:spcBef>
                <a:spcPts val="0"/>
              </a:spcBef>
              <a:spcAft>
                <a:spcPts val="0"/>
              </a:spcAft>
              <a:buSzPts val="1400"/>
              <a:buNone/>
            </a:pPr>
            <a:endParaRPr dirty="0"/>
          </a:p>
          <a:p>
            <a:pPr marL="139700" lvl="0" indent="0" algn="just" rtl="0">
              <a:lnSpc>
                <a:spcPct val="115000"/>
              </a:lnSpc>
              <a:spcBef>
                <a:spcPts val="0"/>
              </a:spcBef>
              <a:spcAft>
                <a:spcPts val="0"/>
              </a:spcAft>
              <a:buSzPts val="1400"/>
              <a:buNone/>
            </a:pPr>
            <a:r>
              <a:rPr lang="en-US" dirty="0"/>
              <a:t>Transfer or issue of shares by </a:t>
            </a:r>
            <a:r>
              <a:rPr lang="en-US" b="1" dirty="0"/>
              <a:t>the resulting company</a:t>
            </a:r>
            <a:r>
              <a:rPr lang="en-US" dirty="0"/>
              <a:t> in a scheme of demerger to the shareholders of the demerged company</a:t>
            </a:r>
            <a:endParaRPr dirty="0"/>
          </a:p>
          <a:p>
            <a:pPr marL="139700" lvl="0" indent="0" algn="just" rtl="0">
              <a:lnSpc>
                <a:spcPct val="115000"/>
              </a:lnSpc>
              <a:spcBef>
                <a:spcPts val="0"/>
              </a:spcBef>
              <a:spcAft>
                <a:spcPts val="0"/>
              </a:spcAft>
              <a:buSzPts val="1400"/>
              <a:buNone/>
            </a:pPr>
            <a:endParaRPr dirty="0"/>
          </a:p>
          <a:p>
            <a:pPr marL="139700" lvl="0" indent="0" algn="just" rtl="0">
              <a:lnSpc>
                <a:spcPct val="115000"/>
              </a:lnSpc>
              <a:spcBef>
                <a:spcPts val="0"/>
              </a:spcBef>
              <a:spcAft>
                <a:spcPts val="0"/>
              </a:spcAft>
              <a:buSzPts val="1400"/>
              <a:buNone/>
            </a:pPr>
            <a:r>
              <a:rPr lang="en-US" dirty="0"/>
              <a:t>Transfer by a shareholder, of a capital asset being a share or shares held by him in the amalgamating company, in a scheme of amalgamation provided amalgamated company is an Indian company</a:t>
            </a:r>
            <a:endParaRPr dirty="0"/>
          </a:p>
          <a:p>
            <a:pPr marL="139700" lvl="0" indent="0" algn="just" rtl="0">
              <a:lnSpc>
                <a:spcPct val="115000"/>
              </a:lnSpc>
              <a:spcBef>
                <a:spcPts val="0"/>
              </a:spcBef>
              <a:spcAft>
                <a:spcPts val="0"/>
              </a:spcAft>
              <a:buSzPts val="1400"/>
              <a:buNone/>
            </a:pPr>
            <a:endParaRPr dirty="0"/>
          </a:p>
          <a:p>
            <a:pPr marL="139700" lvl="0" indent="0" algn="just" rtl="0">
              <a:lnSpc>
                <a:spcPct val="115000"/>
              </a:lnSpc>
              <a:spcBef>
                <a:spcPts val="0"/>
              </a:spcBef>
              <a:spcAft>
                <a:spcPts val="0"/>
              </a:spcAft>
              <a:buSzPts val="1400"/>
              <a:buNone/>
            </a:pPr>
            <a:r>
              <a:rPr lang="en-US" dirty="0"/>
              <a:t>transfer of a capital asset, being bonds or GDR (Global Depository Receipts] referred to in </a:t>
            </a:r>
            <a:r>
              <a:rPr lang="en-US" u="sng" dirty="0"/>
              <a:t>section 115AC(1)</a:t>
            </a:r>
            <a:r>
              <a:rPr lang="en-US" dirty="0"/>
              <a:t>, made outside India by a non-resident to another non-resident;</a:t>
            </a:r>
            <a:endParaRPr dirty="0"/>
          </a:p>
          <a:p>
            <a:pPr marL="139700" lvl="0" indent="0" algn="just" rtl="0">
              <a:lnSpc>
                <a:spcPct val="115000"/>
              </a:lnSpc>
              <a:spcBef>
                <a:spcPts val="0"/>
              </a:spcBef>
              <a:spcAft>
                <a:spcPts val="0"/>
              </a:spcAft>
              <a:buSzPts val="1400"/>
              <a:buNone/>
            </a:pPr>
            <a:endParaRPr dirty="0"/>
          </a:p>
          <a:p>
            <a:pPr marL="139700" lvl="0" indent="0" algn="just" rtl="0">
              <a:lnSpc>
                <a:spcPct val="115000"/>
              </a:lnSpc>
              <a:spcBef>
                <a:spcPts val="0"/>
              </a:spcBef>
              <a:spcAft>
                <a:spcPts val="0"/>
              </a:spcAft>
              <a:buSzPts val="1400"/>
              <a:buNone/>
            </a:pPr>
            <a:endParaRPr u="sng" dirty="0"/>
          </a:p>
          <a:p>
            <a:pPr marL="139700" lvl="0" indent="0" algn="just" rtl="0">
              <a:lnSpc>
                <a:spcPct val="115000"/>
              </a:lnSpc>
              <a:spcBef>
                <a:spcPts val="0"/>
              </a:spcBef>
              <a:spcAft>
                <a:spcPts val="0"/>
              </a:spcAft>
              <a:buSzPts val="1400"/>
              <a:buNone/>
            </a:pPr>
            <a:endParaRPr dirty="0"/>
          </a:p>
          <a:p>
            <a:pPr marL="139700" lvl="0" indent="0" algn="just" rtl="0">
              <a:lnSpc>
                <a:spcPct val="115000"/>
              </a:lnSpc>
              <a:spcBef>
                <a:spcPts val="0"/>
              </a:spcBef>
              <a:spcAft>
                <a:spcPts val="0"/>
              </a:spcAft>
              <a:buSzPts val="1400"/>
              <a:buNone/>
            </a:pPr>
            <a:endParaRPr dirty="0"/>
          </a:p>
          <a:p>
            <a:pPr marL="139700" lvl="0" indent="0" algn="just" rtl="0">
              <a:lnSpc>
                <a:spcPct val="115000"/>
              </a:lnSpc>
              <a:spcBef>
                <a:spcPts val="0"/>
              </a:spcBef>
              <a:spcAft>
                <a:spcPts val="0"/>
              </a:spcAft>
              <a:buSzPts val="1400"/>
              <a:buNone/>
            </a:pP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5"/>
          <p:cNvSpPr txBox="1">
            <a:spLocks noGrp="1"/>
          </p:cNvSpPr>
          <p:nvPr>
            <p:ph type="title"/>
          </p:nvPr>
        </p:nvSpPr>
        <p:spPr>
          <a:xfrm rot="-5400000">
            <a:off x="-1640549" y="1859502"/>
            <a:ext cx="5044646" cy="1523350"/>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2400"/>
              <a:buNone/>
            </a:pPr>
            <a:r>
              <a:rPr lang="en-US" dirty="0"/>
              <a:t>Transactions not regarded as transfer</a:t>
            </a:r>
            <a:br>
              <a:rPr lang="en-US" dirty="0"/>
            </a:br>
            <a:r>
              <a:rPr lang="en-US" dirty="0"/>
              <a:t>section 47</a:t>
            </a:r>
            <a:endParaRPr dirty="0"/>
          </a:p>
        </p:txBody>
      </p:sp>
      <p:sp>
        <p:nvSpPr>
          <p:cNvPr id="241" name="Google Shape;241;p15"/>
          <p:cNvSpPr txBox="1">
            <a:spLocks noGrp="1"/>
          </p:cNvSpPr>
          <p:nvPr>
            <p:ph type="body" idx="1"/>
          </p:nvPr>
        </p:nvSpPr>
        <p:spPr>
          <a:xfrm>
            <a:off x="1556951" y="0"/>
            <a:ext cx="7438768" cy="5115697"/>
          </a:xfrm>
          <a:prstGeom prst="rect">
            <a:avLst/>
          </a:prstGeom>
          <a:noFill/>
          <a:ln>
            <a:noFill/>
          </a:ln>
        </p:spPr>
        <p:txBody>
          <a:bodyPr spcFirstLastPara="1" wrap="square" lIns="91425" tIns="91425" rIns="91425" bIns="91425" anchor="t" anchorCtr="0">
            <a:normAutofit lnSpcReduction="10000"/>
          </a:bodyPr>
          <a:lstStyle/>
          <a:p>
            <a:pPr marL="139700" lvl="0" indent="0" algn="just" rtl="0">
              <a:lnSpc>
                <a:spcPct val="115000"/>
              </a:lnSpc>
              <a:spcBef>
                <a:spcPts val="0"/>
              </a:spcBef>
              <a:spcAft>
                <a:spcPts val="0"/>
              </a:spcAft>
              <a:buSzPts val="1400"/>
              <a:buNone/>
            </a:pPr>
            <a:r>
              <a:rPr lang="en-US" dirty="0"/>
              <a:t>any transfer, made outside India, of a </a:t>
            </a:r>
            <a:r>
              <a:rPr lang="en-US" b="1" dirty="0"/>
              <a:t>capital asset being rupee denominated bond </a:t>
            </a:r>
            <a:r>
              <a:rPr lang="en-US" dirty="0"/>
              <a:t>of an Indian company issued outside India, by a non-resident to another non-resident;</a:t>
            </a:r>
            <a:endParaRPr dirty="0"/>
          </a:p>
          <a:p>
            <a:pPr marL="139700" lvl="0" indent="0" algn="just" rtl="0">
              <a:lnSpc>
                <a:spcPct val="115000"/>
              </a:lnSpc>
              <a:spcBef>
                <a:spcPts val="0"/>
              </a:spcBef>
              <a:spcAft>
                <a:spcPts val="0"/>
              </a:spcAft>
              <a:buSzPts val="1400"/>
              <a:buNone/>
            </a:pPr>
            <a:r>
              <a:rPr lang="en-US" dirty="0"/>
              <a:t> </a:t>
            </a:r>
            <a:endParaRPr dirty="0"/>
          </a:p>
          <a:p>
            <a:pPr marL="139700" lvl="0" indent="0" algn="just" rtl="0">
              <a:lnSpc>
                <a:spcPct val="115000"/>
              </a:lnSpc>
              <a:spcBef>
                <a:spcPts val="0"/>
              </a:spcBef>
              <a:spcAft>
                <a:spcPts val="0"/>
              </a:spcAft>
              <a:buSzPts val="1400"/>
              <a:buNone/>
            </a:pPr>
            <a:r>
              <a:rPr lang="en-US" dirty="0"/>
              <a:t>any transfer of a capital asset, being—</a:t>
            </a:r>
            <a:endParaRPr dirty="0"/>
          </a:p>
          <a:p>
            <a:pPr marL="139700" lvl="0" indent="0" algn="just" rtl="0">
              <a:lnSpc>
                <a:spcPct val="115000"/>
              </a:lnSpc>
              <a:spcBef>
                <a:spcPts val="0"/>
              </a:spcBef>
              <a:spcAft>
                <a:spcPts val="0"/>
              </a:spcAft>
              <a:buSzPts val="1400"/>
              <a:buNone/>
            </a:pPr>
            <a:r>
              <a:rPr lang="en-US" dirty="0"/>
              <a:t>(a) bond or Global Depository Receipt referred to in sub-section (1) of section 115AC; or</a:t>
            </a:r>
            <a:endParaRPr dirty="0"/>
          </a:p>
          <a:p>
            <a:pPr marL="139700" lvl="0" indent="0" algn="just" rtl="0">
              <a:lnSpc>
                <a:spcPct val="115000"/>
              </a:lnSpc>
              <a:spcBef>
                <a:spcPts val="0"/>
              </a:spcBef>
              <a:spcAft>
                <a:spcPts val="0"/>
              </a:spcAft>
              <a:buSzPts val="1400"/>
              <a:buNone/>
            </a:pPr>
            <a:r>
              <a:rPr lang="en-US" dirty="0"/>
              <a:t>(b) rupee denominated bond of an Indian company; or</a:t>
            </a:r>
            <a:endParaRPr dirty="0"/>
          </a:p>
          <a:p>
            <a:pPr marL="139700" lvl="0" indent="0" algn="just" rtl="0">
              <a:lnSpc>
                <a:spcPct val="115000"/>
              </a:lnSpc>
              <a:spcBef>
                <a:spcPts val="0"/>
              </a:spcBef>
              <a:spcAft>
                <a:spcPts val="0"/>
              </a:spcAft>
              <a:buSzPts val="1400"/>
              <a:buNone/>
            </a:pPr>
            <a:r>
              <a:rPr lang="en-US" dirty="0"/>
              <a:t>(c) derivative; or</a:t>
            </a:r>
            <a:endParaRPr dirty="0"/>
          </a:p>
          <a:p>
            <a:pPr marL="139700" lvl="0" indent="0" algn="just" rtl="0">
              <a:lnSpc>
                <a:spcPct val="115000"/>
              </a:lnSpc>
              <a:spcBef>
                <a:spcPts val="0"/>
              </a:spcBef>
              <a:spcAft>
                <a:spcPts val="0"/>
              </a:spcAft>
              <a:buSzPts val="1400"/>
              <a:buNone/>
            </a:pPr>
            <a:r>
              <a:rPr lang="en-US" dirty="0"/>
              <a:t>(d) such other securities as may be notified  by the Central Government</a:t>
            </a:r>
            <a:endParaRPr dirty="0"/>
          </a:p>
          <a:p>
            <a:pPr marL="139700" lvl="0" indent="0" algn="just" rtl="0">
              <a:lnSpc>
                <a:spcPct val="115000"/>
              </a:lnSpc>
              <a:spcBef>
                <a:spcPts val="0"/>
              </a:spcBef>
              <a:spcAft>
                <a:spcPts val="0"/>
              </a:spcAft>
              <a:buSzPts val="1400"/>
              <a:buNone/>
            </a:pPr>
            <a:r>
              <a:rPr lang="en-US" dirty="0"/>
              <a:t> </a:t>
            </a:r>
            <a:endParaRPr dirty="0"/>
          </a:p>
          <a:p>
            <a:pPr marL="139700" lvl="0" indent="0" algn="just" rtl="0">
              <a:lnSpc>
                <a:spcPct val="115000"/>
              </a:lnSpc>
              <a:spcBef>
                <a:spcPts val="0"/>
              </a:spcBef>
              <a:spcAft>
                <a:spcPts val="0"/>
              </a:spcAft>
              <a:buSzPts val="1400"/>
              <a:buNone/>
            </a:pPr>
            <a:r>
              <a:rPr lang="en-US" dirty="0"/>
              <a:t>made by a non-resident on a recognised stock exchange located in any International Financial Services Centre and  </a:t>
            </a:r>
            <a:r>
              <a:rPr lang="en-US" b="1" dirty="0"/>
              <a:t>consideration for such transaction is paid or payable in foreign currency.</a:t>
            </a:r>
            <a:endParaRPr b="1" dirty="0"/>
          </a:p>
          <a:p>
            <a:pPr marL="139700" lvl="0" indent="0" algn="just" rtl="0">
              <a:lnSpc>
                <a:spcPct val="115000"/>
              </a:lnSpc>
              <a:spcBef>
                <a:spcPts val="0"/>
              </a:spcBef>
              <a:spcAft>
                <a:spcPts val="0"/>
              </a:spcAft>
              <a:buSzPts val="1400"/>
              <a:buNone/>
            </a:pPr>
            <a:endParaRPr dirty="0"/>
          </a:p>
          <a:p>
            <a:pPr marL="139700" lvl="0" indent="0" algn="just" rtl="0">
              <a:lnSpc>
                <a:spcPct val="115000"/>
              </a:lnSpc>
              <a:spcBef>
                <a:spcPts val="0"/>
              </a:spcBef>
              <a:spcAft>
                <a:spcPts val="0"/>
              </a:spcAft>
              <a:buSzPts val="1400"/>
              <a:buNone/>
            </a:pPr>
            <a:r>
              <a:rPr lang="en-US" i="1" dirty="0"/>
              <a:t>any transfer, in a relocation, of a capital asset by the original fund to the resulting fund;</a:t>
            </a:r>
            <a:endParaRPr dirty="0"/>
          </a:p>
          <a:p>
            <a:pPr marL="139700" lvl="0" indent="0" algn="just" rtl="0">
              <a:lnSpc>
                <a:spcPct val="115000"/>
              </a:lnSpc>
              <a:spcBef>
                <a:spcPts val="0"/>
              </a:spcBef>
              <a:spcAft>
                <a:spcPts val="0"/>
              </a:spcAft>
              <a:buSzPts val="1400"/>
              <a:buNone/>
            </a:pPr>
            <a:endParaRPr i="1" dirty="0"/>
          </a:p>
          <a:p>
            <a:pPr marL="139700" lvl="0" indent="0" algn="just" rtl="0">
              <a:lnSpc>
                <a:spcPct val="115000"/>
              </a:lnSpc>
              <a:spcBef>
                <a:spcPts val="0"/>
              </a:spcBef>
              <a:spcAft>
                <a:spcPts val="0"/>
              </a:spcAft>
              <a:buSzPts val="1400"/>
              <a:buNone/>
            </a:pPr>
            <a:r>
              <a:rPr lang="en-US" i="1" dirty="0"/>
              <a:t>any transfer by a shareholder or unit holder or interest holder, in a </a:t>
            </a:r>
            <a:r>
              <a:rPr lang="en-US" b="1" i="1" dirty="0"/>
              <a:t>relocation,</a:t>
            </a:r>
            <a:r>
              <a:rPr lang="en-US" i="1" dirty="0"/>
              <a:t> of a capital asset being a share or unit or interest held by him in the original fund in consideration for the share or unit or interest in the resultant fund.</a:t>
            </a:r>
            <a:endParaRPr dirty="0"/>
          </a:p>
          <a:p>
            <a:pPr marL="139700" lvl="0" indent="0" algn="just" rtl="0">
              <a:lnSpc>
                <a:spcPct val="115000"/>
              </a:lnSpc>
              <a:spcBef>
                <a:spcPts val="0"/>
              </a:spcBef>
              <a:spcAft>
                <a:spcPts val="0"/>
              </a:spcAft>
              <a:buSzPts val="1400"/>
              <a:buNone/>
            </a:pPr>
            <a:r>
              <a:rPr lang="en-US" b="1" i="1" dirty="0"/>
              <a:t>"relocation" </a:t>
            </a:r>
            <a:r>
              <a:rPr lang="en-US" i="1" dirty="0"/>
              <a:t>means transfer of assets of the original fund, or of its wholly owned special purpose vehicle, to a resultant fund</a:t>
            </a:r>
            <a:r>
              <a:rPr lang="en-US" b="1" i="1" dirty="0"/>
              <a:t>. original fund </a:t>
            </a:r>
            <a:r>
              <a:rPr lang="en-US" i="1" dirty="0"/>
              <a:t>means fund established or incorporated or registered outside India, which collects funds from its members for investing it for their benefit and fulfill certain conditions.</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6"/>
          <p:cNvSpPr txBox="1">
            <a:spLocks noGrp="1"/>
          </p:cNvSpPr>
          <p:nvPr>
            <p:ph type="title"/>
          </p:nvPr>
        </p:nvSpPr>
        <p:spPr>
          <a:xfrm rot="-5400000">
            <a:off x="-1640549" y="1859502"/>
            <a:ext cx="5044646" cy="1523350"/>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2400"/>
              <a:buNone/>
            </a:pPr>
            <a:r>
              <a:rPr lang="en-US" dirty="0"/>
              <a:t>Transactions not regarded as transfer</a:t>
            </a:r>
            <a:br>
              <a:rPr lang="en-US" dirty="0"/>
            </a:br>
            <a:r>
              <a:rPr lang="en-US" dirty="0"/>
              <a:t>section 47</a:t>
            </a:r>
            <a:endParaRPr dirty="0"/>
          </a:p>
        </p:txBody>
      </p:sp>
      <p:sp>
        <p:nvSpPr>
          <p:cNvPr id="247" name="Google Shape;247;p16"/>
          <p:cNvSpPr txBox="1">
            <a:spLocks noGrp="1"/>
          </p:cNvSpPr>
          <p:nvPr>
            <p:ph type="body" idx="1"/>
          </p:nvPr>
        </p:nvSpPr>
        <p:spPr>
          <a:xfrm>
            <a:off x="1556951" y="0"/>
            <a:ext cx="7438768" cy="5115697"/>
          </a:xfrm>
          <a:prstGeom prst="rect">
            <a:avLst/>
          </a:prstGeom>
          <a:noFill/>
          <a:ln>
            <a:noFill/>
          </a:ln>
        </p:spPr>
        <p:txBody>
          <a:bodyPr spcFirstLastPara="1" wrap="square" lIns="91425" tIns="91425" rIns="91425" bIns="91425" anchor="t" anchorCtr="0">
            <a:normAutofit/>
          </a:bodyPr>
          <a:lstStyle/>
          <a:p>
            <a:pPr marL="139700" lvl="0" indent="0" algn="just" rtl="0">
              <a:lnSpc>
                <a:spcPct val="115000"/>
              </a:lnSpc>
              <a:spcBef>
                <a:spcPts val="0"/>
              </a:spcBef>
              <a:spcAft>
                <a:spcPts val="0"/>
              </a:spcAft>
              <a:buSzPts val="1400"/>
              <a:buNone/>
            </a:pPr>
            <a:r>
              <a:rPr lang="en-US" i="1" dirty="0"/>
              <a:t>transfer of capital asset by India Infrastructure Finance Company Limited to an institution established for financing the infrastructure and development,</a:t>
            </a:r>
            <a:endParaRPr dirty="0"/>
          </a:p>
          <a:p>
            <a:pPr marL="139700" lvl="0" indent="0" algn="just" rtl="0">
              <a:lnSpc>
                <a:spcPct val="115000"/>
              </a:lnSpc>
              <a:spcBef>
                <a:spcPts val="0"/>
              </a:spcBef>
              <a:spcAft>
                <a:spcPts val="0"/>
              </a:spcAft>
              <a:buSzPts val="1400"/>
              <a:buNone/>
            </a:pPr>
            <a:endParaRPr i="1" dirty="0"/>
          </a:p>
          <a:p>
            <a:pPr marL="139700" lvl="0" indent="0" algn="just" rtl="0">
              <a:lnSpc>
                <a:spcPct val="115000"/>
              </a:lnSpc>
              <a:spcBef>
                <a:spcPts val="0"/>
              </a:spcBef>
              <a:spcAft>
                <a:spcPts val="0"/>
              </a:spcAft>
              <a:buSzPts val="1400"/>
              <a:buNone/>
            </a:pPr>
            <a:r>
              <a:rPr lang="en-US" i="1" dirty="0"/>
              <a:t>transfer of capital asset, under a plan approved by the Central Government, by a public sector company to another public sector company notified </a:t>
            </a:r>
            <a:endParaRPr dirty="0"/>
          </a:p>
          <a:p>
            <a:pPr marL="139700" lvl="0" indent="0" algn="just" rtl="0">
              <a:lnSpc>
                <a:spcPct val="115000"/>
              </a:lnSpc>
              <a:spcBef>
                <a:spcPts val="0"/>
              </a:spcBef>
              <a:spcAft>
                <a:spcPts val="0"/>
              </a:spcAft>
              <a:buSzPts val="1400"/>
              <a:buNone/>
            </a:pPr>
            <a:endParaRPr dirty="0"/>
          </a:p>
          <a:p>
            <a:pPr marL="139700" lvl="0" indent="0" algn="just" rtl="0">
              <a:lnSpc>
                <a:spcPct val="115000"/>
              </a:lnSpc>
              <a:spcBef>
                <a:spcPts val="0"/>
              </a:spcBef>
              <a:spcAft>
                <a:spcPts val="0"/>
              </a:spcAft>
              <a:buSzPts val="1400"/>
              <a:buNone/>
            </a:pPr>
            <a:r>
              <a:rPr lang="en-US" dirty="0"/>
              <a:t>transfer of a capital asset, being a </a:t>
            </a:r>
            <a:r>
              <a:rPr lang="en-US" b="1" dirty="0"/>
              <a:t>Government Security </a:t>
            </a:r>
            <a:r>
              <a:rPr lang="en-US" dirty="0"/>
              <a:t>carrying a periodic payment of interest, made outside India through an intermediary dealing in settlement of securities, by a non-resident to another non-resident.</a:t>
            </a:r>
            <a:endParaRPr dirty="0"/>
          </a:p>
          <a:p>
            <a:pPr marL="139700" lvl="0" indent="0" algn="just" rtl="0">
              <a:lnSpc>
                <a:spcPct val="115000"/>
              </a:lnSpc>
              <a:spcBef>
                <a:spcPts val="0"/>
              </a:spcBef>
              <a:spcAft>
                <a:spcPts val="0"/>
              </a:spcAft>
              <a:buSzPts val="1400"/>
              <a:buNone/>
            </a:pPr>
            <a:r>
              <a:rPr lang="en-US" dirty="0"/>
              <a:t>Redemption by individual  of Sovereign Gold Bond issued by the Reserve Bank of India under the Sovereign Gold Bond Scheme, 2015,</a:t>
            </a:r>
            <a:endParaRPr dirty="0"/>
          </a:p>
          <a:p>
            <a:pPr marL="139700" lvl="0" indent="0" algn="just" rtl="0">
              <a:lnSpc>
                <a:spcPct val="115000"/>
              </a:lnSpc>
              <a:spcBef>
                <a:spcPts val="0"/>
              </a:spcBef>
              <a:spcAft>
                <a:spcPts val="0"/>
              </a:spcAft>
              <a:buSzPts val="1400"/>
              <a:buNone/>
            </a:pPr>
            <a:endParaRPr dirty="0"/>
          </a:p>
          <a:p>
            <a:pPr marL="139700" lvl="0" indent="0" algn="just" rtl="0">
              <a:lnSpc>
                <a:spcPct val="115000"/>
              </a:lnSpc>
              <a:spcBef>
                <a:spcPts val="0"/>
              </a:spcBef>
              <a:spcAft>
                <a:spcPts val="0"/>
              </a:spcAft>
              <a:buSzPts val="1400"/>
              <a:buNone/>
            </a:pPr>
            <a:r>
              <a:rPr lang="en-US" dirty="0"/>
              <a:t>transfer of a capital asset, being any work of art, archaeological, scientific or art collection, book, manuscript, drawing, painting, photograph or print, to the Government or a University or the National Museum, National Art Gallery, National Archives or any such other public museum or institution as may be notified</a:t>
            </a:r>
            <a:r>
              <a:rPr lang="en-US" u="sng" baseline="30000" dirty="0"/>
              <a:t>1</a:t>
            </a:r>
            <a:r>
              <a:rPr lang="en-US" dirty="0"/>
              <a:t> by the Central Government.</a:t>
            </a:r>
            <a:endParaRPr dirty="0"/>
          </a:p>
          <a:p>
            <a:pPr marL="139700" lvl="0" indent="0" algn="just" rtl="0">
              <a:lnSpc>
                <a:spcPct val="115000"/>
              </a:lnSpc>
              <a:spcBef>
                <a:spcPts val="0"/>
              </a:spcBef>
              <a:spcAft>
                <a:spcPts val="0"/>
              </a:spcAft>
              <a:buSzPts val="1400"/>
              <a:buNone/>
            </a:pPr>
            <a:endParaRPr dirty="0"/>
          </a:p>
          <a:p>
            <a:pPr marL="139700" lvl="0" indent="0" algn="just" rtl="0">
              <a:lnSpc>
                <a:spcPct val="115000"/>
              </a:lnSpc>
              <a:spcBef>
                <a:spcPts val="0"/>
              </a:spcBef>
              <a:spcAft>
                <a:spcPts val="0"/>
              </a:spcAft>
              <a:buSzPts val="1400"/>
              <a:buNone/>
            </a:pPr>
            <a:r>
              <a:rPr lang="en-US" dirty="0"/>
              <a:t>conversion of bonds or debentures, debenture-stock or deposit certificates into shares or debentures of that company.</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7"/>
          <p:cNvSpPr txBox="1">
            <a:spLocks noGrp="1"/>
          </p:cNvSpPr>
          <p:nvPr>
            <p:ph type="title"/>
          </p:nvPr>
        </p:nvSpPr>
        <p:spPr>
          <a:xfrm rot="-5400000">
            <a:off x="-1640549" y="1859502"/>
            <a:ext cx="5044646" cy="1523350"/>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2400"/>
              <a:buNone/>
            </a:pPr>
            <a:r>
              <a:rPr lang="en-US"/>
              <a:t>Transactions not regarded as transfer</a:t>
            </a:r>
            <a:br>
              <a:rPr lang="en-US"/>
            </a:br>
            <a:r>
              <a:rPr lang="en-US"/>
              <a:t>section 47</a:t>
            </a:r>
            <a:endParaRPr/>
          </a:p>
        </p:txBody>
      </p:sp>
      <p:sp>
        <p:nvSpPr>
          <p:cNvPr id="253" name="Google Shape;253;p17"/>
          <p:cNvSpPr txBox="1">
            <a:spLocks noGrp="1"/>
          </p:cNvSpPr>
          <p:nvPr>
            <p:ph type="body" idx="1"/>
          </p:nvPr>
        </p:nvSpPr>
        <p:spPr>
          <a:xfrm>
            <a:off x="1556951" y="0"/>
            <a:ext cx="7438768" cy="5115697"/>
          </a:xfrm>
          <a:prstGeom prst="rect">
            <a:avLst/>
          </a:prstGeom>
          <a:noFill/>
          <a:ln>
            <a:noFill/>
          </a:ln>
        </p:spPr>
        <p:txBody>
          <a:bodyPr spcFirstLastPara="1" wrap="square" lIns="91425" tIns="91425" rIns="91425" bIns="91425" anchor="t" anchorCtr="0">
            <a:normAutofit fontScale="92500" lnSpcReduction="20000"/>
          </a:bodyPr>
          <a:lstStyle/>
          <a:p>
            <a:pPr marL="139700" lvl="0" indent="0" algn="just" rtl="0">
              <a:lnSpc>
                <a:spcPct val="115000"/>
              </a:lnSpc>
              <a:spcBef>
                <a:spcPts val="0"/>
              </a:spcBef>
              <a:spcAft>
                <a:spcPts val="0"/>
              </a:spcAft>
              <a:buSzPct val="108108"/>
              <a:buNone/>
            </a:pPr>
            <a:r>
              <a:rPr lang="en-US" dirty="0"/>
              <a:t> transfer by way of conversion of bonds referred to in clause (</a:t>
            </a:r>
            <a:r>
              <a:rPr lang="en-US" i="1" dirty="0"/>
              <a:t>a</a:t>
            </a:r>
            <a:r>
              <a:rPr lang="en-US" dirty="0"/>
              <a:t>) of sub-section (1) of </a:t>
            </a:r>
            <a:r>
              <a:rPr lang="en-US" u="sng" dirty="0"/>
              <a:t>section 115AC </a:t>
            </a:r>
            <a:r>
              <a:rPr lang="en-US" dirty="0"/>
              <a:t>into shares or debentures of any company;</a:t>
            </a:r>
            <a:endParaRPr dirty="0"/>
          </a:p>
          <a:p>
            <a:pPr marL="139700" lvl="0" indent="0" algn="just" rtl="0">
              <a:lnSpc>
                <a:spcPct val="115000"/>
              </a:lnSpc>
              <a:spcBef>
                <a:spcPts val="0"/>
              </a:spcBef>
              <a:spcAft>
                <a:spcPts val="0"/>
              </a:spcAft>
              <a:buSzPct val="108108"/>
              <a:buNone/>
            </a:pPr>
            <a:endParaRPr dirty="0"/>
          </a:p>
          <a:p>
            <a:pPr marL="139700" lvl="0" indent="0" algn="just" rtl="0">
              <a:lnSpc>
                <a:spcPct val="115000"/>
              </a:lnSpc>
              <a:spcBef>
                <a:spcPts val="0"/>
              </a:spcBef>
              <a:spcAft>
                <a:spcPts val="0"/>
              </a:spcAft>
              <a:buSzPct val="108108"/>
              <a:buNone/>
            </a:pPr>
            <a:r>
              <a:rPr lang="en-US" dirty="0"/>
              <a:t>transfer by way of conversion of preference shares of a company into equity shares of that company</a:t>
            </a:r>
            <a:endParaRPr dirty="0"/>
          </a:p>
          <a:p>
            <a:pPr marL="139700" lvl="0" indent="0" algn="just" rtl="0">
              <a:lnSpc>
                <a:spcPct val="115000"/>
              </a:lnSpc>
              <a:spcBef>
                <a:spcPts val="0"/>
              </a:spcBef>
              <a:spcAft>
                <a:spcPts val="0"/>
              </a:spcAft>
              <a:buSzPct val="108108"/>
              <a:buNone/>
            </a:pPr>
            <a:endParaRPr dirty="0"/>
          </a:p>
          <a:p>
            <a:pPr marL="139700" lvl="0" indent="0" algn="just" rtl="0">
              <a:lnSpc>
                <a:spcPct val="115000"/>
              </a:lnSpc>
              <a:spcBef>
                <a:spcPts val="0"/>
              </a:spcBef>
              <a:spcAft>
                <a:spcPts val="0"/>
              </a:spcAft>
              <a:buSzPct val="108108"/>
              <a:buNone/>
            </a:pPr>
            <a:r>
              <a:rPr lang="en-US" dirty="0"/>
              <a:t>transfer of a capital asset or intangible asset by a </a:t>
            </a:r>
            <a:r>
              <a:rPr lang="en-US" b="1" dirty="0"/>
              <a:t>firm to a company as a result of succession of the firm by a company </a:t>
            </a:r>
            <a:r>
              <a:rPr lang="en-US" dirty="0"/>
              <a:t>in the business carried on by the firm, provided following conditions are satisfied (1) all the assets and liabilities of the firm become the assets and liabilities of the company; (2) all the partners of the firm immediately before the succession become the shareholders  in the same proportion  of capital account (3) consideration or benefit, by way of allotment of shares  only (4) aggregate of the shareholding in the company of the partners of the firm  carry not less than 51% voting power and continued for 5 years </a:t>
            </a:r>
            <a:endParaRPr dirty="0"/>
          </a:p>
          <a:p>
            <a:pPr marL="139700" lvl="0" indent="0" algn="just" rtl="0">
              <a:lnSpc>
                <a:spcPct val="115000"/>
              </a:lnSpc>
              <a:spcBef>
                <a:spcPts val="0"/>
              </a:spcBef>
              <a:spcAft>
                <a:spcPts val="0"/>
              </a:spcAft>
              <a:buSzPct val="108108"/>
              <a:buNone/>
            </a:pPr>
            <a:endParaRPr dirty="0"/>
          </a:p>
          <a:p>
            <a:pPr marL="139700" lvl="0" indent="0" algn="just" rtl="0">
              <a:lnSpc>
                <a:spcPct val="115000"/>
              </a:lnSpc>
              <a:spcBef>
                <a:spcPts val="0"/>
              </a:spcBef>
              <a:spcAft>
                <a:spcPts val="0"/>
              </a:spcAft>
              <a:buSzPct val="108108"/>
              <a:buNone/>
            </a:pPr>
            <a:r>
              <a:rPr lang="en-US" dirty="0"/>
              <a:t>transfer of a capital asset or intangible asset by a </a:t>
            </a:r>
            <a:r>
              <a:rPr lang="en-US" b="1" dirty="0"/>
              <a:t>private company or unlisted public company  to LLP </a:t>
            </a:r>
            <a:r>
              <a:rPr lang="en-US" dirty="0"/>
              <a:t> or transfer of shares as a result of above conversion  provided (1) all the assets and liabilities of the company become the assets and liabilities of the LLP; (2) all the shareholders of the company immediately before the conversion become the partners of LLP (3) shareholders of the company do not receive any consideration or benefit, directly or indirectly, in any form or manner, other than by way of share in profit and capital contribution in the LLP (4) aggregate profit sharing ratio of the shareholders  in the LLP  at least 51% and continued for 5 years.(5)  total sales /turnover/gross receipts of business during last 3 years does not exceed  Rs 60 lakh.(6) total value of the assets as appearing in the books of account of the company  does not exceed Rs. 5 crore in any of the three previous years preceding succession. (7) no returning or distribution of accumulated profit between partners during 3 years post succession.   </a:t>
            </a:r>
            <a:endParaRPr dirty="0"/>
          </a:p>
          <a:p>
            <a:pPr marL="139700" lvl="0" indent="0" algn="just" rtl="0">
              <a:lnSpc>
                <a:spcPct val="115000"/>
              </a:lnSpc>
              <a:spcBef>
                <a:spcPts val="0"/>
              </a:spcBef>
              <a:spcAft>
                <a:spcPts val="0"/>
              </a:spcAft>
              <a:buSzPct val="108108"/>
              <a:buNone/>
            </a:pPr>
            <a:endParaRPr dirty="0"/>
          </a:p>
          <a:p>
            <a:pPr marL="139700" lvl="0" indent="0" algn="just" rtl="0">
              <a:lnSpc>
                <a:spcPct val="115000"/>
              </a:lnSpc>
              <a:spcBef>
                <a:spcPts val="0"/>
              </a:spcBef>
              <a:spcAft>
                <a:spcPts val="0"/>
              </a:spcAft>
              <a:buSzPct val="108108"/>
              <a:buNone/>
            </a:pPr>
            <a:endParaRPr dirty="0"/>
          </a:p>
          <a:p>
            <a:pPr marL="139700" lvl="0" indent="0" algn="just" rtl="0">
              <a:lnSpc>
                <a:spcPct val="115000"/>
              </a:lnSpc>
              <a:spcBef>
                <a:spcPts val="0"/>
              </a:spcBef>
              <a:spcAft>
                <a:spcPts val="0"/>
              </a:spcAft>
              <a:buSzPct val="108108"/>
              <a:buNone/>
            </a:pP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8"/>
          <p:cNvSpPr txBox="1">
            <a:spLocks noGrp="1"/>
          </p:cNvSpPr>
          <p:nvPr>
            <p:ph type="title"/>
          </p:nvPr>
        </p:nvSpPr>
        <p:spPr>
          <a:xfrm rot="-5400000">
            <a:off x="-1640549" y="1859502"/>
            <a:ext cx="5044646" cy="1523350"/>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2400"/>
              <a:buNone/>
            </a:pPr>
            <a:r>
              <a:rPr lang="en-US"/>
              <a:t>Transactions not regarded as transfer</a:t>
            </a:r>
            <a:br>
              <a:rPr lang="en-US"/>
            </a:br>
            <a:r>
              <a:rPr lang="en-US"/>
              <a:t>section 47</a:t>
            </a:r>
            <a:endParaRPr/>
          </a:p>
        </p:txBody>
      </p:sp>
      <p:sp>
        <p:nvSpPr>
          <p:cNvPr id="259" name="Google Shape;259;p18"/>
          <p:cNvSpPr txBox="1">
            <a:spLocks noGrp="1"/>
          </p:cNvSpPr>
          <p:nvPr>
            <p:ph type="body" idx="1"/>
          </p:nvPr>
        </p:nvSpPr>
        <p:spPr>
          <a:xfrm>
            <a:off x="1556951" y="0"/>
            <a:ext cx="7438768" cy="5115697"/>
          </a:xfrm>
          <a:prstGeom prst="rect">
            <a:avLst/>
          </a:prstGeom>
          <a:noFill/>
          <a:ln>
            <a:noFill/>
          </a:ln>
        </p:spPr>
        <p:txBody>
          <a:bodyPr spcFirstLastPara="1" wrap="square" lIns="91425" tIns="91425" rIns="91425" bIns="91425" anchor="t" anchorCtr="0">
            <a:normAutofit/>
          </a:bodyPr>
          <a:lstStyle/>
          <a:p>
            <a:pPr marL="139700" lvl="0" indent="0" algn="just" rtl="0">
              <a:lnSpc>
                <a:spcPct val="115000"/>
              </a:lnSpc>
              <a:spcBef>
                <a:spcPts val="0"/>
              </a:spcBef>
              <a:spcAft>
                <a:spcPts val="0"/>
              </a:spcAft>
              <a:buSzPts val="1400"/>
              <a:buNone/>
            </a:pPr>
            <a:r>
              <a:rPr lang="en-US" dirty="0"/>
              <a:t>sole proprietary concern is succeeded by a company  provided (1) all the assets and liabilities of the proprietary concern  become the assets and liabilities of the company; (2) aggregate of the shareholding in the company of the proprietor   carry not less than 51% voting power and continued for 5 years  (3) consideration or benefit, by way of allotment of shares  only</a:t>
            </a:r>
            <a:endParaRPr dirty="0"/>
          </a:p>
          <a:p>
            <a:pPr marL="139700" lvl="0" indent="0" algn="just" rtl="0">
              <a:lnSpc>
                <a:spcPct val="115000"/>
              </a:lnSpc>
              <a:spcBef>
                <a:spcPts val="0"/>
              </a:spcBef>
              <a:spcAft>
                <a:spcPts val="0"/>
              </a:spcAft>
              <a:buSzPts val="1400"/>
              <a:buNone/>
            </a:pPr>
            <a:r>
              <a:rPr lang="en-US" dirty="0"/>
              <a:t>any transfer of a capital asset in a transaction of reverse mortgage under a scheme notified.</a:t>
            </a:r>
            <a:endParaRPr dirty="0"/>
          </a:p>
          <a:p>
            <a:pPr marL="139700" lvl="0" indent="0" algn="just" rtl="0">
              <a:lnSpc>
                <a:spcPct val="115000"/>
              </a:lnSpc>
              <a:spcBef>
                <a:spcPts val="0"/>
              </a:spcBef>
              <a:spcAft>
                <a:spcPts val="0"/>
              </a:spcAft>
              <a:buSzPts val="1400"/>
              <a:buNone/>
            </a:pPr>
            <a:r>
              <a:rPr lang="en-US" dirty="0"/>
              <a:t>any transfer of a capital asset, being share of a special purpose vehicle to a business trust in exchange of units allotted by that trust to the transferor.</a:t>
            </a:r>
            <a:endParaRPr dirty="0"/>
          </a:p>
          <a:p>
            <a:pPr marL="139700" lvl="0" indent="0" algn="just" rtl="0">
              <a:lnSpc>
                <a:spcPct val="115000"/>
              </a:lnSpc>
              <a:spcBef>
                <a:spcPts val="0"/>
              </a:spcBef>
              <a:spcAft>
                <a:spcPts val="0"/>
              </a:spcAft>
              <a:buSzPts val="1400"/>
              <a:buNone/>
            </a:pPr>
            <a:endParaRPr dirty="0">
              <a:solidFill>
                <a:srgbClr val="000000"/>
              </a:solidFill>
              <a:latin typeface="Arial"/>
              <a:ea typeface="Arial"/>
              <a:cs typeface="Arial"/>
              <a:sym typeface="Arial"/>
            </a:endParaRPr>
          </a:p>
          <a:p>
            <a:pPr marL="139700" lvl="0" indent="0" algn="just" rtl="0">
              <a:lnSpc>
                <a:spcPct val="115000"/>
              </a:lnSpc>
              <a:spcBef>
                <a:spcPts val="0"/>
              </a:spcBef>
              <a:spcAft>
                <a:spcPts val="0"/>
              </a:spcAft>
              <a:buSzPts val="1400"/>
              <a:buNone/>
            </a:pPr>
            <a:r>
              <a:rPr lang="en-US" dirty="0"/>
              <a:t>transfer by a unit holder of a capital asset, being a unit or units, held by him in the consolidating scheme of a mutual fund, made in consideration of the allotment to him of a capital asset, being a unit or units, in the consolidated scheme of the mutual fund: </a:t>
            </a:r>
            <a:r>
              <a:rPr lang="en-US" dirty="0">
                <a:solidFill>
                  <a:srgbClr val="000000"/>
                </a:solidFill>
                <a:latin typeface="Arial"/>
                <a:ea typeface="Arial"/>
                <a:cs typeface="Arial"/>
                <a:sym typeface="Arial"/>
              </a:rPr>
              <a:t> u/s 47(xviii)</a:t>
            </a:r>
            <a:endParaRPr dirty="0"/>
          </a:p>
          <a:p>
            <a:pPr marL="139700" lvl="0" indent="0" algn="just" rtl="0">
              <a:lnSpc>
                <a:spcPct val="115000"/>
              </a:lnSpc>
              <a:spcBef>
                <a:spcPts val="0"/>
              </a:spcBef>
              <a:spcAft>
                <a:spcPts val="0"/>
              </a:spcAft>
              <a:buSzPts val="1400"/>
              <a:buNone/>
            </a:pPr>
            <a:endParaRPr sz="1800" dirty="0"/>
          </a:p>
          <a:p>
            <a:pPr marL="139700" lvl="0" indent="0" algn="just" rtl="0">
              <a:lnSpc>
                <a:spcPct val="115000"/>
              </a:lnSpc>
              <a:spcBef>
                <a:spcPts val="0"/>
              </a:spcBef>
              <a:spcAft>
                <a:spcPts val="0"/>
              </a:spcAft>
              <a:buSzPts val="1400"/>
              <a:buNone/>
            </a:pPr>
            <a:r>
              <a:rPr lang="en-US" dirty="0"/>
              <a:t>transfer by a unit holder of a capital asset, being a unit or units, held by him in the consolidating plan of a mutual fund scheme, made in consideration of the allotment to him of a capital asset, being a unit or units, in the consolidated plan of that scheme of the mutual fund.</a:t>
            </a:r>
            <a:r>
              <a:rPr lang="en-US" dirty="0">
                <a:solidFill>
                  <a:srgbClr val="000000"/>
                </a:solidFill>
                <a:latin typeface="Arial"/>
                <a:ea typeface="Arial"/>
                <a:cs typeface="Arial"/>
                <a:sym typeface="Arial"/>
              </a:rPr>
              <a:t> u/s 47(xix)</a:t>
            </a:r>
            <a:endParaRPr dirty="0">
              <a:solidFill>
                <a:srgbClr val="000000"/>
              </a:solidFill>
              <a:latin typeface="Arial"/>
              <a:ea typeface="Arial"/>
              <a:cs typeface="Arial"/>
              <a:sym typeface="Arial"/>
            </a:endParaRPr>
          </a:p>
          <a:p>
            <a:pPr marL="139700" lvl="0" indent="0" algn="just" rtl="0">
              <a:lnSpc>
                <a:spcPct val="115000"/>
              </a:lnSpc>
              <a:spcBef>
                <a:spcPts val="0"/>
              </a:spcBef>
              <a:spcAft>
                <a:spcPts val="0"/>
              </a:spcAft>
              <a:buSzPts val="1400"/>
              <a:buNone/>
            </a:pPr>
            <a:endParaRPr dirty="0"/>
          </a:p>
          <a:p>
            <a:pPr marL="139700" lvl="0" indent="0" algn="just" rtl="0">
              <a:lnSpc>
                <a:spcPct val="115000"/>
              </a:lnSpc>
              <a:spcBef>
                <a:spcPts val="0"/>
              </a:spcBef>
              <a:spcAft>
                <a:spcPts val="0"/>
              </a:spcAft>
              <a:buSzPts val="1400"/>
              <a:buNone/>
            </a:pP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19"/>
          <p:cNvSpPr txBox="1">
            <a:spLocks noGrp="1"/>
          </p:cNvSpPr>
          <p:nvPr>
            <p:ph type="title"/>
          </p:nvPr>
        </p:nvSpPr>
        <p:spPr>
          <a:xfrm>
            <a:off x="305450" y="525950"/>
            <a:ext cx="2289469" cy="15870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rgbClr val="434343"/>
              </a:buClr>
              <a:buSzPct val="111111"/>
              <a:buNone/>
            </a:pPr>
            <a:r>
              <a:rPr lang="en-US" dirty="0"/>
              <a:t>Mode of computation of capital gain section 48</a:t>
            </a:r>
            <a:endParaRPr dirty="0"/>
          </a:p>
        </p:txBody>
      </p:sp>
      <p:graphicFrame>
        <p:nvGraphicFramePr>
          <p:cNvPr id="265" name="Google Shape;265;p19"/>
          <p:cNvGraphicFramePr/>
          <p:nvPr/>
        </p:nvGraphicFramePr>
        <p:xfrm>
          <a:off x="2767912" y="135927"/>
          <a:ext cx="6240150" cy="4683200"/>
        </p:xfrm>
        <a:graphic>
          <a:graphicData uri="http://schemas.openxmlformats.org/drawingml/2006/table">
            <a:tbl>
              <a:tblPr firstRow="1" bandRow="1">
                <a:noFill/>
                <a:tableStyleId>{55E68572-0C15-41E4-A884-CE48865E046A}</a:tableStyleId>
              </a:tblPr>
              <a:tblGrid>
                <a:gridCol w="3120075"/>
                <a:gridCol w="3120075"/>
              </a:tblGrid>
              <a:tr h="509500">
                <a:tc>
                  <a:txBody>
                    <a:bodyPr/>
                    <a:lstStyle/>
                    <a:p>
                      <a:pPr marL="0" marR="0" lvl="0" indent="0" algn="l" rtl="0">
                        <a:lnSpc>
                          <a:spcPct val="100000"/>
                        </a:lnSpc>
                        <a:spcBef>
                          <a:spcPts val="0"/>
                        </a:spcBef>
                        <a:spcAft>
                          <a:spcPts val="0"/>
                        </a:spcAft>
                        <a:buNone/>
                      </a:pPr>
                      <a:r>
                        <a:rPr lang="en-US" sz="1400" u="none" strike="noStrike" cap="none"/>
                        <a:t> STCG</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LTCG</a:t>
                      </a:r>
                      <a:endParaRPr sz="1400" u="none" strike="noStrike" cap="none"/>
                    </a:p>
                  </a:txBody>
                  <a:tcPr marL="91450" marR="91450" marT="45725" marB="45725"/>
                </a:tc>
              </a:tr>
              <a:tr h="509500">
                <a:tc>
                  <a:txBody>
                    <a:bodyPr/>
                    <a:lstStyle/>
                    <a:p>
                      <a:pPr marL="0" marR="0" lvl="0" indent="0" algn="l" rtl="0">
                        <a:lnSpc>
                          <a:spcPct val="100000"/>
                        </a:lnSpc>
                        <a:spcBef>
                          <a:spcPts val="0"/>
                        </a:spcBef>
                        <a:spcAft>
                          <a:spcPts val="0"/>
                        </a:spcAft>
                        <a:buNone/>
                      </a:pPr>
                      <a:r>
                        <a:rPr lang="en-US" sz="1400" u="none" strike="noStrike" cap="none"/>
                        <a:t> Full value of consideration</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Full value of consideration</a:t>
                      </a:r>
                      <a:endParaRPr sz="1400" u="none" strike="noStrike" cap="none"/>
                    </a:p>
                  </a:txBody>
                  <a:tcPr marL="91450" marR="91450" marT="45725" marB="45725"/>
                </a:tc>
              </a:tr>
              <a:tr h="711900">
                <a:tc>
                  <a:txBody>
                    <a:bodyPr/>
                    <a:lstStyle/>
                    <a:p>
                      <a:pPr marL="0" marR="0" lvl="0" indent="0" algn="l" rtl="0">
                        <a:lnSpc>
                          <a:spcPct val="100000"/>
                        </a:lnSpc>
                        <a:spcBef>
                          <a:spcPts val="0"/>
                        </a:spcBef>
                        <a:spcAft>
                          <a:spcPts val="0"/>
                        </a:spcAft>
                        <a:buNone/>
                      </a:pPr>
                      <a:r>
                        <a:rPr lang="en-US" sz="1400" u="none" strike="noStrike" cap="none"/>
                        <a:t>Less: expenses of transfer  incurred wholly and exclusively </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Less: expenses of transfer  incurred wholly and exclusively </a:t>
                      </a:r>
                      <a:endParaRPr sz="1400" u="none" strike="noStrike" cap="none"/>
                    </a:p>
                  </a:txBody>
                  <a:tcPr marL="91450" marR="91450" marT="45725" marB="45725"/>
                </a:tc>
              </a:tr>
              <a:tr h="711900">
                <a:tc>
                  <a:txBody>
                    <a:bodyPr/>
                    <a:lstStyle/>
                    <a:p>
                      <a:pPr marL="0" marR="0" lvl="0" indent="0" algn="l" rtl="0">
                        <a:lnSpc>
                          <a:spcPct val="100000"/>
                        </a:lnSpc>
                        <a:spcBef>
                          <a:spcPts val="0"/>
                        </a:spcBef>
                        <a:spcAft>
                          <a:spcPts val="0"/>
                        </a:spcAft>
                        <a:buNone/>
                      </a:pPr>
                      <a:r>
                        <a:rPr lang="en-US" sz="1400" u="none" strike="noStrike" cap="none"/>
                        <a:t>Less: cost of acquisition </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Less:  indexed cost of acquisition if not prohibited</a:t>
                      </a:r>
                      <a:endParaRPr sz="1400" u="none" strike="noStrike" cap="none"/>
                    </a:p>
                  </a:txBody>
                  <a:tcPr marL="91450" marR="91450" marT="45725" marB="45725"/>
                </a:tc>
              </a:tr>
              <a:tr h="711900">
                <a:tc>
                  <a:txBody>
                    <a:bodyPr/>
                    <a:lstStyle/>
                    <a:p>
                      <a:pPr marL="0" marR="0" lvl="0" indent="0" algn="l" rtl="0">
                        <a:lnSpc>
                          <a:spcPct val="100000"/>
                        </a:lnSpc>
                        <a:spcBef>
                          <a:spcPts val="0"/>
                        </a:spcBef>
                        <a:spcAft>
                          <a:spcPts val="0"/>
                        </a:spcAft>
                        <a:buNone/>
                      </a:pPr>
                      <a:r>
                        <a:rPr lang="en-US" sz="1400" u="none" strike="noStrike" cap="none"/>
                        <a:t>Less: cost of improvement</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Less: indexed ost of improvement if not prohibited</a:t>
                      </a:r>
                      <a:endParaRPr sz="1400" u="none" strike="noStrike" cap="none"/>
                    </a:p>
                  </a:txBody>
                  <a:tcPr marL="91450" marR="91450" marT="45725" marB="45725"/>
                </a:tc>
              </a:tr>
              <a:tr h="509500">
                <a:tc>
                  <a:txBody>
                    <a:bodyPr/>
                    <a:lstStyle/>
                    <a:p>
                      <a:pPr marL="0" marR="0" lvl="0" indent="0" algn="l" rtl="0">
                        <a:lnSpc>
                          <a:spcPct val="100000"/>
                        </a:lnSpc>
                        <a:spcBef>
                          <a:spcPts val="0"/>
                        </a:spcBef>
                        <a:spcAft>
                          <a:spcPts val="0"/>
                        </a:spcAft>
                        <a:buNone/>
                      </a:pPr>
                      <a:r>
                        <a:rPr lang="en-US" sz="1400" u="none" strike="noStrike" cap="none"/>
                        <a:t>Gross STCG</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Gross LTCG</a:t>
                      </a:r>
                      <a:endParaRPr sz="1400" u="none" strike="noStrike" cap="none"/>
                    </a:p>
                  </a:txBody>
                  <a:tcPr marL="91450" marR="91450" marT="45725" marB="45725"/>
                </a:tc>
              </a:tr>
              <a:tr h="509500">
                <a:tc>
                  <a:txBody>
                    <a:bodyPr/>
                    <a:lstStyle/>
                    <a:p>
                      <a:pPr marL="0" marR="0" lvl="0" indent="0" algn="l" rtl="0">
                        <a:lnSpc>
                          <a:spcPct val="100000"/>
                        </a:lnSpc>
                        <a:spcBef>
                          <a:spcPts val="0"/>
                        </a:spcBef>
                        <a:spcAft>
                          <a:spcPts val="0"/>
                        </a:spcAft>
                        <a:buNone/>
                      </a:pPr>
                      <a:r>
                        <a:rPr lang="en-US" sz="1400" u="none" strike="noStrike" cap="none"/>
                        <a:t>Exemptions u/s 54, to 54 H</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Exemptions u/s 54, to 54 H</a:t>
                      </a:r>
                      <a:endParaRPr sz="1400" u="none" strike="noStrike" cap="none"/>
                    </a:p>
                  </a:txBody>
                  <a:tcPr marL="91450" marR="91450" marT="45725" marB="45725"/>
                </a:tc>
              </a:tr>
              <a:tr h="509500">
                <a:tc>
                  <a:txBody>
                    <a:bodyPr/>
                    <a:lstStyle/>
                    <a:p>
                      <a:pPr marL="0" marR="0" lvl="0" indent="0" algn="l" rtl="0">
                        <a:lnSpc>
                          <a:spcPct val="100000"/>
                        </a:lnSpc>
                        <a:spcBef>
                          <a:spcPts val="0"/>
                        </a:spcBef>
                        <a:spcAft>
                          <a:spcPts val="0"/>
                        </a:spcAft>
                        <a:buNone/>
                      </a:pPr>
                      <a:r>
                        <a:rPr lang="en-US" sz="1400" u="none" strike="noStrike" cap="none"/>
                        <a:t>Taxable short term Capital gain </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Taxable Long term Capital gain </a:t>
                      </a:r>
                      <a:endParaRPr sz="1400" u="none" strike="noStrike" cap="none"/>
                    </a:p>
                  </a:txBody>
                  <a:tcPr marL="91450" marR="91450" marT="45725" marB="45725"/>
                </a:tc>
              </a:tr>
            </a:tbl>
          </a:graphicData>
        </a:graphic>
      </p:graphicFrame>
      <p:sp>
        <p:nvSpPr>
          <p:cNvPr id="266" name="Google Shape;266;p19"/>
          <p:cNvSpPr txBox="1"/>
          <p:nvPr/>
        </p:nvSpPr>
        <p:spPr>
          <a:xfrm>
            <a:off x="358346" y="2570205"/>
            <a:ext cx="195236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Indexation to adjust cost inflation </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
          <p:cNvSpPr txBox="1">
            <a:spLocks noGrp="1"/>
          </p:cNvSpPr>
          <p:nvPr>
            <p:ph type="title"/>
          </p:nvPr>
        </p:nvSpPr>
        <p:spPr>
          <a:xfrm>
            <a:off x="1770883" y="171450"/>
            <a:ext cx="4506000" cy="1071600"/>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67175" tIns="33575" rIns="67175" bIns="33575" anchor="ctr" anchorCtr="0">
            <a:normAutofit fontScale="90000"/>
          </a:bodyPr>
          <a:lstStyle/>
          <a:p>
            <a:pPr marL="0" lvl="0" indent="0" algn="ctr" rtl="0">
              <a:lnSpc>
                <a:spcPct val="100000"/>
              </a:lnSpc>
              <a:spcBef>
                <a:spcPts val="0"/>
              </a:spcBef>
              <a:spcAft>
                <a:spcPts val="0"/>
              </a:spcAft>
              <a:buClr>
                <a:schemeClr val="lt1"/>
              </a:buClr>
              <a:buSzPct val="100000"/>
              <a:buFont typeface="Garamond"/>
              <a:buNone/>
            </a:pPr>
            <a:r>
              <a:rPr lang="en-US" sz="1100">
                <a:solidFill>
                  <a:schemeClr val="lt1"/>
                </a:solidFill>
                <a:latin typeface="Garamond"/>
                <a:ea typeface="Garamond"/>
                <a:cs typeface="Garamond"/>
                <a:sym typeface="Garamond"/>
              </a:rPr>
              <a:t/>
            </a:r>
            <a:br>
              <a:rPr lang="en-US" sz="1100">
                <a:solidFill>
                  <a:schemeClr val="lt1"/>
                </a:solidFill>
                <a:latin typeface="Garamond"/>
                <a:ea typeface="Garamond"/>
                <a:cs typeface="Garamond"/>
                <a:sym typeface="Garamond"/>
              </a:rPr>
            </a:br>
            <a:r>
              <a:rPr lang="en-US" sz="1100">
                <a:solidFill>
                  <a:schemeClr val="lt1"/>
                </a:solidFill>
                <a:latin typeface="Garamond"/>
                <a:ea typeface="Garamond"/>
                <a:cs typeface="Garamond"/>
                <a:sym typeface="Garamond"/>
              </a:rPr>
              <a:t/>
            </a:r>
            <a:br>
              <a:rPr lang="en-US" sz="1100">
                <a:solidFill>
                  <a:schemeClr val="lt1"/>
                </a:solidFill>
                <a:latin typeface="Garamond"/>
                <a:ea typeface="Garamond"/>
                <a:cs typeface="Garamond"/>
                <a:sym typeface="Garamond"/>
              </a:rPr>
            </a:br>
            <a:r>
              <a:rPr lang="en-US" sz="1700">
                <a:solidFill>
                  <a:schemeClr val="dk1"/>
                </a:solidFill>
                <a:latin typeface="Garamond"/>
                <a:ea typeface="Garamond"/>
                <a:cs typeface="Garamond"/>
                <a:sym typeface="Garamond"/>
              </a:rPr>
              <a:t>CA PP SINGH. </a:t>
            </a:r>
            <a:r>
              <a:rPr lang="en-US" sz="1700">
                <a:latin typeface="Garamond"/>
                <a:ea typeface="Garamond"/>
                <a:cs typeface="Garamond"/>
                <a:sym typeface="Garamond"/>
              </a:rPr>
              <a:t>LLB </a:t>
            </a:r>
            <a:r>
              <a:rPr lang="en-US" sz="1700">
                <a:solidFill>
                  <a:schemeClr val="dk1"/>
                </a:solidFill>
                <a:latin typeface="Garamond"/>
                <a:ea typeface="Garamond"/>
                <a:cs typeface="Garamond"/>
                <a:sym typeface="Garamond"/>
              </a:rPr>
              <a:t>, FCA, CS</a:t>
            </a:r>
            <a:r>
              <a:rPr lang="en-US" sz="1700">
                <a:latin typeface="Garamond"/>
                <a:ea typeface="Garamond"/>
                <a:cs typeface="Garamond"/>
                <a:sym typeface="Garamond"/>
              </a:rPr>
              <a:t>, B.SC (H)</a:t>
            </a:r>
            <a:r>
              <a:rPr lang="en-US" sz="1700">
                <a:solidFill>
                  <a:schemeClr val="dk1"/>
                </a:solidFill>
                <a:latin typeface="Garamond"/>
                <a:ea typeface="Garamond"/>
                <a:cs typeface="Garamond"/>
                <a:sym typeface="Garamond"/>
              </a:rPr>
              <a:t/>
            </a:r>
            <a:br>
              <a:rPr lang="en-US" sz="1700">
                <a:solidFill>
                  <a:schemeClr val="dk1"/>
                </a:solidFill>
                <a:latin typeface="Garamond"/>
                <a:ea typeface="Garamond"/>
                <a:cs typeface="Garamond"/>
                <a:sym typeface="Garamond"/>
              </a:rPr>
            </a:br>
            <a:r>
              <a:rPr lang="en-US" sz="1700">
                <a:solidFill>
                  <a:schemeClr val="dk1"/>
                </a:solidFill>
                <a:latin typeface="Garamond"/>
                <a:ea typeface="Garamond"/>
                <a:cs typeface="Garamond"/>
                <a:sym typeface="Garamond"/>
              </a:rPr>
              <a:t>Contact No. +91-9711521060, 9871229590</a:t>
            </a:r>
            <a:br>
              <a:rPr lang="en-US" sz="1700">
                <a:solidFill>
                  <a:schemeClr val="dk1"/>
                </a:solidFill>
                <a:latin typeface="Garamond"/>
                <a:ea typeface="Garamond"/>
                <a:cs typeface="Garamond"/>
                <a:sym typeface="Garamond"/>
              </a:rPr>
            </a:br>
            <a:r>
              <a:rPr lang="en-US" sz="1700" u="sng">
                <a:solidFill>
                  <a:schemeClr val="dk1"/>
                </a:solidFill>
                <a:latin typeface="Garamond"/>
                <a:ea typeface="Garamond"/>
                <a:cs typeface="Garamond"/>
                <a:sym typeface="Garamond"/>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cappsingh@gmail.com</a:t>
            </a:r>
            <a:r>
              <a:rPr lang="en-US" sz="1700">
                <a:solidFill>
                  <a:schemeClr val="dk1"/>
                </a:solidFill>
                <a:latin typeface="Calibri"/>
                <a:ea typeface="Calibri"/>
                <a:cs typeface="Calibri"/>
                <a:sym typeface="Calibri"/>
              </a:rPr>
              <a:t/>
            </a:r>
            <a:br>
              <a:rPr lang="en-US" sz="1700">
                <a:solidFill>
                  <a:schemeClr val="dk1"/>
                </a:solidFill>
                <a:latin typeface="Calibri"/>
                <a:ea typeface="Calibri"/>
                <a:cs typeface="Calibri"/>
                <a:sym typeface="Calibri"/>
              </a:rPr>
            </a:br>
            <a:r>
              <a:rPr lang="en-US" sz="1600">
                <a:solidFill>
                  <a:schemeClr val="dk1"/>
                </a:solidFill>
                <a:latin typeface="Garamond"/>
                <a:ea typeface="Garamond"/>
                <a:cs typeface="Garamond"/>
                <a:sym typeface="Garamond"/>
              </a:rPr>
              <a:t/>
            </a:r>
            <a:br>
              <a:rPr lang="en-US" sz="1600">
                <a:solidFill>
                  <a:schemeClr val="dk1"/>
                </a:solidFill>
                <a:latin typeface="Garamond"/>
                <a:ea typeface="Garamond"/>
                <a:cs typeface="Garamond"/>
                <a:sym typeface="Garamond"/>
              </a:rPr>
            </a:br>
            <a:endParaRPr sz="1800">
              <a:solidFill>
                <a:schemeClr val="dk1"/>
              </a:solidFill>
            </a:endParaRPr>
          </a:p>
        </p:txBody>
      </p:sp>
      <p:sp>
        <p:nvSpPr>
          <p:cNvPr id="161" name="Google Shape;161;p2"/>
          <p:cNvSpPr txBox="1">
            <a:spLocks noGrp="1"/>
          </p:cNvSpPr>
          <p:nvPr>
            <p:ph type="body" idx="2"/>
          </p:nvPr>
        </p:nvSpPr>
        <p:spPr>
          <a:xfrm>
            <a:off x="117300" y="1366800"/>
            <a:ext cx="9026700" cy="3776700"/>
          </a:xfrm>
          <a:prstGeom prst="rect">
            <a:avLst/>
          </a:prstGeom>
          <a:solidFill>
            <a:schemeClr val="accent3"/>
          </a:solidFill>
          <a:ln w="25400" cap="flat" cmpd="sng">
            <a:solidFill>
              <a:srgbClr val="718840"/>
            </a:solidFill>
            <a:prstDash val="solid"/>
            <a:round/>
            <a:headEnd type="none" w="sm" len="sm"/>
            <a:tailEnd type="none" w="sm" len="sm"/>
          </a:ln>
        </p:spPr>
        <p:txBody>
          <a:bodyPr spcFirstLastPara="1" wrap="square" lIns="67175" tIns="33575" rIns="67175" bIns="33575" anchor="t" anchorCtr="0">
            <a:noAutofit/>
          </a:bodyPr>
          <a:lstStyle/>
          <a:p>
            <a:pPr marL="304800" lvl="0" indent="-266700" algn="just" rtl="0">
              <a:lnSpc>
                <a:spcPct val="115000"/>
              </a:lnSpc>
              <a:spcBef>
                <a:spcPts val="0"/>
              </a:spcBef>
              <a:spcAft>
                <a:spcPts val="0"/>
              </a:spcAft>
              <a:buClr>
                <a:srgbClr val="002060"/>
              </a:buClr>
              <a:buSzPts val="1600"/>
              <a:buFont typeface="Noto Sans Symbols"/>
              <a:buChar char="▪"/>
            </a:pPr>
            <a:r>
              <a:rPr lang="en-US" sz="1600" dirty="0">
                <a:solidFill>
                  <a:srgbClr val="002060"/>
                </a:solidFill>
                <a:latin typeface="Calibri"/>
                <a:ea typeface="Calibri"/>
                <a:cs typeface="Calibri"/>
                <a:sym typeface="Calibri"/>
              </a:rPr>
              <a:t>Post-qualification experience of around 23 years in the field of direct &amp; indirect tax particularly  income tax, service tax and VAT ,sales tax and GST. </a:t>
            </a:r>
            <a:endParaRPr dirty="0"/>
          </a:p>
          <a:p>
            <a:pPr marL="304800" lvl="0" indent="-266700" algn="just" rtl="0">
              <a:lnSpc>
                <a:spcPct val="115000"/>
              </a:lnSpc>
              <a:spcBef>
                <a:spcPts val="300"/>
              </a:spcBef>
              <a:spcAft>
                <a:spcPts val="0"/>
              </a:spcAft>
              <a:buClr>
                <a:srgbClr val="002060"/>
              </a:buClr>
              <a:buSzPts val="1600"/>
              <a:buFont typeface="Noto Sans Symbols"/>
              <a:buChar char="▪"/>
            </a:pPr>
            <a:r>
              <a:rPr lang="en-US" sz="1600" dirty="0">
                <a:solidFill>
                  <a:srgbClr val="002060"/>
                </a:solidFill>
                <a:latin typeface="Calibri"/>
                <a:ea typeface="Calibri"/>
                <a:cs typeface="Calibri"/>
                <a:sym typeface="Calibri"/>
              </a:rPr>
              <a:t>Experience of handling the  litigation matters and advisory matters  of Direct taxes particularly  income tax  and indirect tax  like GST, service tax, DVAT, CST, Central Excise and other related matters.</a:t>
            </a:r>
            <a:endParaRPr sz="1600" dirty="0">
              <a:solidFill>
                <a:srgbClr val="002060"/>
              </a:solidFill>
              <a:latin typeface="Calibri"/>
              <a:ea typeface="Calibri"/>
              <a:cs typeface="Calibri"/>
              <a:sym typeface="Calibri"/>
            </a:endParaRPr>
          </a:p>
          <a:p>
            <a:pPr marL="304800" lvl="0" indent="-266700" algn="just" rtl="0">
              <a:lnSpc>
                <a:spcPct val="115000"/>
              </a:lnSpc>
              <a:spcBef>
                <a:spcPts val="300"/>
              </a:spcBef>
              <a:spcAft>
                <a:spcPts val="0"/>
              </a:spcAft>
              <a:buClr>
                <a:srgbClr val="002060"/>
              </a:buClr>
              <a:buSzPts val="1600"/>
              <a:buFont typeface="Noto Sans Symbols"/>
              <a:buChar char="▪"/>
            </a:pPr>
            <a:r>
              <a:rPr lang="en-US" sz="1600" dirty="0">
                <a:solidFill>
                  <a:srgbClr val="002060"/>
                </a:solidFill>
                <a:latin typeface="Calibri"/>
                <a:ea typeface="Calibri"/>
                <a:cs typeface="Calibri"/>
                <a:sym typeface="Calibri"/>
              </a:rPr>
              <a:t>Authored the book  </a:t>
            </a:r>
            <a:r>
              <a:rPr lang="en-US" sz="1600" b="1" dirty="0">
                <a:solidFill>
                  <a:srgbClr val="002060"/>
                </a:solidFill>
                <a:latin typeface="Calibri"/>
                <a:ea typeface="Calibri"/>
                <a:cs typeface="Calibri"/>
                <a:sym typeface="Calibri"/>
              </a:rPr>
              <a:t>DNA of GST Audit and Annual return,</a:t>
            </a:r>
            <a:r>
              <a:rPr lang="en-US" sz="1600" dirty="0">
                <a:solidFill>
                  <a:srgbClr val="002060"/>
                </a:solidFill>
                <a:latin typeface="Calibri"/>
                <a:ea typeface="Calibri"/>
                <a:cs typeface="Calibri"/>
                <a:sym typeface="Calibri"/>
              </a:rPr>
              <a:t> </a:t>
            </a:r>
            <a:r>
              <a:rPr lang="en-US" sz="1600" b="1" dirty="0">
                <a:solidFill>
                  <a:srgbClr val="002060"/>
                </a:solidFill>
                <a:latin typeface="Calibri"/>
                <a:ea typeface="Calibri"/>
                <a:cs typeface="Calibri"/>
                <a:sym typeface="Calibri"/>
              </a:rPr>
              <a:t>The </a:t>
            </a:r>
            <a:r>
              <a:rPr lang="en-US" sz="1600" b="1" i="1" dirty="0">
                <a:solidFill>
                  <a:srgbClr val="002060"/>
                </a:solidFill>
                <a:latin typeface="Calibri"/>
                <a:ea typeface="Calibri"/>
                <a:cs typeface="Calibri"/>
                <a:sym typeface="Calibri"/>
              </a:rPr>
              <a:t>DNA of TDS&amp;TCS</a:t>
            </a:r>
            <a:r>
              <a:rPr lang="en-US" sz="1600" b="1" dirty="0">
                <a:solidFill>
                  <a:srgbClr val="002060"/>
                </a:solidFill>
                <a:latin typeface="Calibri"/>
                <a:ea typeface="Calibri"/>
                <a:cs typeface="Calibri"/>
                <a:sym typeface="Calibri"/>
              </a:rPr>
              <a:t> (including withholding tax, advance tax and equalisation levy) ,</a:t>
            </a:r>
            <a:r>
              <a:rPr lang="en-US" sz="1600" dirty="0">
                <a:solidFill>
                  <a:srgbClr val="002060"/>
                </a:solidFill>
                <a:latin typeface="Calibri"/>
                <a:ea typeface="Calibri"/>
                <a:cs typeface="Calibri"/>
                <a:sym typeface="Calibri"/>
              </a:rPr>
              <a:t>Background material on GST for  empowerment of girl students ICAI, New Delhi   </a:t>
            </a:r>
            <a:endParaRPr sz="1600" dirty="0">
              <a:solidFill>
                <a:srgbClr val="002060"/>
              </a:solidFill>
              <a:latin typeface="Calibri"/>
              <a:ea typeface="Calibri"/>
              <a:cs typeface="Calibri"/>
              <a:sym typeface="Calibri"/>
            </a:endParaRPr>
          </a:p>
          <a:p>
            <a:pPr marL="304800" lvl="0" indent="-266700" algn="just" rtl="0">
              <a:lnSpc>
                <a:spcPct val="115000"/>
              </a:lnSpc>
              <a:spcBef>
                <a:spcPts val="300"/>
              </a:spcBef>
              <a:spcAft>
                <a:spcPts val="0"/>
              </a:spcAft>
              <a:buClr>
                <a:srgbClr val="002060"/>
              </a:buClr>
              <a:buSzPts val="1600"/>
              <a:buFont typeface="Noto Sans Symbols"/>
              <a:buChar char="▪"/>
            </a:pPr>
            <a:r>
              <a:rPr lang="en-US" sz="1600" dirty="0">
                <a:solidFill>
                  <a:srgbClr val="002060"/>
                </a:solidFill>
                <a:latin typeface="Calibri"/>
                <a:ea typeface="Calibri"/>
                <a:cs typeface="Calibri"/>
                <a:sym typeface="Calibri"/>
              </a:rPr>
              <a:t>Guest faculty for certification course  on GST &amp; Certification course on appeal and representation ICAI , New Delhi , </a:t>
            </a:r>
            <a:endParaRPr sz="1600" dirty="0">
              <a:solidFill>
                <a:srgbClr val="002060"/>
              </a:solidFill>
              <a:latin typeface="Calibri"/>
              <a:ea typeface="Calibri"/>
              <a:cs typeface="Calibri"/>
              <a:sym typeface="Calibri"/>
            </a:endParaRPr>
          </a:p>
          <a:p>
            <a:pPr marL="304800" lvl="0" indent="-266700" algn="just" rtl="0">
              <a:lnSpc>
                <a:spcPct val="115000"/>
              </a:lnSpc>
              <a:spcBef>
                <a:spcPts val="300"/>
              </a:spcBef>
              <a:spcAft>
                <a:spcPts val="0"/>
              </a:spcAft>
              <a:buClr>
                <a:srgbClr val="002060"/>
              </a:buClr>
              <a:buSzPts val="1600"/>
              <a:buFont typeface="Noto Sans Symbols"/>
              <a:buChar char="▪"/>
            </a:pPr>
            <a:r>
              <a:rPr lang="en-US" sz="1600" dirty="0">
                <a:solidFill>
                  <a:srgbClr val="002060"/>
                </a:solidFill>
                <a:latin typeface="Calibri"/>
                <a:ea typeface="Calibri"/>
                <a:cs typeface="Calibri"/>
                <a:sym typeface="Calibri"/>
              </a:rPr>
              <a:t>guest faculty  national academy of  custom indirect tax and narcotics (NACIN) GOVN OF INDIA</a:t>
            </a:r>
            <a:endParaRPr dirty="0"/>
          </a:p>
          <a:p>
            <a:pPr marL="304800" lvl="0" indent="-266700" algn="just" rtl="0">
              <a:lnSpc>
                <a:spcPct val="115000"/>
              </a:lnSpc>
              <a:spcBef>
                <a:spcPts val="300"/>
              </a:spcBef>
              <a:spcAft>
                <a:spcPts val="0"/>
              </a:spcAft>
              <a:buClr>
                <a:srgbClr val="002060"/>
              </a:buClr>
              <a:buSzPts val="1600"/>
              <a:buFont typeface="Noto Sans Symbols"/>
              <a:buChar char="▪"/>
            </a:pPr>
            <a:r>
              <a:rPr lang="en-US" sz="1600" dirty="0">
                <a:solidFill>
                  <a:srgbClr val="002060"/>
                </a:solidFill>
                <a:latin typeface="Calibri"/>
                <a:ea typeface="Calibri"/>
                <a:cs typeface="Calibri"/>
                <a:sym typeface="Calibri"/>
              </a:rPr>
              <a:t>Corporate trainer and  guest Faculty with </a:t>
            </a:r>
            <a:r>
              <a:rPr lang="en-US" sz="1600" b="1" dirty="0">
                <a:solidFill>
                  <a:srgbClr val="002060"/>
                </a:solidFill>
                <a:latin typeface="Calibri"/>
                <a:ea typeface="Calibri"/>
                <a:cs typeface="Calibri"/>
                <a:sym typeface="Calibri"/>
              </a:rPr>
              <a:t>Indian Institute of Management(IIM), </a:t>
            </a:r>
            <a:r>
              <a:rPr lang="en-US" sz="1600" dirty="0">
                <a:solidFill>
                  <a:srgbClr val="002060"/>
                </a:solidFill>
                <a:latin typeface="Calibri"/>
                <a:ea typeface="Calibri"/>
                <a:cs typeface="Calibri"/>
                <a:sym typeface="Calibri"/>
              </a:rPr>
              <a:t>NIFMS, Faridabad(Institute of Minister Finance), ICSI, New Delhi and other trade association.</a:t>
            </a:r>
            <a:endParaRPr sz="1600" dirty="0">
              <a:solidFill>
                <a:srgbClr val="002060"/>
              </a:solidFill>
              <a:latin typeface="Calibri"/>
              <a:ea typeface="Calibri"/>
              <a:cs typeface="Calibri"/>
              <a:sym typeface="Calibri"/>
            </a:endParaRPr>
          </a:p>
          <a:p>
            <a:pPr marL="228600" lvl="0" indent="-139700" algn="just" rtl="0">
              <a:lnSpc>
                <a:spcPct val="115000"/>
              </a:lnSpc>
              <a:spcBef>
                <a:spcPts val="300"/>
              </a:spcBef>
              <a:spcAft>
                <a:spcPts val="0"/>
              </a:spcAft>
              <a:buClr>
                <a:schemeClr val="dk1"/>
              </a:buClr>
              <a:buSzPts val="1400"/>
              <a:buFont typeface="Noto Sans Symbols"/>
              <a:buNone/>
            </a:pPr>
            <a:endParaRPr sz="1400" dirty="0">
              <a:latin typeface="Calibri"/>
              <a:ea typeface="Calibri"/>
              <a:cs typeface="Calibri"/>
              <a:sym typeface="Calibri"/>
            </a:endParaRPr>
          </a:p>
          <a:p>
            <a:pPr marL="228600" lvl="0" indent="-139700" algn="l" rtl="0">
              <a:lnSpc>
                <a:spcPct val="115000"/>
              </a:lnSpc>
              <a:spcBef>
                <a:spcPts val="300"/>
              </a:spcBef>
              <a:spcAft>
                <a:spcPts val="0"/>
              </a:spcAft>
              <a:buClr>
                <a:schemeClr val="dk1"/>
              </a:buClr>
              <a:buSzPts val="1400"/>
              <a:buFont typeface="Noto Sans Symbols"/>
              <a:buNone/>
            </a:pPr>
            <a:endParaRPr sz="1400" dirty="0">
              <a:latin typeface="Calibri"/>
              <a:ea typeface="Calibri"/>
              <a:cs typeface="Calibri"/>
              <a:sym typeface="Calibri"/>
            </a:endParaRPr>
          </a:p>
          <a:p>
            <a:pPr marL="0" lvl="0" indent="0" algn="l" rtl="0">
              <a:lnSpc>
                <a:spcPct val="115000"/>
              </a:lnSpc>
              <a:spcBef>
                <a:spcPts val="300"/>
              </a:spcBef>
              <a:spcAft>
                <a:spcPts val="0"/>
              </a:spcAft>
              <a:buClr>
                <a:schemeClr val="dk1"/>
              </a:buClr>
              <a:buSzPts val="1400"/>
              <a:buNone/>
            </a:pPr>
            <a:endParaRPr sz="1400" dirty="0"/>
          </a:p>
        </p:txBody>
      </p:sp>
      <p:pic>
        <p:nvPicPr>
          <p:cNvPr id="162" name="Google Shape;162;p2" descr="E:\AGM\OFFICE\AGM DOCUMENTS\Photos\P P SINGH.jpg"/>
          <p:cNvPicPr preferRelativeResize="0">
            <a:picLocks noGrp="1"/>
          </p:cNvPicPr>
          <p:nvPr>
            <p:ph type="body" idx="1"/>
          </p:nvPr>
        </p:nvPicPr>
        <p:blipFill rotWithShape="1">
          <a:blip r:embed="rId4">
            <a:alphaModFix/>
          </a:blip>
          <a:srcRect/>
          <a:stretch/>
        </p:blipFill>
        <p:spPr>
          <a:xfrm>
            <a:off x="7578150" y="0"/>
            <a:ext cx="1565700" cy="1318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20"/>
          <p:cNvSpPr txBox="1">
            <a:spLocks noGrp="1"/>
          </p:cNvSpPr>
          <p:nvPr>
            <p:ph type="title"/>
          </p:nvPr>
        </p:nvSpPr>
        <p:spPr>
          <a:xfrm>
            <a:off x="305450" y="525950"/>
            <a:ext cx="1030981" cy="4018200"/>
          </a:xfrm>
          <a:prstGeom prst="rect">
            <a:avLst/>
          </a:prstGeom>
          <a:noFill/>
          <a:ln>
            <a:noFill/>
          </a:ln>
        </p:spPr>
        <p:txBody>
          <a:bodyPr spcFirstLastPara="1" vert="vert270" wrap="square" lIns="91425" tIns="91425" rIns="91425" bIns="91425" anchor="t" anchorCtr="0">
            <a:normAutofit/>
          </a:bodyPr>
          <a:lstStyle/>
          <a:p>
            <a:pPr marL="0" lvl="0" indent="0" algn="ctr" rtl="0">
              <a:lnSpc>
                <a:spcPct val="100000"/>
              </a:lnSpc>
              <a:spcBef>
                <a:spcPts val="0"/>
              </a:spcBef>
              <a:spcAft>
                <a:spcPts val="0"/>
              </a:spcAft>
              <a:buClr>
                <a:srgbClr val="434343"/>
              </a:buClr>
              <a:buSzPts val="2400"/>
              <a:buNone/>
            </a:pPr>
            <a:r>
              <a:rPr lang="en-US" dirty="0"/>
              <a:t>First proviso and second proviso to section 48 </a:t>
            </a:r>
            <a:endParaRPr dirty="0"/>
          </a:p>
        </p:txBody>
      </p:sp>
      <p:sp>
        <p:nvSpPr>
          <p:cNvPr id="272" name="Google Shape;272;p20"/>
          <p:cNvSpPr txBox="1">
            <a:spLocks noGrp="1"/>
          </p:cNvSpPr>
          <p:nvPr>
            <p:ph type="body" idx="1"/>
          </p:nvPr>
        </p:nvSpPr>
        <p:spPr>
          <a:xfrm>
            <a:off x="1617785" y="525950"/>
            <a:ext cx="7258130" cy="4018200"/>
          </a:xfrm>
          <a:prstGeom prst="rect">
            <a:avLst/>
          </a:prstGeom>
          <a:noFill/>
          <a:ln>
            <a:noFill/>
          </a:ln>
        </p:spPr>
        <p:txBody>
          <a:bodyPr spcFirstLastPara="1" wrap="square" lIns="91425" tIns="91425" rIns="91425" bIns="91425" anchor="t" anchorCtr="0">
            <a:normAutofit/>
          </a:bodyPr>
          <a:lstStyle/>
          <a:p>
            <a:pPr marL="457200" lvl="0" indent="-317500" algn="just" rtl="0">
              <a:lnSpc>
                <a:spcPct val="115000"/>
              </a:lnSpc>
              <a:spcBef>
                <a:spcPts val="0"/>
              </a:spcBef>
              <a:spcAft>
                <a:spcPts val="0"/>
              </a:spcAft>
              <a:buClr>
                <a:srgbClr val="666666"/>
              </a:buClr>
              <a:buSzPts val="1400"/>
              <a:buChar char="●"/>
            </a:pPr>
            <a:r>
              <a:rPr lang="en-US" dirty="0"/>
              <a:t> to a non-resident, capital gains arising from the transfer of a capital asset being shares in, or debentures of, an Indian company shall be computed by converting the cost of acquisition, expenditure incurred wholly and exclusively in connection with such transfer and the full value of the consideration received or accruing as a result of the transfer of the capital asset into the same foreign currency as was initially utilised in the purchase of the shares or debentures, and the capital gains so computed in such foreign currency shall be reconverted into Indian currency. Also apply to every reinvestment thereafter. Section 48  </a:t>
            </a:r>
            <a:r>
              <a:rPr lang="en-US" b="1" dirty="0"/>
              <a:t>first proviso</a:t>
            </a:r>
            <a:r>
              <a:rPr lang="en-US" dirty="0"/>
              <a:t>]. To avoid currency fluctuations effect on capital gain.</a:t>
            </a:r>
            <a:endParaRPr dirty="0"/>
          </a:p>
          <a:p>
            <a:pPr marL="457200" lvl="0" indent="-317500" algn="just" rtl="0">
              <a:lnSpc>
                <a:spcPct val="115000"/>
              </a:lnSpc>
              <a:spcBef>
                <a:spcPts val="0"/>
              </a:spcBef>
              <a:spcAft>
                <a:spcPts val="0"/>
              </a:spcAft>
              <a:buClr>
                <a:srgbClr val="666666"/>
              </a:buClr>
              <a:buSzPts val="1400"/>
              <a:buChar char="●"/>
            </a:pPr>
            <a:r>
              <a:rPr lang="en-US" dirty="0"/>
              <a:t>second proviso to section 48 - indexation  of cost of acquisition and </a:t>
            </a:r>
            <a:r>
              <a:rPr lang="en-US" dirty="0" smtClean="0"/>
              <a:t>indexed cost </a:t>
            </a:r>
            <a:r>
              <a:rPr lang="en-US" dirty="0"/>
              <a:t>of improvement in the case of long term capital gain  – by default allowed unless prohibited. </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21"/>
          <p:cNvSpPr txBox="1">
            <a:spLocks noGrp="1"/>
          </p:cNvSpPr>
          <p:nvPr>
            <p:ph type="title"/>
          </p:nvPr>
        </p:nvSpPr>
        <p:spPr>
          <a:xfrm>
            <a:off x="0" y="38035"/>
            <a:ext cx="1488831" cy="4994030"/>
          </a:xfrm>
          <a:prstGeom prst="rect">
            <a:avLst/>
          </a:prstGeom>
          <a:noFill/>
          <a:ln>
            <a:noFill/>
          </a:ln>
        </p:spPr>
        <p:txBody>
          <a:bodyPr spcFirstLastPara="1" vert="vert270" wrap="square" lIns="91425" tIns="91425" rIns="91425" bIns="91425" anchor="t" anchorCtr="0">
            <a:normAutofit/>
          </a:bodyPr>
          <a:lstStyle/>
          <a:p>
            <a:pPr marL="0" lvl="0" indent="0" algn="ctr" rtl="0">
              <a:lnSpc>
                <a:spcPct val="100000"/>
              </a:lnSpc>
              <a:spcBef>
                <a:spcPts val="0"/>
              </a:spcBef>
              <a:spcAft>
                <a:spcPts val="0"/>
              </a:spcAft>
              <a:buClr>
                <a:srgbClr val="434343"/>
              </a:buClr>
              <a:buSzPct val="111111"/>
              <a:buNone/>
            </a:pPr>
            <a:r>
              <a:rPr lang="en-US" dirty="0"/>
              <a:t>Special cases – where first proviso/ second proviso not allowed </a:t>
            </a:r>
            <a:endParaRPr dirty="0"/>
          </a:p>
        </p:txBody>
      </p:sp>
      <p:sp>
        <p:nvSpPr>
          <p:cNvPr id="278" name="Google Shape;278;p21"/>
          <p:cNvSpPr txBox="1">
            <a:spLocks noGrp="1"/>
          </p:cNvSpPr>
          <p:nvPr>
            <p:ph type="body" idx="1"/>
          </p:nvPr>
        </p:nvSpPr>
        <p:spPr>
          <a:xfrm>
            <a:off x="1348155" y="128955"/>
            <a:ext cx="7469146" cy="3305907"/>
          </a:xfrm>
          <a:prstGeom prst="rect">
            <a:avLst/>
          </a:prstGeom>
          <a:noFill/>
          <a:ln>
            <a:noFill/>
          </a:ln>
        </p:spPr>
        <p:txBody>
          <a:bodyPr spcFirstLastPara="1" wrap="square" lIns="91425" tIns="91425" rIns="91425" bIns="91425" anchor="t" anchorCtr="0">
            <a:normAutofit/>
          </a:bodyPr>
          <a:lstStyle/>
          <a:p>
            <a:pPr marL="457200" lvl="0" indent="-317500" algn="just" rtl="0">
              <a:lnSpc>
                <a:spcPct val="115000"/>
              </a:lnSpc>
              <a:spcBef>
                <a:spcPts val="0"/>
              </a:spcBef>
              <a:spcAft>
                <a:spcPts val="0"/>
              </a:spcAft>
              <a:buClr>
                <a:srgbClr val="666666"/>
              </a:buClr>
              <a:buSzPts val="1400"/>
              <a:buChar char="●"/>
            </a:pPr>
            <a:r>
              <a:rPr lang="en-US" dirty="0"/>
              <a:t>capital gains arising from the transfer of a long-term capital asset being an equity share in a company or a unit of an equity oriented fund or a unit of a business trust referred to in </a:t>
            </a:r>
            <a:r>
              <a:rPr lang="en-US" u="sng" dirty="0"/>
              <a:t>section 112A</a:t>
            </a:r>
            <a:r>
              <a:rPr lang="en-US" dirty="0"/>
              <a:t>- first proviso </a:t>
            </a:r>
            <a:r>
              <a:rPr lang="en-US" dirty="0" smtClean="0"/>
              <a:t>and second </a:t>
            </a:r>
            <a:r>
              <a:rPr lang="en-US" dirty="0"/>
              <a:t>proviso </a:t>
            </a:r>
            <a:r>
              <a:rPr lang="en-US" dirty="0" smtClean="0"/>
              <a:t>to section 48 not allowed- third proviso to section 48. </a:t>
            </a:r>
            <a:endParaRPr dirty="0"/>
          </a:p>
          <a:p>
            <a:pPr marL="457200" lvl="0" indent="-317500" algn="just" rtl="0">
              <a:lnSpc>
                <a:spcPct val="115000"/>
              </a:lnSpc>
              <a:spcBef>
                <a:spcPts val="0"/>
              </a:spcBef>
              <a:spcAft>
                <a:spcPts val="0"/>
              </a:spcAft>
              <a:buClr>
                <a:srgbClr val="666666"/>
              </a:buClr>
              <a:buSzPts val="1400"/>
              <a:buChar char="●"/>
            </a:pPr>
            <a:r>
              <a:rPr lang="en-US" dirty="0"/>
              <a:t>long-term capital gain arising from the transfer of a long-term capital asset, being a bond or debenture except (1) capital indexed bonds issued by the Government and (2) Sovereign Gold Bond issued by the Reserve Bank of India under the Sovereign Gold Bond Scheme, 2015- second proviso not </a:t>
            </a:r>
            <a:r>
              <a:rPr lang="en-US" dirty="0" smtClean="0"/>
              <a:t>allowed- fourth proviso section 48. </a:t>
            </a:r>
          </a:p>
          <a:p>
            <a:pPr lvl="0"/>
            <a:endParaRPr lang="en-US" dirty="0" smtClean="0"/>
          </a:p>
          <a:p>
            <a:pPr marL="457200" lvl="0" indent="-317500" algn="l" rtl="0">
              <a:lnSpc>
                <a:spcPct val="115000"/>
              </a:lnSpc>
              <a:spcBef>
                <a:spcPts val="0"/>
              </a:spcBef>
              <a:spcAft>
                <a:spcPts val="0"/>
              </a:spcAft>
              <a:buClr>
                <a:srgbClr val="666666"/>
              </a:buClr>
              <a:buSzPts val="1400"/>
              <a:buChar char="●"/>
            </a:pPr>
            <a:endParaRPr dirty="0"/>
          </a:p>
          <a:p>
            <a:pPr marL="457200" lvl="0" indent="-228600" algn="l" rtl="0">
              <a:lnSpc>
                <a:spcPct val="115000"/>
              </a:lnSpc>
              <a:spcBef>
                <a:spcPts val="0"/>
              </a:spcBef>
              <a:spcAft>
                <a:spcPts val="0"/>
              </a:spcAft>
              <a:buClr>
                <a:srgbClr val="666666"/>
              </a:buClr>
              <a:buSzPts val="1400"/>
              <a:buNone/>
            </a:pP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22"/>
          <p:cNvSpPr txBox="1">
            <a:spLocks noGrp="1"/>
          </p:cNvSpPr>
          <p:nvPr>
            <p:ph type="title"/>
          </p:nvPr>
        </p:nvSpPr>
        <p:spPr>
          <a:xfrm>
            <a:off x="0" y="336178"/>
            <a:ext cx="1559169" cy="4397743"/>
          </a:xfrm>
          <a:prstGeom prst="rect">
            <a:avLst/>
          </a:prstGeom>
          <a:noFill/>
          <a:ln>
            <a:noFill/>
          </a:ln>
        </p:spPr>
        <p:txBody>
          <a:bodyPr spcFirstLastPara="1" vert="vert270" wrap="square" lIns="91425" tIns="91425" rIns="91425" bIns="91425" anchor="t" anchorCtr="0">
            <a:normAutofit/>
          </a:bodyPr>
          <a:lstStyle/>
          <a:p>
            <a:pPr marL="0" lvl="0" indent="0" algn="ctr" rtl="0">
              <a:lnSpc>
                <a:spcPct val="100000"/>
              </a:lnSpc>
              <a:spcBef>
                <a:spcPts val="0"/>
              </a:spcBef>
              <a:spcAft>
                <a:spcPts val="0"/>
              </a:spcAft>
              <a:buClr>
                <a:srgbClr val="434343"/>
              </a:buClr>
              <a:buSzPts val="2400"/>
              <a:buNone/>
            </a:pPr>
            <a:r>
              <a:rPr lang="en-US" dirty="0"/>
              <a:t>Full value of consideration – inclusion and exclusion </a:t>
            </a:r>
            <a:br>
              <a:rPr lang="en-US" dirty="0"/>
            </a:br>
            <a:r>
              <a:rPr lang="en-US" dirty="0"/>
              <a:t>section 48</a:t>
            </a:r>
            <a:endParaRPr dirty="0"/>
          </a:p>
        </p:txBody>
      </p:sp>
      <p:sp>
        <p:nvSpPr>
          <p:cNvPr id="284" name="Google Shape;284;p22"/>
          <p:cNvSpPr txBox="1">
            <a:spLocks noGrp="1"/>
          </p:cNvSpPr>
          <p:nvPr>
            <p:ph type="body" idx="1"/>
          </p:nvPr>
        </p:nvSpPr>
        <p:spPr>
          <a:xfrm>
            <a:off x="1383323" y="525950"/>
            <a:ext cx="7433977" cy="4018200"/>
          </a:xfrm>
          <a:prstGeom prst="rect">
            <a:avLst/>
          </a:prstGeom>
          <a:noFill/>
          <a:ln>
            <a:noFill/>
          </a:ln>
        </p:spPr>
        <p:txBody>
          <a:bodyPr spcFirstLastPara="1" wrap="square" lIns="91425" tIns="91425" rIns="91425" bIns="91425" anchor="t" anchorCtr="0">
            <a:normAutofit/>
          </a:bodyPr>
          <a:lstStyle/>
          <a:p>
            <a:pPr marL="457200" lvl="0" indent="-317500" algn="just" rtl="0">
              <a:lnSpc>
                <a:spcPct val="115000"/>
              </a:lnSpc>
              <a:spcBef>
                <a:spcPts val="0"/>
              </a:spcBef>
              <a:spcAft>
                <a:spcPts val="0"/>
              </a:spcAft>
              <a:buClr>
                <a:srgbClr val="666666"/>
              </a:buClr>
              <a:buSzPts val="1400"/>
              <a:buChar char="●"/>
            </a:pPr>
            <a:r>
              <a:rPr lang="en-US" dirty="0" smtClean="0"/>
              <a:t>non-resident  </a:t>
            </a:r>
            <a:r>
              <a:rPr lang="en-US" dirty="0"/>
              <a:t>assessee, any gains arising on account of appreciation of rupee against a foreign currency at the time of redemption of rupee denominated bond of an Indian company held by him, shall be ignored for the purposes of computation of full value of consideration under this section- fifth proviso to section 48</a:t>
            </a:r>
            <a:r>
              <a:rPr lang="en-US" dirty="0" smtClean="0"/>
              <a:t>.</a:t>
            </a:r>
            <a:endParaRPr dirty="0"/>
          </a:p>
          <a:p>
            <a:pPr marL="457200" lvl="0" indent="-317500" algn="just" rtl="0">
              <a:lnSpc>
                <a:spcPct val="115000"/>
              </a:lnSpc>
              <a:spcBef>
                <a:spcPts val="0"/>
              </a:spcBef>
              <a:spcAft>
                <a:spcPts val="0"/>
              </a:spcAft>
              <a:buClr>
                <a:srgbClr val="666666"/>
              </a:buClr>
              <a:buSzPts val="1400"/>
              <a:buChar char="●"/>
            </a:pPr>
            <a:r>
              <a:rPr lang="en-US" dirty="0"/>
              <a:t>where shares, debentures or warrants referred to in the proviso to </a:t>
            </a:r>
            <a:r>
              <a:rPr lang="en-US" u="sng" dirty="0"/>
              <a:t>section 47(iii)</a:t>
            </a:r>
            <a:r>
              <a:rPr lang="en-US" dirty="0"/>
              <a:t> are transferred under a gift or an irrevocable trust, the </a:t>
            </a:r>
            <a:r>
              <a:rPr lang="en-US" b="1" dirty="0"/>
              <a:t>market value on the date of such transfer shall be deemed to be the full value of consideration</a:t>
            </a:r>
            <a:r>
              <a:rPr lang="en-US" dirty="0"/>
              <a:t> received or accruing as a result of </a:t>
            </a:r>
            <a:r>
              <a:rPr lang="en-US" dirty="0" smtClean="0"/>
              <a:t>transfer- </a:t>
            </a:r>
            <a:r>
              <a:rPr lang="en-US" dirty="0"/>
              <a:t>6</a:t>
            </a:r>
            <a:r>
              <a:rPr lang="en-US" dirty="0" smtClean="0"/>
              <a:t>th proviso to section 48.</a:t>
            </a:r>
            <a:endParaRPr dirty="0"/>
          </a:p>
          <a:p>
            <a:pPr algn="just"/>
            <a:r>
              <a:rPr lang="en-US" dirty="0"/>
              <a:t>no deduction shall be allowed in computing the income chargeable under the head "Capital gains" for STT- 7</a:t>
            </a:r>
            <a:r>
              <a:rPr lang="en-US" baseline="30000" dirty="0"/>
              <a:t>th</a:t>
            </a:r>
            <a:r>
              <a:rPr lang="en-US" dirty="0"/>
              <a:t> proviso to section 48.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3"/>
          <p:cNvSpPr txBox="1">
            <a:spLocks noGrp="1"/>
          </p:cNvSpPr>
          <p:nvPr>
            <p:ph type="title"/>
          </p:nvPr>
        </p:nvSpPr>
        <p:spPr>
          <a:xfrm rot="-5400000">
            <a:off x="-1142999" y="1143001"/>
            <a:ext cx="4856204" cy="2570205"/>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400"/>
              <a:buNone/>
            </a:pPr>
            <a:r>
              <a:rPr lang="en-US"/>
              <a:t>deemed value of full consideration section 45 and 46 and 50C and 50D</a:t>
            </a:r>
            <a:endParaRPr/>
          </a:p>
        </p:txBody>
      </p:sp>
      <p:graphicFrame>
        <p:nvGraphicFramePr>
          <p:cNvPr id="290" name="Google Shape;290;p23"/>
          <p:cNvGraphicFramePr/>
          <p:nvPr>
            <p:extLst>
              <p:ext uri="{D42A27DB-BD31-4B8C-83A1-F6EECF244321}">
                <p14:modId xmlns:p14="http://schemas.microsoft.com/office/powerpoint/2010/main" val="4105413378"/>
              </p:ext>
            </p:extLst>
          </p:nvPr>
        </p:nvGraphicFramePr>
        <p:xfrm>
          <a:off x="1767016" y="-1"/>
          <a:ext cx="7216350" cy="4713220"/>
        </p:xfrm>
        <a:graphic>
          <a:graphicData uri="http://schemas.openxmlformats.org/drawingml/2006/table">
            <a:tbl>
              <a:tblPr firstRow="1" bandRow="1">
                <a:noFill/>
                <a:tableStyleId>{55E68572-0C15-41E4-A884-CE48865E046A}</a:tableStyleId>
              </a:tblPr>
              <a:tblGrid>
                <a:gridCol w="852625"/>
                <a:gridCol w="3101550"/>
                <a:gridCol w="3262175"/>
              </a:tblGrid>
              <a:tr h="333625">
                <a:tc>
                  <a:txBody>
                    <a:bodyPr/>
                    <a:lstStyle/>
                    <a:p>
                      <a:pPr marL="0" marR="0" lvl="0" indent="0" algn="l" rtl="0">
                        <a:lnSpc>
                          <a:spcPct val="100000"/>
                        </a:lnSpc>
                        <a:spcBef>
                          <a:spcPts val="0"/>
                        </a:spcBef>
                        <a:spcAft>
                          <a:spcPts val="0"/>
                        </a:spcAft>
                        <a:buNone/>
                      </a:pPr>
                      <a:r>
                        <a:rPr lang="en-US" sz="1400" u="none" strike="noStrike" cap="none" dirty="0"/>
                        <a:t>Section </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Type of capital gain </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Full value of consideration </a:t>
                      </a:r>
                      <a:endParaRPr sz="1400" u="none" strike="noStrike" cap="none"/>
                    </a:p>
                  </a:txBody>
                  <a:tcPr marL="91450" marR="91450" marT="45725" marB="45725"/>
                </a:tc>
              </a:tr>
              <a:tr h="716700">
                <a:tc>
                  <a:txBody>
                    <a:bodyPr/>
                    <a:lstStyle/>
                    <a:p>
                      <a:pPr marL="0" marR="0" lvl="0" indent="0" algn="l" rtl="0">
                        <a:lnSpc>
                          <a:spcPct val="100000"/>
                        </a:lnSpc>
                        <a:spcBef>
                          <a:spcPts val="0"/>
                        </a:spcBef>
                        <a:spcAft>
                          <a:spcPts val="0"/>
                        </a:spcAft>
                        <a:buNone/>
                      </a:pPr>
                      <a:r>
                        <a:rPr lang="en-US" sz="1400" u="none" strike="noStrike" cap="none"/>
                        <a:t>45(1A)</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Money Received from insurance company against damage or distraction of capital assets </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Money received plus FMV of the assets receipt </a:t>
                      </a:r>
                      <a:endParaRPr sz="1400" u="none" strike="noStrike" cap="none"/>
                    </a:p>
                  </a:txBody>
                  <a:tcPr marL="91450" marR="91450" marT="45725" marB="45725"/>
                </a:tc>
              </a:tr>
              <a:tr h="596225">
                <a:tc>
                  <a:txBody>
                    <a:bodyPr/>
                    <a:lstStyle/>
                    <a:p>
                      <a:pPr marL="0" marR="0" lvl="0" indent="0" algn="l" rtl="0">
                        <a:lnSpc>
                          <a:spcPct val="100000"/>
                        </a:lnSpc>
                        <a:spcBef>
                          <a:spcPts val="0"/>
                        </a:spcBef>
                        <a:spcAft>
                          <a:spcPts val="0"/>
                        </a:spcAft>
                        <a:buNone/>
                      </a:pPr>
                      <a:r>
                        <a:rPr lang="en-US" sz="1400" u="none" strike="noStrike" cap="none"/>
                        <a:t>45(2)</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dirty="0"/>
                        <a:t>Conversion  of capital assets </a:t>
                      </a:r>
                      <a:r>
                        <a:rPr lang="en-US" sz="1400" u="none" strike="noStrike" cap="none" dirty="0" smtClean="0"/>
                        <a:t>into </a:t>
                      </a:r>
                      <a:r>
                        <a:rPr lang="en-US" sz="1400" u="none" strike="noStrike" cap="none" dirty="0"/>
                        <a:t>stock in trade  </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FMV on the date of conversion </a:t>
                      </a:r>
                      <a:endParaRPr sz="1400" u="none" strike="noStrike" cap="none"/>
                    </a:p>
                  </a:txBody>
                  <a:tcPr marL="91450" marR="91450" marT="45725" marB="45725"/>
                </a:tc>
              </a:tr>
              <a:tr h="513425">
                <a:tc>
                  <a:txBody>
                    <a:bodyPr/>
                    <a:lstStyle/>
                    <a:p>
                      <a:pPr marL="0" marR="0" lvl="0" indent="0" algn="l" rtl="0">
                        <a:lnSpc>
                          <a:spcPct val="100000"/>
                        </a:lnSpc>
                        <a:spcBef>
                          <a:spcPts val="0"/>
                        </a:spcBef>
                        <a:spcAft>
                          <a:spcPts val="0"/>
                        </a:spcAft>
                        <a:buNone/>
                      </a:pPr>
                      <a:r>
                        <a:rPr lang="en-US" sz="1400" u="none" strike="noStrike" cap="none" dirty="0"/>
                        <a:t>45(3)</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Capital assets introduced as capital in the partnership firm / AOP / BOI </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Amount recorded in books of amount </a:t>
                      </a:r>
                      <a:endParaRPr sz="1400" u="none" strike="noStrike" cap="none"/>
                    </a:p>
                  </a:txBody>
                  <a:tcPr marL="91450" marR="91450" marT="45725" marB="45725"/>
                </a:tc>
              </a:tr>
              <a:tr h="513425">
                <a:tc>
                  <a:txBody>
                    <a:bodyPr/>
                    <a:lstStyle/>
                    <a:p>
                      <a:pPr marL="0" marR="0" lvl="0" indent="0" algn="l" rtl="0">
                        <a:lnSpc>
                          <a:spcPct val="100000"/>
                        </a:lnSpc>
                        <a:spcBef>
                          <a:spcPts val="0"/>
                        </a:spcBef>
                        <a:spcAft>
                          <a:spcPts val="0"/>
                        </a:spcAft>
                        <a:buNone/>
                      </a:pPr>
                      <a:r>
                        <a:rPr lang="en-US" sz="1400" u="none" strike="noStrike" cap="none" dirty="0"/>
                        <a:t>45(4) </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Distribution of assets on dissolution or reconstitution of partnership / AOP / BOI </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FMV on date of distribution </a:t>
                      </a:r>
                      <a:endParaRPr sz="1400" u="none" strike="noStrike" cap="none"/>
                    </a:p>
                  </a:txBody>
                  <a:tcPr marL="91450" marR="91450" marT="45725" marB="45725"/>
                </a:tc>
              </a:tr>
              <a:tr h="857250">
                <a:tc>
                  <a:txBody>
                    <a:bodyPr/>
                    <a:lstStyle/>
                    <a:p>
                      <a:pPr marL="0" marR="0" lvl="0" indent="0" algn="l" rtl="0">
                        <a:lnSpc>
                          <a:spcPct val="100000"/>
                        </a:lnSpc>
                        <a:spcBef>
                          <a:spcPts val="0"/>
                        </a:spcBef>
                        <a:spcAft>
                          <a:spcPts val="0"/>
                        </a:spcAft>
                        <a:buNone/>
                      </a:pPr>
                      <a:r>
                        <a:rPr lang="en-US" sz="1400" u="none" strike="noStrike" cap="none" dirty="0"/>
                        <a:t>45(5A)</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Transfer by individual or HUF under joint development agreement </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Stamp duty value on the date of completion certificate of the share in constructed building plus consideration received in cash </a:t>
                      </a:r>
                      <a:endParaRPr sz="1400" u="none" strike="noStrike" cap="none"/>
                    </a:p>
                  </a:txBody>
                  <a:tcPr marL="91450" marR="91450" marT="45725" marB="45725"/>
                </a:tc>
              </a:tr>
              <a:tr h="857250">
                <a:tc>
                  <a:txBody>
                    <a:bodyPr/>
                    <a:lstStyle/>
                    <a:p>
                      <a:pPr marL="0" marR="0" lvl="0" indent="0" algn="l" rtl="0">
                        <a:lnSpc>
                          <a:spcPct val="100000"/>
                        </a:lnSpc>
                        <a:spcBef>
                          <a:spcPts val="0"/>
                        </a:spcBef>
                        <a:spcAft>
                          <a:spcPts val="0"/>
                        </a:spcAft>
                        <a:buNone/>
                      </a:pPr>
                      <a:r>
                        <a:rPr lang="en-US" sz="1400" u="none" strike="noStrike" cap="none"/>
                        <a:t>46(2)</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Liquidation of company </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FMV OF assets receipt plus money receipt less deemed dividend  under section 2(22)(c )</a:t>
                      </a:r>
                      <a:endParaRPr sz="1400" u="none" strike="noStrike" cap="none"/>
                    </a:p>
                  </a:txBody>
                  <a:tcPr marL="91450" marR="91450" marT="45725" marB="45725"/>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24"/>
          <p:cNvSpPr txBox="1">
            <a:spLocks noGrp="1"/>
          </p:cNvSpPr>
          <p:nvPr>
            <p:ph type="title"/>
          </p:nvPr>
        </p:nvSpPr>
        <p:spPr>
          <a:xfrm rot="-5400000">
            <a:off x="-1142999" y="1143001"/>
            <a:ext cx="4856204" cy="2570205"/>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400"/>
              <a:buNone/>
            </a:pPr>
            <a:r>
              <a:rPr lang="en-US"/>
              <a:t>deemed value of full consideration section 45 and 46 and 50C and 50D</a:t>
            </a:r>
            <a:endParaRPr/>
          </a:p>
        </p:txBody>
      </p:sp>
      <p:graphicFrame>
        <p:nvGraphicFramePr>
          <p:cNvPr id="296" name="Google Shape;296;p24"/>
          <p:cNvGraphicFramePr/>
          <p:nvPr/>
        </p:nvGraphicFramePr>
        <p:xfrm>
          <a:off x="1742302" y="818633"/>
          <a:ext cx="7216350" cy="1646550"/>
        </p:xfrm>
        <a:graphic>
          <a:graphicData uri="http://schemas.openxmlformats.org/drawingml/2006/table">
            <a:tbl>
              <a:tblPr firstRow="1" bandRow="1">
                <a:noFill/>
                <a:tableStyleId>{55E68572-0C15-41E4-A884-CE48865E046A}</a:tableStyleId>
              </a:tblPr>
              <a:tblGrid>
                <a:gridCol w="852625"/>
                <a:gridCol w="3101550"/>
                <a:gridCol w="3262175"/>
              </a:tblGrid>
              <a:tr h="333625">
                <a:tc>
                  <a:txBody>
                    <a:bodyPr/>
                    <a:lstStyle/>
                    <a:p>
                      <a:pPr marL="0" marR="0" lvl="0" indent="0" algn="l" rtl="0">
                        <a:lnSpc>
                          <a:spcPct val="100000"/>
                        </a:lnSpc>
                        <a:spcBef>
                          <a:spcPts val="0"/>
                        </a:spcBef>
                        <a:spcAft>
                          <a:spcPts val="0"/>
                        </a:spcAft>
                        <a:buNone/>
                      </a:pPr>
                      <a:r>
                        <a:rPr lang="en-US" sz="1400" u="none" strike="noStrike" cap="none"/>
                        <a:t>Section </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Type of capital gain </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Full value of consideration </a:t>
                      </a:r>
                      <a:endParaRPr sz="1400" u="none" strike="noStrike" cap="none"/>
                    </a:p>
                  </a:txBody>
                  <a:tcPr marL="91450" marR="91450" marT="45725" marB="45725"/>
                </a:tc>
              </a:tr>
              <a:tr h="716700">
                <a:tc>
                  <a:txBody>
                    <a:bodyPr/>
                    <a:lstStyle/>
                    <a:p>
                      <a:pPr marL="0" marR="0" lvl="0" indent="0" algn="l" rtl="0">
                        <a:lnSpc>
                          <a:spcPct val="100000"/>
                        </a:lnSpc>
                        <a:spcBef>
                          <a:spcPts val="0"/>
                        </a:spcBef>
                        <a:spcAft>
                          <a:spcPts val="0"/>
                        </a:spcAft>
                        <a:buNone/>
                      </a:pPr>
                      <a:r>
                        <a:rPr lang="en-US" sz="1400" u="none" strike="noStrike" cap="none"/>
                        <a:t>50C</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Transfer of land or building for value less circle rate of stamp duty value </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Stamp duty value  </a:t>
                      </a:r>
                      <a:endParaRPr sz="1400" u="none" strike="noStrike" cap="none"/>
                    </a:p>
                  </a:txBody>
                  <a:tcPr marL="91450" marR="91450" marT="45725" marB="45725"/>
                </a:tc>
              </a:tr>
              <a:tr h="596225">
                <a:tc>
                  <a:txBody>
                    <a:bodyPr/>
                    <a:lstStyle/>
                    <a:p>
                      <a:pPr marL="0" marR="0" lvl="0" indent="0" algn="l" rtl="0">
                        <a:lnSpc>
                          <a:spcPct val="100000"/>
                        </a:lnSpc>
                        <a:spcBef>
                          <a:spcPts val="0"/>
                        </a:spcBef>
                        <a:spcAft>
                          <a:spcPts val="0"/>
                        </a:spcAft>
                        <a:buNone/>
                      </a:pPr>
                      <a:r>
                        <a:rPr lang="en-US" sz="1400" u="none" strike="noStrike" cap="none"/>
                        <a:t>50D</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Full value consideration not determinable or ascertainable </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FMV </a:t>
                      </a:r>
                      <a:endParaRPr sz="1400" u="none" strike="noStrike" cap="none"/>
                    </a:p>
                  </a:txBody>
                  <a:tcPr marL="91450" marR="91450" marT="45725" marB="45725"/>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25"/>
          <p:cNvSpPr txBox="1">
            <a:spLocks noGrp="1"/>
          </p:cNvSpPr>
          <p:nvPr>
            <p:ph type="title"/>
          </p:nvPr>
        </p:nvSpPr>
        <p:spPr>
          <a:xfrm>
            <a:off x="305450" y="525950"/>
            <a:ext cx="3142800" cy="15870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Clr>
                <a:srgbClr val="434343"/>
              </a:buClr>
              <a:buSzPts val="2400"/>
              <a:buNone/>
            </a:pPr>
            <a:r>
              <a:rPr lang="en-US" dirty="0"/>
              <a:t>COST OF ACQUISITION- SECTION 55(2) </a:t>
            </a:r>
            <a:endParaRPr dirty="0"/>
          </a:p>
        </p:txBody>
      </p:sp>
      <p:sp>
        <p:nvSpPr>
          <p:cNvPr id="302" name="Google Shape;302;p25"/>
          <p:cNvSpPr txBox="1">
            <a:spLocks noGrp="1"/>
          </p:cNvSpPr>
          <p:nvPr>
            <p:ph type="body" idx="1"/>
          </p:nvPr>
        </p:nvSpPr>
        <p:spPr>
          <a:xfrm>
            <a:off x="4610700" y="525950"/>
            <a:ext cx="4206600" cy="4018200"/>
          </a:xfrm>
          <a:prstGeom prst="rect">
            <a:avLst/>
          </a:prstGeom>
          <a:noFill/>
          <a:ln>
            <a:noFill/>
          </a:ln>
        </p:spPr>
        <p:txBody>
          <a:bodyPr spcFirstLastPara="1" wrap="square" lIns="91425" tIns="91425" rIns="91425" bIns="91425" anchor="t" anchorCtr="0">
            <a:normAutofit/>
          </a:bodyPr>
          <a:lstStyle/>
          <a:p>
            <a:pPr marL="457200" lvl="0" indent="-317500" algn="just" rtl="0">
              <a:lnSpc>
                <a:spcPct val="115000"/>
              </a:lnSpc>
              <a:spcBef>
                <a:spcPts val="0"/>
              </a:spcBef>
              <a:spcAft>
                <a:spcPts val="0"/>
              </a:spcAft>
              <a:buClr>
                <a:srgbClr val="666666"/>
              </a:buClr>
              <a:buSzPts val="1400"/>
              <a:buChar char="●"/>
            </a:pPr>
            <a:r>
              <a:rPr lang="en-US" dirty="0"/>
              <a:t>in relation to a capital asset, being </a:t>
            </a:r>
            <a:r>
              <a:rPr lang="en-US" b="1" dirty="0"/>
              <a:t>goodwill </a:t>
            </a:r>
            <a:r>
              <a:rPr lang="en-US" dirty="0"/>
              <a:t>of a business or profession, or a </a:t>
            </a:r>
            <a:r>
              <a:rPr lang="en-US" b="1" dirty="0"/>
              <a:t>trade mark or brand name </a:t>
            </a:r>
            <a:r>
              <a:rPr lang="en-US" dirty="0"/>
              <a:t>associated with a business or profession, or a right to manufacture, produce or process any article or thing, or right to carry on any business or profession, or tenancy rights, or stage carriage permits, or loom hours,—</a:t>
            </a:r>
            <a:endParaRPr dirty="0"/>
          </a:p>
          <a:p>
            <a:pPr marL="457200" lvl="0" indent="-317500" algn="l" rtl="0">
              <a:lnSpc>
                <a:spcPct val="115000"/>
              </a:lnSpc>
              <a:spcBef>
                <a:spcPts val="0"/>
              </a:spcBef>
              <a:spcAft>
                <a:spcPts val="0"/>
              </a:spcAft>
              <a:buClr>
                <a:srgbClr val="666666"/>
              </a:buClr>
              <a:buSzPts val="1400"/>
              <a:buChar char="●"/>
            </a:pPr>
            <a:r>
              <a:rPr lang="en-US" dirty="0"/>
              <a:t>(1) purchase price if purchased  </a:t>
            </a:r>
            <a:endParaRPr dirty="0"/>
          </a:p>
          <a:p>
            <a:pPr marL="457200" lvl="0" indent="-317500" algn="just" rtl="0">
              <a:lnSpc>
                <a:spcPct val="115000"/>
              </a:lnSpc>
              <a:spcBef>
                <a:spcPts val="0"/>
              </a:spcBef>
              <a:spcAft>
                <a:spcPts val="0"/>
              </a:spcAft>
              <a:buClr>
                <a:srgbClr val="666666"/>
              </a:buClr>
              <a:buSzPts val="1400"/>
              <a:buChar char="●"/>
            </a:pPr>
            <a:r>
              <a:rPr lang="en-US" dirty="0"/>
              <a:t>(2) cost to previous owner if acquired under any mode under section 49(1) </a:t>
            </a:r>
            <a:endParaRPr dirty="0"/>
          </a:p>
          <a:p>
            <a:pPr marL="457200" lvl="0" indent="-317500" algn="l" rtl="0">
              <a:lnSpc>
                <a:spcPct val="115000"/>
              </a:lnSpc>
              <a:spcBef>
                <a:spcPts val="0"/>
              </a:spcBef>
              <a:spcAft>
                <a:spcPts val="0"/>
              </a:spcAft>
              <a:buClr>
                <a:srgbClr val="666666"/>
              </a:buClr>
              <a:buSzPts val="1400"/>
              <a:buChar char="●"/>
            </a:pPr>
            <a:r>
              <a:rPr lang="en-US" dirty="0"/>
              <a:t>(3) in any other case, shall be taken to be </a:t>
            </a:r>
            <a:r>
              <a:rPr lang="en-US" i="1" dirty="0"/>
              <a:t>nil</a:t>
            </a:r>
            <a:r>
              <a:rPr lang="en-US" dirty="0" smtClean="0"/>
              <a:t>: section </a:t>
            </a:r>
            <a:r>
              <a:rPr lang="en-US" dirty="0"/>
              <a:t>55 (2)(a)</a:t>
            </a:r>
            <a:endParaRPr dirty="0"/>
          </a:p>
          <a:p>
            <a:pPr marL="457200" lvl="0" indent="-228600" algn="l" rtl="0">
              <a:lnSpc>
                <a:spcPct val="115000"/>
              </a:lnSpc>
              <a:spcBef>
                <a:spcPts val="0"/>
              </a:spcBef>
              <a:spcAft>
                <a:spcPts val="0"/>
              </a:spcAft>
              <a:buClr>
                <a:srgbClr val="666666"/>
              </a:buClr>
              <a:buSzPts val="1400"/>
              <a:buNone/>
            </a:pPr>
            <a:endParaRPr dirty="0"/>
          </a:p>
        </p:txBody>
      </p:sp>
      <p:sp>
        <p:nvSpPr>
          <p:cNvPr id="303" name="Google Shape;303;p25"/>
          <p:cNvSpPr txBox="1"/>
          <p:nvPr/>
        </p:nvSpPr>
        <p:spPr>
          <a:xfrm>
            <a:off x="305450" y="2112950"/>
            <a:ext cx="4206600" cy="181584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400" b="0" i="0" u="none" strike="noStrike" cap="none" dirty="0" smtClean="0">
                <a:solidFill>
                  <a:srgbClr val="000000"/>
                </a:solidFill>
                <a:latin typeface="Arial"/>
                <a:ea typeface="Arial"/>
                <a:cs typeface="Arial"/>
                <a:sym typeface="Arial"/>
              </a:rPr>
              <a:t>Interest </a:t>
            </a:r>
            <a:r>
              <a:rPr lang="en-US" sz="1400" b="0" i="0" u="none" strike="noStrike" cap="none" dirty="0">
                <a:solidFill>
                  <a:srgbClr val="000000"/>
                </a:solidFill>
                <a:latin typeface="Arial"/>
                <a:ea typeface="Arial"/>
                <a:cs typeface="Arial"/>
                <a:sym typeface="Arial"/>
              </a:rPr>
              <a:t>on money  borrowed for acquisition o</a:t>
            </a:r>
            <a:r>
              <a:rPr lang="en-US" dirty="0"/>
              <a:t>f</a:t>
            </a:r>
            <a:r>
              <a:rPr lang="en-US" sz="1400" b="0" i="0" u="none" strike="noStrike" cap="none" dirty="0">
                <a:solidFill>
                  <a:srgbClr val="000000"/>
                </a:solidFill>
                <a:latin typeface="Arial"/>
                <a:ea typeface="Arial"/>
                <a:cs typeface="Arial"/>
                <a:sym typeface="Arial"/>
              </a:rPr>
              <a:t> capital assets shall form part of cost of acquisition.</a:t>
            </a:r>
            <a:r>
              <a:rPr lang="en-US" dirty="0"/>
              <a:t>. however interest after asset put to use </a:t>
            </a:r>
            <a:r>
              <a:rPr lang="en-US" dirty="0" smtClean="0"/>
              <a:t>can't </a:t>
            </a:r>
            <a:r>
              <a:rPr lang="en-US" dirty="0"/>
              <a:t>be form part of cost of </a:t>
            </a:r>
            <a:r>
              <a:rPr lang="en-US" dirty="0" smtClean="0"/>
              <a:t>acquisition. In </a:t>
            </a:r>
            <a:r>
              <a:rPr lang="en-US" dirty="0"/>
              <a:t>respect of asset acquired by way of inheritance and sum paid for  discharge  of </a:t>
            </a:r>
            <a:r>
              <a:rPr lang="en-US" dirty="0" smtClean="0"/>
              <a:t>mortgage </a:t>
            </a:r>
            <a:r>
              <a:rPr lang="en-US" dirty="0"/>
              <a:t>created  before  acquisition  then  amount paid  shall form part  of cost of acquisition ,</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g3e27eee2ac2da723_5"/>
          <p:cNvSpPr txBox="1">
            <a:spLocks noGrp="1"/>
          </p:cNvSpPr>
          <p:nvPr>
            <p:ph type="title"/>
          </p:nvPr>
        </p:nvSpPr>
        <p:spPr>
          <a:xfrm>
            <a:off x="305450" y="525950"/>
            <a:ext cx="3142800" cy="1587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a:t>Cost of acquisition  of right shares - section 55(2)(aa)</a:t>
            </a:r>
            <a:endParaRPr/>
          </a:p>
        </p:txBody>
      </p:sp>
      <p:sp>
        <p:nvSpPr>
          <p:cNvPr id="309" name="Google Shape;309;g3e27eee2ac2da723_5"/>
          <p:cNvSpPr txBox="1">
            <a:spLocks noGrp="1"/>
          </p:cNvSpPr>
          <p:nvPr>
            <p:ph type="body" idx="1"/>
          </p:nvPr>
        </p:nvSpPr>
        <p:spPr>
          <a:xfrm>
            <a:off x="4610700" y="525950"/>
            <a:ext cx="4206600" cy="4018200"/>
          </a:xfrm>
          <a:prstGeom prst="rect">
            <a:avLst/>
          </a:prstGeom>
        </p:spPr>
        <p:txBody>
          <a:bodyPr spcFirstLastPara="1" wrap="square" lIns="91425" tIns="91425" rIns="91425" bIns="91425" anchor="t" anchorCtr="0">
            <a:normAutofit lnSpcReduction="10000"/>
          </a:bodyPr>
          <a:lstStyle/>
          <a:p>
            <a:pPr marL="0" lvl="0" indent="0" algn="just" rtl="0">
              <a:spcBef>
                <a:spcPts val="0"/>
              </a:spcBef>
              <a:spcAft>
                <a:spcPts val="0"/>
              </a:spcAft>
              <a:buNone/>
            </a:pPr>
            <a:r>
              <a:rPr lang="en-US"/>
              <a:t>Cost of acquisition of original shares  remain unchanged</a:t>
            </a:r>
            <a:endParaRPr/>
          </a:p>
          <a:p>
            <a:pPr marL="0" lvl="0" indent="0" algn="just" rtl="0">
              <a:spcBef>
                <a:spcPts val="0"/>
              </a:spcBef>
              <a:spcAft>
                <a:spcPts val="0"/>
              </a:spcAft>
              <a:buNone/>
            </a:pPr>
            <a:endParaRPr/>
          </a:p>
          <a:p>
            <a:pPr marL="0" lvl="0" indent="0" algn="just" rtl="0">
              <a:spcBef>
                <a:spcPts val="0"/>
              </a:spcBef>
              <a:spcAft>
                <a:spcPts val="0"/>
              </a:spcAft>
              <a:buNone/>
            </a:pPr>
            <a:r>
              <a:rPr lang="en-US"/>
              <a:t>Cost of acquisition of right shares shall be amount actually paid for the right shares.</a:t>
            </a:r>
            <a:endParaRPr/>
          </a:p>
          <a:p>
            <a:pPr marL="0" lvl="0" indent="0" algn="just" rtl="0">
              <a:spcBef>
                <a:spcPts val="0"/>
              </a:spcBef>
              <a:spcAft>
                <a:spcPts val="0"/>
              </a:spcAft>
              <a:buNone/>
            </a:pPr>
            <a:endParaRPr/>
          </a:p>
          <a:p>
            <a:pPr marL="0" lvl="0" indent="0" algn="just" rtl="0">
              <a:spcBef>
                <a:spcPts val="0"/>
              </a:spcBef>
              <a:spcAft>
                <a:spcPts val="0"/>
              </a:spcAft>
              <a:buNone/>
            </a:pPr>
            <a:r>
              <a:rPr lang="en-US"/>
              <a:t>Cost of acquisition for renouncement of right in favour of some other person shall nil.</a:t>
            </a:r>
            <a:endParaRPr/>
          </a:p>
          <a:p>
            <a:pPr marL="0" lvl="0" indent="0" algn="l" rtl="0">
              <a:spcBef>
                <a:spcPts val="0"/>
              </a:spcBef>
              <a:spcAft>
                <a:spcPts val="0"/>
              </a:spcAft>
              <a:buNone/>
            </a:pPr>
            <a:endParaRPr/>
          </a:p>
          <a:p>
            <a:pPr marL="0" lvl="0" indent="0" algn="just" rtl="0">
              <a:spcBef>
                <a:spcPts val="0"/>
              </a:spcBef>
              <a:spcAft>
                <a:spcPts val="0"/>
              </a:spcAft>
              <a:buNone/>
            </a:pPr>
            <a:r>
              <a:rPr lang="en-US"/>
              <a:t>Cost of acquisition of shares where renouncement by some other person shall be the cost for acquisition of shares plus amount paid for renunciation in the favour. Example  amount  paid for  renouncement in favour Rs. 10000 and amount paid for allotment  of shares Rs. 1 lakh then cost of acquisition shall be  Rs.1,10,000</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g3e27eee2ac2da723_10"/>
          <p:cNvSpPr txBox="1">
            <a:spLocks noGrp="1"/>
          </p:cNvSpPr>
          <p:nvPr>
            <p:ph type="title"/>
          </p:nvPr>
        </p:nvSpPr>
        <p:spPr>
          <a:xfrm>
            <a:off x="305450" y="525950"/>
            <a:ext cx="3142800" cy="1587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a:t>Cost of acquisition of Bonus shares section 55(2)(ac)</a:t>
            </a:r>
            <a:endParaRPr/>
          </a:p>
        </p:txBody>
      </p:sp>
      <p:sp>
        <p:nvSpPr>
          <p:cNvPr id="315" name="Google Shape;315;g3e27eee2ac2da723_10"/>
          <p:cNvSpPr txBox="1">
            <a:spLocks noGrp="1"/>
          </p:cNvSpPr>
          <p:nvPr>
            <p:ph type="body" idx="1"/>
          </p:nvPr>
        </p:nvSpPr>
        <p:spPr>
          <a:xfrm>
            <a:off x="4610700" y="525950"/>
            <a:ext cx="4206600" cy="4018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a:t>Allotment of shares on  or after 01 4 2001 cost of acquisition shall be </a:t>
            </a:r>
            <a:r>
              <a:rPr lang="en-US" b="1"/>
              <a:t>nil</a:t>
            </a:r>
            <a:endParaRPr b="1"/>
          </a:p>
          <a:p>
            <a:pPr marL="0" lvl="0" indent="0" algn="l" rtl="0">
              <a:spcBef>
                <a:spcPts val="0"/>
              </a:spcBef>
              <a:spcAft>
                <a:spcPts val="0"/>
              </a:spcAft>
              <a:buNone/>
            </a:pPr>
            <a:endParaRPr/>
          </a:p>
          <a:p>
            <a:pPr marL="0" lvl="0" indent="0" algn="l" rtl="0">
              <a:spcBef>
                <a:spcPts val="0"/>
              </a:spcBef>
              <a:spcAft>
                <a:spcPts val="0"/>
              </a:spcAft>
              <a:buNone/>
            </a:pPr>
            <a:r>
              <a:rPr lang="en-US"/>
              <a:t>Allotment of shares prior to first of April 2001 the cost of acquisition may be taken as fair market value on first of April 2001.</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g3e27eee2ac2da723_0"/>
          <p:cNvSpPr txBox="1">
            <a:spLocks noGrp="1"/>
          </p:cNvSpPr>
          <p:nvPr>
            <p:ph type="title"/>
          </p:nvPr>
        </p:nvSpPr>
        <p:spPr>
          <a:xfrm>
            <a:off x="305450" y="525950"/>
            <a:ext cx="3142800" cy="27207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rmAutofit/>
          </a:bodyPr>
          <a:lstStyle/>
          <a:p>
            <a:pPr marL="0" lvl="0" indent="0" algn="l" rtl="0">
              <a:spcBef>
                <a:spcPts val="0"/>
              </a:spcBef>
              <a:spcAft>
                <a:spcPts val="0"/>
              </a:spcAft>
              <a:buNone/>
            </a:pPr>
            <a:r>
              <a:rPr lang="en-US"/>
              <a:t>Cost of acquisition of assets acquired by owner or previous  owner prior to 01 04 2001</a:t>
            </a:r>
            <a:endParaRPr/>
          </a:p>
        </p:txBody>
      </p:sp>
      <p:sp>
        <p:nvSpPr>
          <p:cNvPr id="321" name="Google Shape;321;g3e27eee2ac2da723_0"/>
          <p:cNvSpPr txBox="1">
            <a:spLocks noGrp="1"/>
          </p:cNvSpPr>
          <p:nvPr>
            <p:ph type="body" idx="1"/>
          </p:nvPr>
        </p:nvSpPr>
        <p:spPr>
          <a:xfrm>
            <a:off x="3771491" y="562650"/>
            <a:ext cx="4206600" cy="40182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rmAutofit/>
          </a:bodyPr>
          <a:lstStyle/>
          <a:p>
            <a:pPr marL="0" lvl="0" indent="0" algn="l" rtl="0">
              <a:spcBef>
                <a:spcPts val="0"/>
              </a:spcBef>
              <a:spcAft>
                <a:spcPts val="0"/>
              </a:spcAft>
              <a:buNone/>
            </a:pPr>
            <a:r>
              <a:rPr lang="en-US"/>
              <a:t>Cost to the owner or FMV on 01 04 2001 may be taken as cost of acquisition. Ex cost to owner as on date of purchase on o1 05 1995 was Rs, 40000 FMV As 01 04 2001 Rs. 130000 then option to take any of two as cost of acquisition. </a:t>
            </a:r>
            <a:endParaRPr/>
          </a:p>
          <a:p>
            <a:pPr marL="0" lvl="0" indent="0" algn="l" rtl="0">
              <a:spcBef>
                <a:spcPts val="0"/>
              </a:spcBef>
              <a:spcAft>
                <a:spcPts val="0"/>
              </a:spcAft>
              <a:buNone/>
            </a:pPr>
            <a:endParaRPr/>
          </a:p>
          <a:p>
            <a:pPr marL="0" lvl="0" indent="0" algn="l" rtl="0">
              <a:spcBef>
                <a:spcPts val="0"/>
              </a:spcBef>
              <a:spcAft>
                <a:spcPts val="0"/>
              </a:spcAft>
              <a:buNone/>
            </a:pPr>
            <a:r>
              <a:rPr lang="en-US"/>
              <a:t>If owner acquired assets  in any of mode under section 49(1) after this date but previous  owner  acquired prior to 01 04 2001, cost of acquisition shall be be taken  as cost of previous owner or FMV As on 01 04 2001,</a:t>
            </a:r>
            <a:endParaRPr/>
          </a:p>
          <a:p>
            <a:pPr marL="0" lvl="0" indent="0" algn="l" rtl="0">
              <a:spcBef>
                <a:spcPts val="0"/>
              </a:spcBef>
              <a:spcAft>
                <a:spcPts val="0"/>
              </a:spcAft>
              <a:buNone/>
            </a:pPr>
            <a:endParaRPr/>
          </a:p>
          <a:p>
            <a:pPr marL="0" lvl="0" indent="0" algn="l" rtl="0">
              <a:spcBef>
                <a:spcPts val="0"/>
              </a:spcBef>
              <a:spcAft>
                <a:spcPts val="0"/>
              </a:spcAft>
              <a:buNone/>
            </a:pPr>
            <a:r>
              <a:rPr lang="en-US"/>
              <a:t> In case Capital  assets being land or building   FMV As on 01 04 2001 shall not exceed  the stamp duty value,</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26"/>
          <p:cNvSpPr txBox="1">
            <a:spLocks noGrp="1"/>
          </p:cNvSpPr>
          <p:nvPr>
            <p:ph type="title"/>
          </p:nvPr>
        </p:nvSpPr>
        <p:spPr>
          <a:xfrm rot="-5400000">
            <a:off x="-1744037" y="2135984"/>
            <a:ext cx="5152767" cy="1053793"/>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400"/>
              <a:buNone/>
            </a:pPr>
            <a:r>
              <a:rPr lang="en-US"/>
              <a:t>Deemed cost of acquisition- section 49(1) </a:t>
            </a:r>
            <a:endParaRPr/>
          </a:p>
        </p:txBody>
      </p:sp>
      <p:sp>
        <p:nvSpPr>
          <p:cNvPr id="327" name="Google Shape;327;p26"/>
          <p:cNvSpPr txBox="1">
            <a:spLocks noGrp="1"/>
          </p:cNvSpPr>
          <p:nvPr>
            <p:ph type="body" idx="1"/>
          </p:nvPr>
        </p:nvSpPr>
        <p:spPr>
          <a:xfrm>
            <a:off x="1603800" y="552688"/>
            <a:ext cx="7297500" cy="4220400"/>
          </a:xfrm>
          <a:prstGeom prst="rect">
            <a:avLst/>
          </a:prstGeom>
          <a:noFill/>
          <a:ln>
            <a:noFill/>
          </a:ln>
        </p:spPr>
        <p:txBody>
          <a:bodyPr spcFirstLastPara="1" wrap="square" lIns="91425" tIns="91425" rIns="91425" bIns="91425" anchor="t" anchorCtr="0">
            <a:normAutofit lnSpcReduction="10000"/>
          </a:bodyPr>
          <a:lstStyle/>
          <a:p>
            <a:pPr marL="139700" lvl="0" indent="0" algn="l" rtl="0">
              <a:lnSpc>
                <a:spcPct val="115000"/>
              </a:lnSpc>
              <a:spcBef>
                <a:spcPts val="0"/>
              </a:spcBef>
              <a:spcAft>
                <a:spcPts val="0"/>
              </a:spcAft>
              <a:buSzPts val="1400"/>
              <a:buNone/>
            </a:pPr>
            <a:endParaRPr/>
          </a:p>
          <a:p>
            <a:pPr marL="139700" lvl="0" indent="0" algn="l" rtl="0">
              <a:lnSpc>
                <a:spcPct val="115000"/>
              </a:lnSpc>
              <a:spcBef>
                <a:spcPts val="0"/>
              </a:spcBef>
              <a:spcAft>
                <a:spcPts val="0"/>
              </a:spcAft>
              <a:buSzPts val="1400"/>
              <a:buNone/>
            </a:pPr>
            <a:r>
              <a:rPr lang="en-US"/>
              <a:t>Cost of acquisition shall be cost to the previous owner in following cases:</a:t>
            </a:r>
            <a:endParaRPr/>
          </a:p>
          <a:p>
            <a:pPr marL="482600" lvl="0" indent="-342900" algn="l" rtl="0">
              <a:lnSpc>
                <a:spcPct val="115000"/>
              </a:lnSpc>
              <a:spcBef>
                <a:spcPts val="0"/>
              </a:spcBef>
              <a:spcAft>
                <a:spcPts val="0"/>
              </a:spcAft>
              <a:buSzPts val="1400"/>
              <a:buAutoNum type="arabicParenBoth"/>
            </a:pPr>
            <a:r>
              <a:rPr lang="en-US"/>
              <a:t>Distribution of assets on partition of HUF.</a:t>
            </a:r>
            <a:endParaRPr/>
          </a:p>
          <a:p>
            <a:pPr marL="482600" lvl="0" indent="-342900" algn="l" rtl="0">
              <a:lnSpc>
                <a:spcPct val="115000"/>
              </a:lnSpc>
              <a:spcBef>
                <a:spcPts val="0"/>
              </a:spcBef>
              <a:spcAft>
                <a:spcPts val="0"/>
              </a:spcAft>
              <a:buSzPts val="1400"/>
              <a:buAutoNum type="arabicParenBoth"/>
            </a:pPr>
            <a:r>
              <a:rPr lang="en-US"/>
              <a:t>Asset acquired by way of gift or will. </a:t>
            </a:r>
            <a:endParaRPr/>
          </a:p>
          <a:p>
            <a:pPr marL="482600" lvl="0" indent="-342900" algn="l" rtl="0">
              <a:lnSpc>
                <a:spcPct val="115000"/>
              </a:lnSpc>
              <a:spcBef>
                <a:spcPts val="0"/>
              </a:spcBef>
              <a:spcAft>
                <a:spcPts val="0"/>
              </a:spcAft>
              <a:buSzPts val="1400"/>
              <a:buAutoNum type="arabicParenBoth"/>
            </a:pPr>
            <a:r>
              <a:rPr lang="en-US"/>
              <a:t>Succession or inheritance .</a:t>
            </a:r>
            <a:endParaRPr/>
          </a:p>
          <a:p>
            <a:pPr marL="482600" lvl="0" indent="-342900" algn="l" rtl="0">
              <a:lnSpc>
                <a:spcPct val="115000"/>
              </a:lnSpc>
              <a:spcBef>
                <a:spcPts val="0"/>
              </a:spcBef>
              <a:spcAft>
                <a:spcPts val="0"/>
              </a:spcAft>
              <a:buSzPts val="1400"/>
              <a:buAutoNum type="arabicParenBoth"/>
            </a:pPr>
            <a:r>
              <a:rPr lang="en-US"/>
              <a:t>Distribution of assets on liquidation of a company </a:t>
            </a:r>
            <a:endParaRPr/>
          </a:p>
          <a:p>
            <a:pPr marL="482600" lvl="0" indent="-342900" algn="l" rtl="0">
              <a:lnSpc>
                <a:spcPct val="115000"/>
              </a:lnSpc>
              <a:spcBef>
                <a:spcPts val="0"/>
              </a:spcBef>
              <a:spcAft>
                <a:spcPts val="0"/>
              </a:spcAft>
              <a:buSzPts val="1400"/>
              <a:buAutoNum type="arabicParenBoth"/>
            </a:pPr>
            <a:r>
              <a:rPr lang="en-US"/>
              <a:t>Revocable or irrevocable trust.</a:t>
            </a:r>
            <a:endParaRPr/>
          </a:p>
          <a:p>
            <a:pPr marL="482600" lvl="0" indent="-342900" algn="l" rtl="0">
              <a:lnSpc>
                <a:spcPct val="115000"/>
              </a:lnSpc>
              <a:spcBef>
                <a:spcPts val="0"/>
              </a:spcBef>
              <a:spcAft>
                <a:spcPts val="0"/>
              </a:spcAft>
              <a:buSzPts val="1400"/>
              <a:buAutoNum type="arabicParenBoth"/>
            </a:pPr>
            <a:r>
              <a:rPr lang="en-US"/>
              <a:t>Transferred by wholly owned Indian subsidiary to holding company and visa versa.</a:t>
            </a:r>
            <a:endParaRPr/>
          </a:p>
          <a:p>
            <a:pPr marL="482600" lvl="0" indent="-342900" algn="l" rtl="0">
              <a:lnSpc>
                <a:spcPct val="115000"/>
              </a:lnSpc>
              <a:spcBef>
                <a:spcPts val="0"/>
              </a:spcBef>
              <a:spcAft>
                <a:spcPts val="0"/>
              </a:spcAft>
              <a:buSzPts val="1400"/>
              <a:buAutoNum type="arabicParenBoth"/>
            </a:pPr>
            <a:r>
              <a:rPr lang="en-US"/>
              <a:t>Transfer under scheme of amalgamation of two Indian companies.</a:t>
            </a:r>
            <a:endParaRPr/>
          </a:p>
          <a:p>
            <a:pPr marL="482600" lvl="0" indent="-342900" algn="l" rtl="0">
              <a:lnSpc>
                <a:spcPct val="115000"/>
              </a:lnSpc>
              <a:spcBef>
                <a:spcPts val="0"/>
              </a:spcBef>
              <a:spcAft>
                <a:spcPts val="0"/>
              </a:spcAft>
              <a:buSzPts val="1400"/>
              <a:buAutoNum type="arabicParenBoth"/>
            </a:pPr>
            <a:r>
              <a:rPr lang="en-US"/>
              <a:t>Transfer under demerger.</a:t>
            </a:r>
            <a:endParaRPr/>
          </a:p>
          <a:p>
            <a:pPr marL="482600" lvl="0" indent="-342900" algn="l" rtl="0">
              <a:lnSpc>
                <a:spcPct val="115000"/>
              </a:lnSpc>
              <a:spcBef>
                <a:spcPts val="0"/>
              </a:spcBef>
              <a:spcAft>
                <a:spcPts val="0"/>
              </a:spcAft>
              <a:buSzPts val="1400"/>
              <a:buAutoNum type="arabicParenBoth"/>
            </a:pPr>
            <a:r>
              <a:rPr lang="en-US"/>
              <a:t>Transfer by firm to company on conversation.</a:t>
            </a:r>
            <a:endParaRPr/>
          </a:p>
          <a:p>
            <a:pPr marL="482600" lvl="0" indent="-342900" algn="l" rtl="0">
              <a:lnSpc>
                <a:spcPct val="115000"/>
              </a:lnSpc>
              <a:spcBef>
                <a:spcPts val="0"/>
              </a:spcBef>
              <a:spcAft>
                <a:spcPts val="0"/>
              </a:spcAft>
              <a:buSzPts val="1400"/>
              <a:buAutoNum type="arabicParenBoth"/>
            </a:pPr>
            <a:r>
              <a:rPr lang="en-US"/>
              <a:t>  transfer of unlisted to LLP.</a:t>
            </a:r>
            <a:endParaRPr/>
          </a:p>
          <a:p>
            <a:pPr marL="482600" lvl="0" indent="-342900" algn="l" rtl="0">
              <a:lnSpc>
                <a:spcPct val="115000"/>
              </a:lnSpc>
              <a:spcBef>
                <a:spcPts val="0"/>
              </a:spcBef>
              <a:spcAft>
                <a:spcPts val="0"/>
              </a:spcAft>
              <a:buSzPts val="1400"/>
              <a:buAutoNum type="arabicParenBoth"/>
            </a:pPr>
            <a:r>
              <a:rPr lang="en-US"/>
              <a:t>Transfer on conversation sole proprietor concern to a company.</a:t>
            </a:r>
            <a:endParaRPr/>
          </a:p>
          <a:p>
            <a:pPr marL="482600" lvl="0" indent="-342900" algn="l" rtl="0">
              <a:lnSpc>
                <a:spcPct val="115000"/>
              </a:lnSpc>
              <a:spcBef>
                <a:spcPts val="0"/>
              </a:spcBef>
              <a:spcAft>
                <a:spcPts val="0"/>
              </a:spcAft>
              <a:buSzPts val="1400"/>
              <a:buAutoNum type="arabicParenBoth"/>
            </a:pPr>
            <a:r>
              <a:rPr lang="en-US"/>
              <a:t>Conversation of self acquired property of a member of HUF to the  joint family property. </a:t>
            </a:r>
            <a:endParaRPr/>
          </a:p>
          <a:p>
            <a:pPr marL="482600" lvl="0" indent="-342900" algn="l" rtl="0">
              <a:lnSpc>
                <a:spcPct val="115000"/>
              </a:lnSpc>
              <a:spcBef>
                <a:spcPts val="0"/>
              </a:spcBef>
              <a:spcAft>
                <a:spcPts val="0"/>
              </a:spcAft>
              <a:buSzPts val="1400"/>
              <a:buAutoNum type="arabicParenBoth"/>
            </a:pPr>
            <a:r>
              <a:rPr lang="en-US"/>
              <a:t>Cost of share of amalgamated company shall be cost of acquisition of share of amalgamating company.</a:t>
            </a:r>
            <a:endParaRPr/>
          </a:p>
          <a:p>
            <a:pPr marL="139700" lvl="0" indent="0" algn="l" rtl="0">
              <a:lnSpc>
                <a:spcPct val="115000"/>
              </a:lnSpc>
              <a:spcBef>
                <a:spcPts val="0"/>
              </a:spcBef>
              <a:spcAft>
                <a:spcPts val="0"/>
              </a:spcAft>
              <a:buSzPts val="1400"/>
              <a:buNone/>
            </a:pPr>
            <a:endParaRPr/>
          </a:p>
          <a:p>
            <a:pPr marL="139700" lvl="0" indent="0" algn="l" rtl="0">
              <a:lnSpc>
                <a:spcPct val="115000"/>
              </a:lnSpc>
              <a:spcBef>
                <a:spcPts val="0"/>
              </a:spcBef>
              <a:spcAft>
                <a:spcPts val="0"/>
              </a:spcAft>
              <a:buSzPts val="14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
          <p:cNvSpPr txBox="1">
            <a:spLocks noGrp="1"/>
          </p:cNvSpPr>
          <p:nvPr>
            <p:ph type="ctrTitle"/>
          </p:nvPr>
        </p:nvSpPr>
        <p:spPr>
          <a:xfrm>
            <a:off x="345650" y="1057700"/>
            <a:ext cx="7172100" cy="7164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2400"/>
              <a:buNone/>
            </a:pPr>
            <a:r>
              <a:rPr lang="en-US"/>
              <a:t>Disclaimer </a:t>
            </a:r>
            <a:endParaRPr/>
          </a:p>
        </p:txBody>
      </p:sp>
      <p:sp>
        <p:nvSpPr>
          <p:cNvPr id="168" name="Google Shape;168;p3"/>
          <p:cNvSpPr txBox="1">
            <a:spLocks noGrp="1"/>
          </p:cNvSpPr>
          <p:nvPr>
            <p:ph type="subTitle" idx="1"/>
          </p:nvPr>
        </p:nvSpPr>
        <p:spPr>
          <a:xfrm>
            <a:off x="345650" y="1925025"/>
            <a:ext cx="8193300" cy="2593500"/>
          </a:xfrm>
          <a:prstGeom prst="rect">
            <a:avLst/>
          </a:prstGeom>
          <a:noFill/>
          <a:ln>
            <a:noFill/>
          </a:ln>
        </p:spPr>
        <p:txBody>
          <a:bodyPr spcFirstLastPara="1" wrap="square" lIns="91425" tIns="91425" rIns="91425" bIns="91425" anchor="ctr" anchorCtr="0">
            <a:noAutofit/>
          </a:bodyPr>
          <a:lstStyle/>
          <a:p>
            <a:pPr marL="0" lvl="0" indent="0" algn="just">
              <a:lnSpc>
                <a:spcPct val="150000"/>
              </a:lnSpc>
            </a:pPr>
            <a:r>
              <a:rPr lang="en-US" dirty="0"/>
              <a:t>Contents and oral </a:t>
            </a:r>
            <a:r>
              <a:rPr lang="en-US" dirty="0" smtClean="0"/>
              <a:t>discussion are Just </a:t>
            </a:r>
            <a:r>
              <a:rPr lang="en-US" dirty="0" smtClean="0"/>
              <a:t>for </a:t>
            </a:r>
            <a:r>
              <a:rPr lang="en-US" dirty="0"/>
              <a:t>educational </a:t>
            </a:r>
            <a:r>
              <a:rPr lang="en-US" dirty="0" smtClean="0"/>
              <a:t>purpose and discussion </a:t>
            </a:r>
            <a:r>
              <a:rPr lang="en-US" dirty="0"/>
              <a:t>for </a:t>
            </a:r>
            <a:r>
              <a:rPr lang="en-US" dirty="0" smtClean="0"/>
              <a:t>understanding the concept  </a:t>
            </a:r>
            <a:r>
              <a:rPr lang="en-US" dirty="0"/>
              <a:t>and could not be considered as opinion for any decision making. Before taking any decision the proper legal expert and other Consultants should be approached. content writer could not be held responsible in any way  for any action taken on the basis of  explained here</a:t>
            </a:r>
            <a:endParaRPr dirty="0"/>
          </a:p>
          <a:p>
            <a:pPr marL="0" lvl="0" indent="0" algn="just" rtl="0">
              <a:lnSpc>
                <a:spcPct val="150000"/>
              </a:lnSpc>
              <a:spcBef>
                <a:spcPts val="0"/>
              </a:spcBef>
              <a:spcAft>
                <a:spcPts val="0"/>
              </a:spcAft>
              <a:buSzPts val="1600"/>
              <a:buNone/>
            </a:pPr>
            <a:endParaRPr dirty="0"/>
          </a:p>
          <a:p>
            <a:pPr marL="0" lvl="0" indent="0" algn="just" rtl="0">
              <a:lnSpc>
                <a:spcPct val="150000"/>
              </a:lnSpc>
              <a:spcBef>
                <a:spcPts val="0"/>
              </a:spcBef>
              <a:spcAft>
                <a:spcPts val="0"/>
              </a:spcAft>
              <a:buSzPts val="1600"/>
              <a:buNone/>
            </a:pP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27"/>
          <p:cNvSpPr txBox="1">
            <a:spLocks noGrp="1"/>
          </p:cNvSpPr>
          <p:nvPr>
            <p:ph type="title"/>
          </p:nvPr>
        </p:nvSpPr>
        <p:spPr>
          <a:xfrm rot="-5400000">
            <a:off x="-1744037" y="2135984"/>
            <a:ext cx="5152767" cy="1053793"/>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400"/>
              <a:buNone/>
            </a:pPr>
            <a:r>
              <a:rPr lang="en-US"/>
              <a:t>Deemed cost of acquisition- section 49(1) </a:t>
            </a:r>
            <a:endParaRPr/>
          </a:p>
        </p:txBody>
      </p:sp>
      <p:sp>
        <p:nvSpPr>
          <p:cNvPr id="333" name="Google Shape;333;p27"/>
          <p:cNvSpPr txBox="1">
            <a:spLocks noGrp="1"/>
          </p:cNvSpPr>
          <p:nvPr>
            <p:ph type="body" idx="1"/>
          </p:nvPr>
        </p:nvSpPr>
        <p:spPr>
          <a:xfrm>
            <a:off x="1555856" y="342922"/>
            <a:ext cx="7297500" cy="4457700"/>
          </a:xfrm>
          <a:prstGeom prst="rect">
            <a:avLst/>
          </a:prstGeom>
          <a:noFill/>
          <a:ln>
            <a:noFill/>
          </a:ln>
        </p:spPr>
        <p:txBody>
          <a:bodyPr spcFirstLastPara="1" wrap="square" lIns="91425" tIns="91425" rIns="91425" bIns="91425" anchor="t" anchorCtr="0">
            <a:normAutofit lnSpcReduction="10000"/>
          </a:bodyPr>
          <a:lstStyle/>
          <a:p>
            <a:pPr marL="139700" lvl="0" indent="0" algn="l" rtl="0">
              <a:lnSpc>
                <a:spcPct val="115000"/>
              </a:lnSpc>
              <a:spcBef>
                <a:spcPts val="0"/>
              </a:spcBef>
              <a:spcAft>
                <a:spcPts val="0"/>
              </a:spcAft>
              <a:buSzPts val="1400"/>
              <a:buNone/>
            </a:pPr>
            <a:endParaRPr dirty="0"/>
          </a:p>
          <a:p>
            <a:pPr marL="139700" lvl="0" indent="0" algn="just" rtl="0">
              <a:lnSpc>
                <a:spcPct val="115000"/>
              </a:lnSpc>
              <a:spcBef>
                <a:spcPts val="0"/>
              </a:spcBef>
              <a:spcAft>
                <a:spcPts val="0"/>
              </a:spcAft>
              <a:buSzPts val="1400"/>
              <a:buNone/>
            </a:pPr>
            <a:r>
              <a:rPr lang="en-US" dirty="0"/>
              <a:t>Cost of acquisition shall be cost to the previous owner in following cases:</a:t>
            </a:r>
            <a:endParaRPr dirty="0"/>
          </a:p>
          <a:p>
            <a:pPr marL="482600" lvl="0" indent="-342900" algn="just" rtl="0">
              <a:lnSpc>
                <a:spcPct val="115000"/>
              </a:lnSpc>
              <a:spcBef>
                <a:spcPts val="0"/>
              </a:spcBef>
              <a:spcAft>
                <a:spcPts val="0"/>
              </a:spcAft>
              <a:buSzPts val="1400"/>
              <a:buFont typeface="Arial"/>
              <a:buAutoNum type="arabicPeriod"/>
            </a:pPr>
            <a:r>
              <a:rPr lang="en-US" dirty="0"/>
              <a:t>Conversation of bond or debentures or debenture stock or deposit certificate into share or debenture of the same company- cost of acquisition shall be that of bond or debentures or debenture stock or deposit certificate.</a:t>
            </a:r>
            <a:endParaRPr dirty="0"/>
          </a:p>
          <a:p>
            <a:pPr marL="482600" lvl="0" indent="-342900" algn="just" rtl="0">
              <a:lnSpc>
                <a:spcPct val="115000"/>
              </a:lnSpc>
              <a:spcBef>
                <a:spcPts val="0"/>
              </a:spcBef>
              <a:spcAft>
                <a:spcPts val="0"/>
              </a:spcAft>
              <a:buSzPts val="1400"/>
              <a:buFont typeface="Arial"/>
              <a:buAutoNum type="arabicPeriod"/>
            </a:pPr>
            <a:r>
              <a:rPr lang="en-US" dirty="0"/>
              <a:t>Sweat equity share- fare market value.</a:t>
            </a:r>
            <a:endParaRPr dirty="0"/>
          </a:p>
          <a:p>
            <a:pPr marL="482600" lvl="0" indent="-342900" algn="just" rtl="0">
              <a:lnSpc>
                <a:spcPct val="115000"/>
              </a:lnSpc>
              <a:spcBef>
                <a:spcPts val="0"/>
              </a:spcBef>
              <a:spcAft>
                <a:spcPts val="0"/>
              </a:spcAft>
              <a:buSzPts val="1400"/>
              <a:buFont typeface="Arial"/>
              <a:buAutoNum type="arabicPeriod"/>
            </a:pPr>
            <a:r>
              <a:rPr lang="en-US" dirty="0"/>
              <a:t>Conversation of company into LLP- cost of acquisition of share in company.</a:t>
            </a:r>
            <a:endParaRPr dirty="0"/>
          </a:p>
          <a:p>
            <a:pPr marL="482600" lvl="0" indent="-342900" algn="just" rtl="0">
              <a:lnSpc>
                <a:spcPct val="115000"/>
              </a:lnSpc>
              <a:spcBef>
                <a:spcPts val="0"/>
              </a:spcBef>
              <a:spcAft>
                <a:spcPts val="0"/>
              </a:spcAft>
              <a:buSzPts val="1400"/>
              <a:buFont typeface="Arial"/>
              <a:buAutoNum type="arabicPeriod"/>
            </a:pPr>
            <a:r>
              <a:rPr lang="en-US" dirty="0"/>
              <a:t>Conversation of preference share into equity share cost shall be the cost of preference share. </a:t>
            </a:r>
            <a:endParaRPr dirty="0"/>
          </a:p>
          <a:p>
            <a:pPr marL="482600" lvl="0" indent="-342900" algn="just" rtl="0">
              <a:lnSpc>
                <a:spcPct val="115000"/>
              </a:lnSpc>
              <a:spcBef>
                <a:spcPts val="0"/>
              </a:spcBef>
              <a:spcAft>
                <a:spcPts val="0"/>
              </a:spcAft>
              <a:buSzPts val="1400"/>
              <a:buFont typeface="Arial"/>
              <a:buAutoNum type="arabicPeriod"/>
            </a:pPr>
            <a:r>
              <a:rPr lang="en-US" dirty="0"/>
              <a:t>Consolidation plan under mutual fund scheme- cost of acquisition shall be that of units in consolidating plans </a:t>
            </a:r>
            <a:endParaRPr dirty="0"/>
          </a:p>
          <a:p>
            <a:pPr marL="482600" lvl="0" indent="-342900" algn="just" rtl="0">
              <a:lnSpc>
                <a:spcPct val="115000"/>
              </a:lnSpc>
              <a:spcBef>
                <a:spcPts val="0"/>
              </a:spcBef>
              <a:spcAft>
                <a:spcPts val="0"/>
              </a:spcAft>
              <a:buSzPts val="1400"/>
              <a:buFont typeface="Arial"/>
              <a:buAutoNum type="arabicPeriod"/>
            </a:pPr>
            <a:r>
              <a:rPr lang="en-US" dirty="0"/>
              <a:t>Cost of share of resulted company  in the case of demerger  shall be = cost of acquisition of share of demerged company X Net book value of assets transfer to resulting company / net worth of demerged company. </a:t>
            </a:r>
            <a:endParaRPr dirty="0"/>
          </a:p>
          <a:p>
            <a:pPr marL="482600" lvl="0" indent="-342900" algn="just" rtl="0">
              <a:lnSpc>
                <a:spcPct val="115000"/>
              </a:lnSpc>
              <a:spcBef>
                <a:spcPts val="0"/>
              </a:spcBef>
              <a:spcAft>
                <a:spcPts val="0"/>
              </a:spcAft>
              <a:buSzPts val="1400"/>
              <a:buFont typeface="Arial"/>
              <a:buAutoNum type="arabicPeriod"/>
            </a:pPr>
            <a:r>
              <a:rPr lang="en-US" dirty="0"/>
              <a:t>Cost of acquisition of  original share of demerged company shall be = original cost of acquisition – cost of acquisition of share in resulting company. </a:t>
            </a:r>
            <a:endParaRPr dirty="0"/>
          </a:p>
          <a:p>
            <a:pPr marL="482600" lvl="0" indent="-342900" algn="just" rtl="0">
              <a:lnSpc>
                <a:spcPct val="115000"/>
              </a:lnSpc>
              <a:spcBef>
                <a:spcPts val="0"/>
              </a:spcBef>
              <a:spcAft>
                <a:spcPts val="0"/>
              </a:spcAft>
              <a:buSzPts val="1400"/>
              <a:buFont typeface="Arial"/>
              <a:buAutoNum type="arabicPeriod"/>
            </a:pPr>
            <a:r>
              <a:rPr lang="en-US" dirty="0"/>
              <a:t>Acquisition of property without consideration or inadequate consideration- value taken for computation of income under section 56(2) (x).</a:t>
            </a:r>
            <a:endParaRPr dirty="0"/>
          </a:p>
          <a:p>
            <a:pPr marL="482600" lvl="0" indent="-342900" algn="just" rtl="0">
              <a:lnSpc>
                <a:spcPct val="115000"/>
              </a:lnSpc>
              <a:spcBef>
                <a:spcPts val="0"/>
              </a:spcBef>
              <a:spcAft>
                <a:spcPts val="0"/>
              </a:spcAft>
              <a:buSzPts val="1400"/>
              <a:buFont typeface="Arial"/>
              <a:buAutoNum type="arabicPeriod"/>
            </a:pPr>
            <a:r>
              <a:rPr lang="en-US" dirty="0"/>
              <a:t>Conversation of inventory into capital assets- FMV   </a:t>
            </a: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Capital gain in the case of conversion of capital assets into stock in trade-45(2) </a:t>
            </a:r>
            <a:endParaRPr lang="en-US" dirty="0"/>
          </a:p>
        </p:txBody>
      </p:sp>
      <p:sp>
        <p:nvSpPr>
          <p:cNvPr id="3" name="Text Placeholder 2"/>
          <p:cNvSpPr>
            <a:spLocks noGrp="1"/>
          </p:cNvSpPr>
          <p:nvPr>
            <p:ph type="body" idx="1"/>
          </p:nvPr>
        </p:nvSpPr>
        <p:spPr/>
        <p:txBody>
          <a:bodyPr/>
          <a:lstStyle/>
          <a:p>
            <a:pPr algn="just"/>
            <a:r>
              <a:rPr lang="en-US" dirty="0" smtClean="0"/>
              <a:t>Conversion of capital assets into stock in trade is with in meaning of transfer under section 2(47).</a:t>
            </a:r>
          </a:p>
          <a:p>
            <a:pPr algn="just"/>
            <a:r>
              <a:rPr lang="en-US" dirty="0" smtClean="0"/>
              <a:t>Transfer in the year in which capital assets converted into stock in trade.</a:t>
            </a:r>
          </a:p>
          <a:p>
            <a:pPr algn="just"/>
            <a:r>
              <a:rPr lang="en-US" dirty="0" smtClean="0"/>
              <a:t>Taxable in the year In which stock in trade is sold other wise transferred. </a:t>
            </a:r>
          </a:p>
          <a:p>
            <a:pPr algn="just"/>
            <a:r>
              <a:rPr lang="en-US" dirty="0" smtClean="0"/>
              <a:t>Fair market value on the date of conversion shall be deemed to be the full value of consideration.</a:t>
            </a:r>
          </a:p>
          <a:p>
            <a:pPr algn="just"/>
            <a:r>
              <a:rPr lang="en-US" dirty="0" smtClean="0"/>
              <a:t>Sale consideration – fair market value shall be the business income.</a:t>
            </a:r>
          </a:p>
          <a:p>
            <a:pPr algn="just"/>
            <a:r>
              <a:rPr lang="en-US" dirty="0" smtClean="0"/>
              <a:t>Indexation till the year of conversion.</a:t>
            </a:r>
            <a:endParaRPr lang="en-US" dirty="0"/>
          </a:p>
        </p:txBody>
      </p:sp>
      <p:sp>
        <p:nvSpPr>
          <p:cNvPr id="4" name="TextBox 3"/>
          <p:cNvSpPr txBox="1"/>
          <p:nvPr/>
        </p:nvSpPr>
        <p:spPr>
          <a:xfrm>
            <a:off x="305450" y="2508738"/>
            <a:ext cx="3844519" cy="738664"/>
          </a:xfrm>
          <a:prstGeom prst="rect">
            <a:avLst/>
          </a:prstGeom>
          <a:noFill/>
        </p:spPr>
        <p:txBody>
          <a:bodyPr wrap="square" rtlCol="0">
            <a:spAutoFit/>
          </a:bodyPr>
          <a:lstStyle/>
          <a:p>
            <a:r>
              <a:rPr lang="en-US" dirty="0" smtClean="0"/>
              <a:t>Section 45(1) has general provision for taxation of capital gain and special provision are in other sub-section </a:t>
            </a:r>
            <a:endParaRPr lang="en-US" dirty="0"/>
          </a:p>
        </p:txBody>
      </p:sp>
    </p:spTree>
    <p:extLst>
      <p:ext uri="{BB962C8B-B14F-4D97-AF65-F5344CB8AC3E}">
        <p14:creationId xmlns:p14="http://schemas.microsoft.com/office/powerpoint/2010/main" val="10500531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450" y="525949"/>
            <a:ext cx="3142800" cy="3835035"/>
          </a:xfrm>
        </p:spPr>
        <p:txBody>
          <a:bodyPr>
            <a:normAutofit/>
          </a:bodyPr>
          <a:lstStyle/>
          <a:p>
            <a:r>
              <a:rPr lang="en-US" dirty="0" smtClean="0"/>
              <a:t>Capital gain on transfer of capital assets by a partner of firm to the firm or by member to AOP/BOI – section 45(3)</a:t>
            </a:r>
            <a:endParaRPr lang="en-US" dirty="0"/>
          </a:p>
        </p:txBody>
      </p:sp>
      <p:sp>
        <p:nvSpPr>
          <p:cNvPr id="3" name="Text Placeholder 2"/>
          <p:cNvSpPr>
            <a:spLocks noGrp="1"/>
          </p:cNvSpPr>
          <p:nvPr>
            <p:ph type="body" idx="1"/>
          </p:nvPr>
        </p:nvSpPr>
        <p:spPr/>
        <p:txBody>
          <a:bodyPr anchor="ctr"/>
          <a:lstStyle/>
          <a:p>
            <a:pPr algn="just"/>
            <a:r>
              <a:rPr lang="en-US" dirty="0" smtClean="0"/>
              <a:t>Applicable in the case of capital contribution in kind in the form of capital assets by a partner or member.</a:t>
            </a:r>
          </a:p>
          <a:p>
            <a:pPr algn="just"/>
            <a:r>
              <a:rPr lang="en-US" dirty="0" smtClean="0"/>
              <a:t> full value of consideration shall be the amount recorded in the books of amount of the firm AOP/BOI.</a:t>
            </a:r>
          </a:p>
          <a:p>
            <a:pPr algn="just"/>
            <a:r>
              <a:rPr lang="en-US" dirty="0" smtClean="0"/>
              <a:t>Tax liability that of partner / member.</a:t>
            </a:r>
          </a:p>
          <a:p>
            <a:pPr marL="139700" indent="0" algn="just">
              <a:buNone/>
            </a:pPr>
            <a:endParaRPr lang="en-US" dirty="0"/>
          </a:p>
        </p:txBody>
      </p:sp>
    </p:spTree>
    <p:extLst>
      <p:ext uri="{BB962C8B-B14F-4D97-AF65-F5344CB8AC3E}">
        <p14:creationId xmlns:p14="http://schemas.microsoft.com/office/powerpoint/2010/main" val="8388090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450" y="525950"/>
            <a:ext cx="3142800" cy="4421188"/>
          </a:xfrm>
        </p:spPr>
        <p:txBody>
          <a:bodyPr>
            <a:normAutofit/>
          </a:bodyPr>
          <a:lstStyle/>
          <a:p>
            <a:pPr algn="just"/>
            <a:r>
              <a:rPr lang="en-US" dirty="0" smtClean="0"/>
              <a:t>Capital gain – at the time of dissolution or re constitution of firm / AOP/BOI – section 45(4) plus rule 8AA, 8AB plus section 9B</a:t>
            </a:r>
            <a:br>
              <a:rPr lang="en-US" dirty="0" smtClean="0"/>
            </a:br>
            <a:r>
              <a:rPr lang="en-US" dirty="0" smtClean="0"/>
              <a:t>Circular no. 14/2021 dated 02.07.2021 </a:t>
            </a:r>
            <a:endParaRPr lang="en-US" dirty="0"/>
          </a:p>
        </p:txBody>
      </p:sp>
      <p:sp>
        <p:nvSpPr>
          <p:cNvPr id="3" name="Text Placeholder 2"/>
          <p:cNvSpPr>
            <a:spLocks noGrp="1"/>
          </p:cNvSpPr>
          <p:nvPr>
            <p:ph type="body" idx="1"/>
          </p:nvPr>
        </p:nvSpPr>
        <p:spPr>
          <a:xfrm>
            <a:off x="4610700" y="525950"/>
            <a:ext cx="4206600" cy="4421188"/>
          </a:xfrm>
        </p:spPr>
        <p:txBody>
          <a:bodyPr>
            <a:normAutofit fontScale="92500" lnSpcReduction="10000"/>
          </a:bodyPr>
          <a:lstStyle/>
          <a:p>
            <a:pPr algn="just"/>
            <a:r>
              <a:rPr lang="en-US" dirty="0" smtClean="0"/>
              <a:t>In any transfer of capital assets or stock in trade at the time of dissolution or reconstitution of partnership firm or AOP to the partner shall be deemed to be income- section 9B. </a:t>
            </a:r>
          </a:p>
          <a:p>
            <a:pPr algn="just"/>
            <a:r>
              <a:rPr lang="en-US" dirty="0" smtClean="0"/>
              <a:t>In the case of stock in trade transfer there  will be a business income and in the case of capital assets there will be capital gain.</a:t>
            </a:r>
          </a:p>
          <a:p>
            <a:pPr algn="just"/>
            <a:r>
              <a:rPr lang="en-US" dirty="0" smtClean="0"/>
              <a:t>FMV of the capital assets or stock in trade on the date of receipt by partner / member shall be the full value of consideration.</a:t>
            </a:r>
          </a:p>
          <a:p>
            <a:pPr algn="just"/>
            <a:r>
              <a:rPr lang="en-US" dirty="0" smtClean="0"/>
              <a:t>Such capital gain or business income shall be taxable in the hand of partnership firm /AOP / BOI.</a:t>
            </a:r>
          </a:p>
          <a:p>
            <a:pPr algn="just"/>
            <a:r>
              <a:rPr lang="en-US" dirty="0" smtClean="0"/>
              <a:t>Reconstitution means introduction of one or more new partners or termination of one or more partner / members.- section 9B.</a:t>
            </a:r>
          </a:p>
          <a:p>
            <a:pPr algn="just"/>
            <a:r>
              <a:rPr lang="en-US" dirty="0" smtClean="0"/>
              <a:t>Nature of capital gain shall be LTCG </a:t>
            </a:r>
            <a:r>
              <a:rPr lang="en-US" dirty="0" err="1" smtClean="0"/>
              <a:t>expt</a:t>
            </a:r>
            <a:r>
              <a:rPr lang="en-US" dirty="0" smtClean="0"/>
              <a:t> shell generated goodwill or assets / assets belonging  to block of assets / based on holding period it is STCG </a:t>
            </a:r>
          </a:p>
          <a:p>
            <a:pPr algn="just"/>
            <a:endParaRPr lang="en-US" dirty="0" smtClean="0"/>
          </a:p>
        </p:txBody>
      </p:sp>
    </p:spTree>
    <p:extLst>
      <p:ext uri="{BB962C8B-B14F-4D97-AF65-F5344CB8AC3E}">
        <p14:creationId xmlns:p14="http://schemas.microsoft.com/office/powerpoint/2010/main" val="20624358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Taxation of capital gain – section 45(4) </a:t>
            </a:r>
            <a:endParaRPr lang="en-US" dirty="0"/>
          </a:p>
        </p:txBody>
      </p:sp>
      <p:sp>
        <p:nvSpPr>
          <p:cNvPr id="3" name="Text Placeholder 2"/>
          <p:cNvSpPr>
            <a:spLocks noGrp="1"/>
          </p:cNvSpPr>
          <p:nvPr>
            <p:ph type="body" idx="1"/>
          </p:nvPr>
        </p:nvSpPr>
        <p:spPr>
          <a:xfrm>
            <a:off x="4610700" y="525950"/>
            <a:ext cx="4206600" cy="4479804"/>
          </a:xfrm>
        </p:spPr>
        <p:txBody>
          <a:bodyPr>
            <a:normAutofit/>
          </a:bodyPr>
          <a:lstStyle/>
          <a:p>
            <a:pPr algn="just"/>
            <a:r>
              <a:rPr lang="en-US" dirty="0" smtClean="0"/>
              <a:t>In any money or capital assets received by the partners / members from the firm / AOP / BOI in connection with reconstitution shall be chargeable to capital gain of the partnership firm / AOP / BOI in the previous year in which the money or capital assets or both received by the partner / member.</a:t>
            </a:r>
          </a:p>
          <a:p>
            <a:pPr algn="just"/>
            <a:r>
              <a:rPr lang="en-US" dirty="0" smtClean="0"/>
              <a:t>Capital gain shall be taxable as per following formula A(capital gain) =B(money received)+C(FMV of capital assets received)-D(balance in capital a/c as per books of a/c).</a:t>
            </a:r>
          </a:p>
          <a:p>
            <a:pPr algn="just"/>
            <a:r>
              <a:rPr lang="en-US" dirty="0" smtClean="0"/>
              <a:t>Balance of capital account without taking into a/c in any increase in the capital a/c due to revaluation or any self generated goodwill / self generated other assets.</a:t>
            </a:r>
          </a:p>
          <a:p>
            <a:pPr algn="just"/>
            <a:r>
              <a:rPr lang="en-US" dirty="0" smtClean="0"/>
              <a:t>Negative figure  as per above formula shall ne ignore.</a:t>
            </a:r>
            <a:endParaRPr lang="en-US" dirty="0"/>
          </a:p>
        </p:txBody>
      </p:sp>
    </p:spTree>
    <p:extLst>
      <p:ext uri="{BB962C8B-B14F-4D97-AF65-F5344CB8AC3E}">
        <p14:creationId xmlns:p14="http://schemas.microsoft.com/office/powerpoint/2010/main" val="25616893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Attribution of tax to the remaining capital assets – ruled 8AB </a:t>
            </a:r>
            <a:br>
              <a:rPr lang="en-US" dirty="0" smtClean="0"/>
            </a:br>
            <a:r>
              <a:rPr lang="en-US" dirty="0" smtClean="0"/>
              <a:t>form 5C before due date of </a:t>
            </a:r>
            <a:r>
              <a:rPr lang="en-US" smtClean="0"/>
              <a:t>return filling.  </a:t>
            </a:r>
            <a:endParaRPr lang="en-US" dirty="0"/>
          </a:p>
        </p:txBody>
      </p:sp>
    </p:spTree>
    <p:extLst>
      <p:ext uri="{BB962C8B-B14F-4D97-AF65-F5344CB8AC3E}">
        <p14:creationId xmlns:p14="http://schemas.microsoft.com/office/powerpoint/2010/main" val="28016225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Compulsory acquisition of assets </a:t>
            </a:r>
            <a:r>
              <a:rPr lang="en-US" dirty="0" smtClean="0"/>
              <a:t>under law – </a:t>
            </a:r>
            <a:r>
              <a:rPr lang="en-US" dirty="0" smtClean="0"/>
              <a:t>section 45(5) </a:t>
            </a:r>
            <a:endParaRPr lang="en-US" dirty="0"/>
          </a:p>
        </p:txBody>
      </p:sp>
      <p:sp>
        <p:nvSpPr>
          <p:cNvPr id="3" name="Text Placeholder 2"/>
          <p:cNvSpPr>
            <a:spLocks noGrp="1"/>
          </p:cNvSpPr>
          <p:nvPr>
            <p:ph type="body" idx="1"/>
          </p:nvPr>
        </p:nvSpPr>
        <p:spPr/>
        <p:txBody>
          <a:bodyPr>
            <a:normAutofit fontScale="92500" lnSpcReduction="20000"/>
          </a:bodyPr>
          <a:lstStyle/>
          <a:p>
            <a:pPr algn="just"/>
            <a:r>
              <a:rPr lang="en-US" dirty="0" smtClean="0"/>
              <a:t>Capital gain shall be taxable of th</a:t>
            </a:r>
            <a:r>
              <a:rPr lang="en-US" dirty="0" smtClean="0"/>
              <a:t>e </a:t>
            </a:r>
            <a:r>
              <a:rPr lang="en-US" dirty="0" smtClean="0"/>
              <a:t>previous year in which compensation or part of compensation / consideration </a:t>
            </a:r>
            <a:r>
              <a:rPr lang="en-US" dirty="0" smtClean="0"/>
              <a:t>1</a:t>
            </a:r>
            <a:r>
              <a:rPr lang="en-US" baseline="30000" dirty="0" smtClean="0"/>
              <a:t>st</a:t>
            </a:r>
            <a:r>
              <a:rPr lang="en-US" dirty="0" smtClean="0"/>
              <a:t> </a:t>
            </a:r>
            <a:r>
              <a:rPr lang="en-US" dirty="0" smtClean="0"/>
              <a:t>received.</a:t>
            </a:r>
          </a:p>
          <a:p>
            <a:pPr algn="just"/>
            <a:r>
              <a:rPr lang="en-US" dirty="0" smtClean="0"/>
              <a:t>In the case of enhanced compensation by the court or tribunal shall be capital gain of the previous year in which amount received.</a:t>
            </a:r>
          </a:p>
          <a:p>
            <a:pPr algn="just"/>
            <a:r>
              <a:rPr lang="en-US" dirty="0" smtClean="0"/>
              <a:t>In the case of interim compensation capital gain in the previous year in which final order made.</a:t>
            </a:r>
          </a:p>
          <a:p>
            <a:pPr algn="just"/>
            <a:r>
              <a:rPr lang="en-US" dirty="0" smtClean="0"/>
              <a:t>In the case of initial compensation capital gain shall be computed considering  the initial compensation full value of consideration and enhanced compensation shall be taxable in full and have the same nature of capital gain as the initial compensation has. </a:t>
            </a:r>
          </a:p>
          <a:p>
            <a:pPr algn="just"/>
            <a:r>
              <a:rPr lang="en-US" dirty="0" smtClean="0"/>
              <a:t>In the case reduction in the compensation / consideration subsequently by the court or tribunal the capital gain already assessed shall ne recomputed considering the order.</a:t>
            </a:r>
          </a:p>
          <a:p>
            <a:pPr algn="just"/>
            <a:r>
              <a:rPr lang="en-US" dirty="0" smtClean="0"/>
              <a:t>The enhanced compensation shall be taxable in the hand of successor in the case of death. </a:t>
            </a:r>
            <a:r>
              <a:rPr lang="en-US" dirty="0" smtClean="0"/>
              <a:t> </a:t>
            </a:r>
            <a:endParaRPr lang="en-US" dirty="0"/>
          </a:p>
        </p:txBody>
      </p:sp>
    </p:spTree>
    <p:extLst>
      <p:ext uri="{BB962C8B-B14F-4D97-AF65-F5344CB8AC3E}">
        <p14:creationId xmlns:p14="http://schemas.microsoft.com/office/powerpoint/2010/main" val="35234070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Capital gain in the case joint development agreement – section 54(5A) </a:t>
            </a:r>
            <a:endParaRPr lang="en-US" dirty="0"/>
          </a:p>
        </p:txBody>
      </p:sp>
      <p:sp>
        <p:nvSpPr>
          <p:cNvPr id="3" name="Text Placeholder 2"/>
          <p:cNvSpPr>
            <a:spLocks noGrp="1"/>
          </p:cNvSpPr>
          <p:nvPr>
            <p:ph type="body" idx="1"/>
          </p:nvPr>
        </p:nvSpPr>
        <p:spPr>
          <a:xfrm>
            <a:off x="3552092" y="525950"/>
            <a:ext cx="5265208" cy="4018200"/>
          </a:xfrm>
        </p:spPr>
        <p:txBody>
          <a:bodyPr>
            <a:normAutofit lnSpcReduction="10000"/>
          </a:bodyPr>
          <a:lstStyle/>
          <a:p>
            <a:pPr algn="just">
              <a:buFont typeface="Arial" panose="020B0604020202020204" pitchFamily="34" charset="0"/>
              <a:buChar char="•"/>
            </a:pPr>
            <a:r>
              <a:rPr lang="en-US" dirty="0" smtClean="0"/>
              <a:t>If the individual HUF transfer land or building under agreement to allow another person to develop a real estate project on such land or building under an  understanding that he will get share in developed  land or building in such project with or without part payment of consideration in cash there will be capital gain.</a:t>
            </a:r>
          </a:p>
          <a:p>
            <a:pPr algn="just">
              <a:buFont typeface="Arial" panose="020B0604020202020204" pitchFamily="34" charset="0"/>
              <a:buChar char="•"/>
            </a:pPr>
            <a:r>
              <a:rPr lang="en-US" dirty="0" smtClean="0"/>
              <a:t>Such capital gain shall be taxable in the previous year in which complication certificate of the project / part of project issued by complimented authority.</a:t>
            </a:r>
          </a:p>
          <a:p>
            <a:pPr algn="just">
              <a:buFont typeface="Arial" panose="020B0604020202020204" pitchFamily="34" charset="0"/>
              <a:buChar char="•"/>
            </a:pPr>
            <a:r>
              <a:rPr lang="en-US" dirty="0" smtClean="0"/>
              <a:t>For the computation of capital gain full value of consideration shall be the stamp duty value on the date of certificate issued plus consideration in cash.</a:t>
            </a:r>
          </a:p>
          <a:p>
            <a:pPr algn="just">
              <a:buFont typeface="Arial" panose="020B0604020202020204" pitchFamily="34" charset="0"/>
              <a:buChar char="•"/>
            </a:pPr>
            <a:r>
              <a:rPr lang="en-US" dirty="0" smtClean="0"/>
              <a:t>In the case of transfer of share in the project or on before the date of complication certificate, capital gain shall income of the previous year and provision of this sub-section shall not applied for determine full value of consideration.</a:t>
            </a:r>
            <a:endParaRPr lang="en-US" dirty="0"/>
          </a:p>
        </p:txBody>
      </p:sp>
    </p:spTree>
    <p:extLst>
      <p:ext uri="{BB962C8B-B14F-4D97-AF65-F5344CB8AC3E}">
        <p14:creationId xmlns:p14="http://schemas.microsoft.com/office/powerpoint/2010/main" val="32336052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8"/>
          <p:cNvSpPr txBox="1">
            <a:spLocks noGrp="1"/>
          </p:cNvSpPr>
          <p:nvPr>
            <p:ph type="title"/>
          </p:nvPr>
        </p:nvSpPr>
        <p:spPr>
          <a:xfrm>
            <a:off x="305450" y="525949"/>
            <a:ext cx="1415066" cy="4238555"/>
          </a:xfrm>
          <a:prstGeom prst="rect">
            <a:avLst/>
          </a:prstGeom>
          <a:noFill/>
          <a:ln>
            <a:noFill/>
          </a:ln>
        </p:spPr>
        <p:txBody>
          <a:bodyPr spcFirstLastPara="1" vert="vert270" wrap="square" lIns="91425" tIns="91425" rIns="91425" bIns="91425" anchor="t" anchorCtr="0">
            <a:normAutofit/>
          </a:bodyPr>
          <a:lstStyle/>
          <a:p>
            <a:pPr marL="0" lvl="0" indent="0" algn="ctr" rtl="0">
              <a:lnSpc>
                <a:spcPct val="100000"/>
              </a:lnSpc>
              <a:spcBef>
                <a:spcPts val="0"/>
              </a:spcBef>
              <a:spcAft>
                <a:spcPts val="0"/>
              </a:spcAft>
              <a:buClr>
                <a:srgbClr val="434343"/>
              </a:buClr>
              <a:buSzPts val="2400"/>
              <a:buNone/>
            </a:pPr>
            <a:r>
              <a:rPr lang="en-US" dirty="0"/>
              <a:t>Capital gain on depreciable assets </a:t>
            </a:r>
            <a:r>
              <a:rPr lang="en-US" dirty="0" smtClean="0"/>
              <a:t/>
            </a:r>
            <a:br>
              <a:rPr lang="en-US" dirty="0" smtClean="0"/>
            </a:br>
            <a:r>
              <a:rPr lang="en-US" dirty="0" smtClean="0"/>
              <a:t> </a:t>
            </a:r>
            <a:r>
              <a:rPr lang="en-US" dirty="0"/>
              <a:t>section </a:t>
            </a:r>
            <a:r>
              <a:rPr lang="en-US" dirty="0" smtClean="0"/>
              <a:t>50</a:t>
            </a:r>
            <a:endParaRPr dirty="0"/>
          </a:p>
        </p:txBody>
      </p:sp>
      <p:sp>
        <p:nvSpPr>
          <p:cNvPr id="339" name="Google Shape;339;p28"/>
          <p:cNvSpPr txBox="1">
            <a:spLocks noGrp="1"/>
          </p:cNvSpPr>
          <p:nvPr>
            <p:ph type="body" idx="1"/>
          </p:nvPr>
        </p:nvSpPr>
        <p:spPr>
          <a:xfrm>
            <a:off x="1588168" y="143875"/>
            <a:ext cx="7228882" cy="4915800"/>
          </a:xfrm>
          <a:prstGeom prst="rect">
            <a:avLst/>
          </a:prstGeom>
          <a:noFill/>
          <a:ln>
            <a:noFill/>
          </a:ln>
        </p:spPr>
        <p:txBody>
          <a:bodyPr spcFirstLastPara="1" wrap="square" lIns="91425" tIns="91425" rIns="91425" bIns="91425" anchor="t" anchorCtr="0">
            <a:noAutofit/>
          </a:bodyPr>
          <a:lstStyle/>
          <a:p>
            <a:pPr marL="457200" lvl="0" indent="-311150" algn="l" rtl="0">
              <a:lnSpc>
                <a:spcPct val="115000"/>
              </a:lnSpc>
              <a:spcBef>
                <a:spcPts val="0"/>
              </a:spcBef>
              <a:spcAft>
                <a:spcPts val="0"/>
              </a:spcAft>
              <a:buClr>
                <a:srgbClr val="666666"/>
              </a:buClr>
              <a:buSzPts val="1300"/>
              <a:buChar char="●"/>
            </a:pPr>
            <a:r>
              <a:rPr lang="en-US" sz="1300" dirty="0"/>
              <a:t>always Short term capital gain if assets forming part of block of assets  </a:t>
            </a:r>
            <a:r>
              <a:rPr lang="en-US" sz="1300" dirty="0">
                <a:solidFill>
                  <a:srgbClr val="212529"/>
                </a:solidFill>
                <a:highlight>
                  <a:srgbClr val="FFFFFF"/>
                </a:highlight>
              </a:rPr>
              <a:t>in respect of which depreciation has been allowed </a:t>
            </a:r>
            <a:endParaRPr sz="1300" dirty="0">
              <a:solidFill>
                <a:srgbClr val="212529"/>
              </a:solidFill>
              <a:highlight>
                <a:srgbClr val="FFFFFF"/>
              </a:highlight>
            </a:endParaRPr>
          </a:p>
          <a:p>
            <a:pPr marL="457200" lvl="0" indent="-311150" algn="l" rtl="0">
              <a:lnSpc>
                <a:spcPct val="115000"/>
              </a:lnSpc>
              <a:spcBef>
                <a:spcPts val="0"/>
              </a:spcBef>
              <a:spcAft>
                <a:spcPts val="0"/>
              </a:spcAft>
              <a:buClr>
                <a:srgbClr val="212529"/>
              </a:buClr>
              <a:buSzPts val="1300"/>
              <a:buChar char="●"/>
            </a:pPr>
            <a:r>
              <a:rPr lang="en-US" sz="1300" dirty="0">
                <a:solidFill>
                  <a:srgbClr val="212529"/>
                </a:solidFill>
                <a:highlight>
                  <a:srgbClr val="FFFFFF"/>
                </a:highlight>
              </a:rPr>
              <a:t>capital gain or loss, if all the assets of the block of assets are sold / disposed off </a:t>
            </a:r>
            <a:endParaRPr sz="1300" dirty="0">
              <a:solidFill>
                <a:srgbClr val="212529"/>
              </a:solidFill>
              <a:highlight>
                <a:srgbClr val="FFFFFF"/>
              </a:highlight>
            </a:endParaRPr>
          </a:p>
          <a:p>
            <a:pPr marL="457200" lvl="0" indent="-311150" algn="l" rtl="0">
              <a:lnSpc>
                <a:spcPct val="115000"/>
              </a:lnSpc>
              <a:spcBef>
                <a:spcPts val="0"/>
              </a:spcBef>
              <a:spcAft>
                <a:spcPts val="0"/>
              </a:spcAft>
              <a:buClr>
                <a:srgbClr val="212529"/>
              </a:buClr>
              <a:buSzPts val="1300"/>
              <a:buChar char="●"/>
            </a:pPr>
            <a:r>
              <a:rPr lang="en-US" sz="1300" dirty="0">
                <a:solidFill>
                  <a:srgbClr val="212529"/>
                </a:solidFill>
                <a:highlight>
                  <a:srgbClr val="FFFFFF"/>
                </a:highlight>
              </a:rPr>
              <a:t>cost of acquisition and cost of improvement for the computation of capital gain shall be WDV at the year end.  </a:t>
            </a:r>
            <a:endParaRPr sz="1300" dirty="0">
              <a:solidFill>
                <a:srgbClr val="212529"/>
              </a:solidFill>
              <a:highlight>
                <a:srgbClr val="FFFFFF"/>
              </a:highlight>
            </a:endParaRPr>
          </a:p>
          <a:p>
            <a:pPr marL="457200" lvl="0" indent="-311150" algn="l" rtl="0">
              <a:lnSpc>
                <a:spcPct val="115000"/>
              </a:lnSpc>
              <a:spcBef>
                <a:spcPts val="0"/>
              </a:spcBef>
              <a:spcAft>
                <a:spcPts val="0"/>
              </a:spcAft>
              <a:buClr>
                <a:srgbClr val="212529"/>
              </a:buClr>
              <a:buSzPts val="1300"/>
              <a:buChar char="●"/>
            </a:pPr>
            <a:r>
              <a:rPr lang="en-US" sz="1300" dirty="0">
                <a:solidFill>
                  <a:srgbClr val="212529"/>
                </a:solidFill>
                <a:highlight>
                  <a:srgbClr val="FFFFFF"/>
                </a:highlight>
              </a:rPr>
              <a:t>if entire block of assets transferred, capital gain = full value of consideration - expenditure for transfer - (WDV of the block of assets at the beginning of PY + actual cost of assets acquired during the year) </a:t>
            </a:r>
            <a:r>
              <a:rPr lang="en-US" sz="1300" dirty="0" smtClean="0">
                <a:solidFill>
                  <a:srgbClr val="212529"/>
                </a:solidFill>
                <a:highlight>
                  <a:srgbClr val="FFFFFF"/>
                </a:highlight>
              </a:rPr>
              <a:t>– section 50(1). </a:t>
            </a:r>
            <a:endParaRPr sz="1300" dirty="0">
              <a:solidFill>
                <a:srgbClr val="212529"/>
              </a:solidFill>
              <a:highlight>
                <a:srgbClr val="FFFFFF"/>
              </a:highlight>
            </a:endParaRPr>
          </a:p>
          <a:p>
            <a:pPr marL="457200" lvl="0" indent="-311150" algn="l" rtl="0">
              <a:lnSpc>
                <a:spcPct val="115000"/>
              </a:lnSpc>
              <a:spcBef>
                <a:spcPts val="0"/>
              </a:spcBef>
              <a:spcAft>
                <a:spcPts val="0"/>
              </a:spcAft>
              <a:buClr>
                <a:srgbClr val="212529"/>
              </a:buClr>
              <a:buSzPts val="1300"/>
              <a:buChar char="●"/>
            </a:pPr>
            <a:r>
              <a:rPr lang="en-US" sz="1300" b="1" dirty="0">
                <a:solidFill>
                  <a:srgbClr val="212529"/>
                </a:solidFill>
                <a:highlight>
                  <a:srgbClr val="FFFFFF"/>
                </a:highlight>
              </a:rPr>
              <a:t>if part of the block of assets  transferred :</a:t>
            </a:r>
            <a:endParaRPr sz="1300" b="1" dirty="0">
              <a:solidFill>
                <a:srgbClr val="212529"/>
              </a:solidFill>
              <a:highlight>
                <a:srgbClr val="FFFFFF"/>
              </a:highlight>
            </a:endParaRPr>
          </a:p>
          <a:p>
            <a:pPr marL="457200" lvl="0" indent="0" algn="l" rtl="0">
              <a:lnSpc>
                <a:spcPct val="115000"/>
              </a:lnSpc>
              <a:spcBef>
                <a:spcPts val="0"/>
              </a:spcBef>
              <a:spcAft>
                <a:spcPts val="0"/>
              </a:spcAft>
              <a:buNone/>
            </a:pPr>
            <a:r>
              <a:rPr lang="en-US" sz="1300" dirty="0">
                <a:solidFill>
                  <a:srgbClr val="212529"/>
                </a:solidFill>
                <a:highlight>
                  <a:srgbClr val="FFFFFF"/>
                </a:highlight>
              </a:rPr>
              <a:t>case-1  full value of  consideration  is more than opening WDV plus  cost of acquisition of new capital assets of the block,  capital gain shall be full value of consideration - (opening WDV + cost of acquisition).</a:t>
            </a:r>
            <a:endParaRPr sz="1300" dirty="0">
              <a:solidFill>
                <a:srgbClr val="212529"/>
              </a:solidFill>
              <a:highlight>
                <a:srgbClr val="FFFFFF"/>
              </a:highlight>
            </a:endParaRPr>
          </a:p>
          <a:p>
            <a:pPr marL="457200" lvl="0" indent="-311150" algn="l" rtl="0">
              <a:lnSpc>
                <a:spcPct val="115000"/>
              </a:lnSpc>
              <a:spcBef>
                <a:spcPts val="0"/>
              </a:spcBef>
              <a:spcAft>
                <a:spcPts val="0"/>
              </a:spcAft>
              <a:buClr>
                <a:srgbClr val="212529"/>
              </a:buClr>
              <a:buSzPts val="1300"/>
              <a:buChar char="●"/>
            </a:pPr>
            <a:r>
              <a:rPr lang="en-US" sz="1300" dirty="0">
                <a:solidFill>
                  <a:srgbClr val="212529"/>
                </a:solidFill>
                <a:highlight>
                  <a:srgbClr val="FFFFFF"/>
                </a:highlight>
              </a:rPr>
              <a:t>case-2 if part of the block transferred but </a:t>
            </a:r>
            <a:r>
              <a:rPr lang="en-US" sz="1300" dirty="0">
                <a:solidFill>
                  <a:srgbClr val="212529"/>
                </a:solidFill>
                <a:highlight>
                  <a:schemeClr val="lt1"/>
                </a:highlight>
              </a:rPr>
              <a:t>full value of  consideration  is less  than opening WDV plus  cost of acquisition of new capital assets of the block,  there shall be no capital gain,  on the </a:t>
            </a:r>
            <a:r>
              <a:rPr lang="en-US" sz="1300" dirty="0">
                <a:solidFill>
                  <a:srgbClr val="212529"/>
                </a:solidFill>
                <a:highlight>
                  <a:srgbClr val="FFFFFF"/>
                </a:highlight>
              </a:rPr>
              <a:t>balance WDV (</a:t>
            </a:r>
            <a:r>
              <a:rPr lang="en-US" sz="1300" dirty="0">
                <a:solidFill>
                  <a:srgbClr val="212529"/>
                </a:solidFill>
                <a:highlight>
                  <a:schemeClr val="lt1"/>
                </a:highlight>
              </a:rPr>
              <a:t>opening WDV + cost of acquisition- full value of </a:t>
            </a:r>
            <a:r>
              <a:rPr lang="en-US" sz="1300" dirty="0" smtClean="0">
                <a:solidFill>
                  <a:srgbClr val="212529"/>
                </a:solidFill>
                <a:highlight>
                  <a:schemeClr val="lt1"/>
                </a:highlight>
              </a:rPr>
              <a:t>consideration) </a:t>
            </a:r>
            <a:r>
              <a:rPr lang="en-US" sz="1300" dirty="0" smtClean="0">
                <a:solidFill>
                  <a:srgbClr val="212529"/>
                </a:solidFill>
                <a:highlight>
                  <a:srgbClr val="FFFFFF"/>
                </a:highlight>
              </a:rPr>
              <a:t>,the </a:t>
            </a:r>
            <a:r>
              <a:rPr lang="en-US" sz="1300" dirty="0">
                <a:solidFill>
                  <a:srgbClr val="212529"/>
                </a:solidFill>
                <a:highlight>
                  <a:srgbClr val="FFFFFF"/>
                </a:highlight>
              </a:rPr>
              <a:t>depreciation shall be charged.</a:t>
            </a:r>
            <a:endParaRPr sz="1300" dirty="0">
              <a:solidFill>
                <a:srgbClr val="212529"/>
              </a:solidFill>
              <a:highlight>
                <a:srgbClr val="FFFFFF"/>
              </a:highlight>
            </a:endParaRPr>
          </a:p>
          <a:p>
            <a:pPr marL="457200" lvl="0" indent="0" algn="l" rtl="0">
              <a:lnSpc>
                <a:spcPct val="115000"/>
              </a:lnSpc>
              <a:spcBef>
                <a:spcPts val="0"/>
              </a:spcBef>
              <a:spcAft>
                <a:spcPts val="0"/>
              </a:spcAft>
              <a:buNone/>
            </a:pPr>
            <a:r>
              <a:rPr lang="en-US" sz="1300" dirty="0">
                <a:solidFill>
                  <a:srgbClr val="212529"/>
                </a:solidFill>
                <a:highlight>
                  <a:srgbClr val="FFFFFF"/>
                </a:highlight>
              </a:rPr>
              <a:t>in the case of assessee being power undertaking claiming depreciation on SLM basis, for the computation of capital gain the cost of acquisition shall be the actual cost however actual cost - WDV shall be taxable as business income under section 41(2) and the nature of capital gain depending upon holding period. </a:t>
            </a:r>
            <a:r>
              <a:rPr lang="en-US" sz="1300" dirty="0" smtClean="0">
                <a:solidFill>
                  <a:srgbClr val="212529"/>
                </a:solidFill>
                <a:highlight>
                  <a:srgbClr val="FFFFFF"/>
                </a:highlight>
              </a:rPr>
              <a:t>Section 50A.    </a:t>
            </a:r>
            <a:endParaRPr sz="1300" dirty="0">
              <a:solidFill>
                <a:srgbClr val="212529"/>
              </a:solidFill>
              <a:highlight>
                <a:srgbClr val="FFFFFF"/>
              </a:highligh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482" y="525950"/>
            <a:ext cx="3142800" cy="4154334"/>
          </a:xfrm>
        </p:spPr>
        <p:txBody>
          <a:bodyPr>
            <a:normAutofit/>
          </a:bodyPr>
          <a:lstStyle/>
          <a:p>
            <a:r>
              <a:rPr lang="en-US" b="0" dirty="0"/>
              <a:t>Tax Effect in Slump </a:t>
            </a:r>
            <a:r>
              <a:rPr lang="en-US" b="0" dirty="0" smtClean="0"/>
              <a:t>Sale</a:t>
            </a:r>
            <a:br>
              <a:rPr lang="en-US" b="0" dirty="0" smtClean="0"/>
            </a:br>
            <a:r>
              <a:rPr lang="en-US" b="0" dirty="0" smtClean="0"/>
              <a:t>Section 50B </a:t>
            </a:r>
            <a:br>
              <a:rPr lang="en-US" b="0" dirty="0" smtClean="0"/>
            </a:br>
            <a:r>
              <a:rPr lang="en-US" b="0" dirty="0" smtClean="0"/>
              <a:t>Section 180 of the Act</a:t>
            </a:r>
            <a:r>
              <a:rPr lang="en-US" dirty="0"/>
              <a:t/>
            </a:r>
            <a:br>
              <a:rPr lang="en-US" dirty="0"/>
            </a:br>
            <a:r>
              <a:rPr lang="en-US" b="0" dirty="0"/>
              <a:t>company </a:t>
            </a:r>
            <a:r>
              <a:rPr lang="en-US" dirty="0"/>
              <a:t/>
            </a:r>
            <a:br>
              <a:rPr lang="en-US" dirty="0"/>
            </a:br>
            <a:endParaRPr lang="en-US" dirty="0"/>
          </a:p>
        </p:txBody>
      </p:sp>
      <p:sp>
        <p:nvSpPr>
          <p:cNvPr id="3" name="Text Placeholder 2"/>
          <p:cNvSpPr>
            <a:spLocks noGrp="1"/>
          </p:cNvSpPr>
          <p:nvPr>
            <p:ph type="body" idx="1"/>
          </p:nvPr>
        </p:nvSpPr>
        <p:spPr>
          <a:xfrm>
            <a:off x="3308684" y="525950"/>
            <a:ext cx="5508616" cy="4018200"/>
          </a:xfrm>
        </p:spPr>
        <p:txBody>
          <a:bodyPr>
            <a:normAutofit fontScale="92500" lnSpcReduction="10000"/>
          </a:bodyPr>
          <a:lstStyle/>
          <a:p>
            <a:pPr algn="just"/>
            <a:r>
              <a:rPr lang="en-US" dirty="0" smtClean="0"/>
              <a:t>Slump sale means </a:t>
            </a:r>
            <a:r>
              <a:rPr lang="en-US" dirty="0"/>
              <a:t>the transfer of one or more </a:t>
            </a:r>
            <a:r>
              <a:rPr lang="en-US" dirty="0" smtClean="0"/>
              <a:t>undertaking</a:t>
            </a:r>
            <a:r>
              <a:rPr lang="en-US" dirty="0"/>
              <a:t>, by any means,] for a lump sum consideration without values being assigned to the individual assets and liabilities in </a:t>
            </a:r>
            <a:r>
              <a:rPr lang="en-US" dirty="0" smtClean="0"/>
              <a:t>such transfer- section 2(42C).</a:t>
            </a:r>
          </a:p>
          <a:p>
            <a:pPr algn="just"/>
            <a:r>
              <a:rPr lang="en-US" dirty="0" smtClean="0"/>
              <a:t>Type of capital gain- STCG / LTCG – holding period 36 month of the under taking.</a:t>
            </a:r>
          </a:p>
          <a:p>
            <a:pPr algn="just"/>
            <a:r>
              <a:rPr lang="en-US" dirty="0" smtClean="0"/>
              <a:t>Any profit or gains from slump sale shall be subject to capital gain. </a:t>
            </a:r>
          </a:p>
          <a:p>
            <a:pPr algn="just"/>
            <a:r>
              <a:rPr lang="en-US" dirty="0" smtClean="0"/>
              <a:t>For Computation of capital gain – net worth of the under taking shall be the cost of acquisition and cost of improvement and 1st and 2nd proviso shall not be applicable .</a:t>
            </a:r>
          </a:p>
          <a:p>
            <a:pPr algn="just"/>
            <a:r>
              <a:rPr lang="en-US" dirty="0" smtClean="0"/>
              <a:t>Full value of consideration shall be the FMV of the capital assets on the date transfer.</a:t>
            </a:r>
          </a:p>
          <a:p>
            <a:pPr algn="just"/>
            <a:r>
              <a:rPr lang="en-US" dirty="0" smtClean="0"/>
              <a:t>Net worth of the under taking = WDV of the depreciable assets + self generated goodwill – Nil scientific  research capital assets on which deduction allowed under section 356AD – Nil, other assets – book value of such assets.</a:t>
            </a:r>
          </a:p>
          <a:p>
            <a:pPr algn="just"/>
            <a:r>
              <a:rPr lang="en-US" dirty="0" smtClean="0"/>
              <a:t>FMV as per valuation rule 11UAE and  </a:t>
            </a:r>
          </a:p>
          <a:p>
            <a:pPr algn="just"/>
            <a:r>
              <a:rPr lang="en-US" dirty="0" smtClean="0"/>
              <a:t>Certificate of CA in form 3CEA </a:t>
            </a:r>
            <a:endParaRPr lang="en-US" dirty="0"/>
          </a:p>
        </p:txBody>
      </p:sp>
    </p:spTree>
    <p:extLst>
      <p:ext uri="{BB962C8B-B14F-4D97-AF65-F5344CB8AC3E}">
        <p14:creationId xmlns:p14="http://schemas.microsoft.com/office/powerpoint/2010/main" val="3675783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4"/>
          <p:cNvSpPr txBox="1">
            <a:spLocks noGrp="1"/>
          </p:cNvSpPr>
          <p:nvPr>
            <p:ph type="title"/>
          </p:nvPr>
        </p:nvSpPr>
        <p:spPr>
          <a:xfrm>
            <a:off x="267025" y="1332775"/>
            <a:ext cx="2316900" cy="1587000"/>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2400"/>
              <a:buNone/>
            </a:pPr>
            <a:r>
              <a:rPr lang="en-US"/>
              <a:t>Contents</a:t>
            </a:r>
            <a:endParaRPr/>
          </a:p>
        </p:txBody>
      </p:sp>
      <p:sp>
        <p:nvSpPr>
          <p:cNvPr id="174" name="Google Shape;174;p4"/>
          <p:cNvSpPr txBox="1">
            <a:spLocks noGrp="1"/>
          </p:cNvSpPr>
          <p:nvPr>
            <p:ph type="body" idx="1"/>
          </p:nvPr>
        </p:nvSpPr>
        <p:spPr>
          <a:xfrm>
            <a:off x="2766325" y="525949"/>
            <a:ext cx="6051000" cy="4330255"/>
          </a:xfrm>
          <a:prstGeom prst="rect">
            <a:avLst/>
          </a:prstGeom>
          <a:noFill/>
          <a:ln>
            <a:noFill/>
          </a:ln>
        </p:spPr>
        <p:txBody>
          <a:bodyPr spcFirstLastPara="1" wrap="square" lIns="91425" tIns="91425" rIns="91425" bIns="91425" anchor="t" anchorCtr="0">
            <a:noAutofit/>
          </a:bodyPr>
          <a:lstStyle/>
          <a:p>
            <a:pPr marL="457200" lvl="0" indent="-330200" algn="just" rtl="0">
              <a:lnSpc>
                <a:spcPct val="100000"/>
              </a:lnSpc>
              <a:spcBef>
                <a:spcPts val="0"/>
              </a:spcBef>
              <a:spcAft>
                <a:spcPts val="0"/>
              </a:spcAft>
              <a:buClr>
                <a:schemeClr val="dk1"/>
              </a:buClr>
              <a:buSzPts val="1600"/>
              <a:buChar char="❏"/>
            </a:pPr>
            <a:r>
              <a:rPr lang="en-US" sz="1600" b="1" dirty="0"/>
              <a:t>Charging provisions- section 45</a:t>
            </a:r>
            <a:endParaRPr dirty="0"/>
          </a:p>
          <a:p>
            <a:pPr marL="457200" lvl="0" indent="-330200" algn="just" rtl="0">
              <a:lnSpc>
                <a:spcPct val="100000"/>
              </a:lnSpc>
              <a:spcBef>
                <a:spcPts val="0"/>
              </a:spcBef>
              <a:spcAft>
                <a:spcPts val="0"/>
              </a:spcAft>
              <a:buClr>
                <a:schemeClr val="dk1"/>
              </a:buClr>
              <a:buSzPts val="1600"/>
              <a:buChar char="❏"/>
            </a:pPr>
            <a:r>
              <a:rPr lang="en-US" sz="1600" b="1" dirty="0"/>
              <a:t>Meaning of capital assets </a:t>
            </a:r>
            <a:endParaRPr dirty="0"/>
          </a:p>
          <a:p>
            <a:pPr marL="457200" lvl="0" indent="-330200" algn="just" rtl="0">
              <a:lnSpc>
                <a:spcPct val="100000"/>
              </a:lnSpc>
              <a:spcBef>
                <a:spcPts val="0"/>
              </a:spcBef>
              <a:spcAft>
                <a:spcPts val="0"/>
              </a:spcAft>
              <a:buClr>
                <a:schemeClr val="dk1"/>
              </a:buClr>
              <a:buSzPts val="1600"/>
              <a:buChar char="❏"/>
            </a:pPr>
            <a:r>
              <a:rPr lang="en-US" sz="1600" b="1" dirty="0"/>
              <a:t>Items  which are not a capital assets</a:t>
            </a:r>
            <a:endParaRPr dirty="0"/>
          </a:p>
          <a:p>
            <a:pPr marL="457200" lvl="0" indent="-330200" algn="just" rtl="0">
              <a:lnSpc>
                <a:spcPct val="100000"/>
              </a:lnSpc>
              <a:spcBef>
                <a:spcPts val="0"/>
              </a:spcBef>
              <a:spcAft>
                <a:spcPts val="0"/>
              </a:spcAft>
              <a:buClr>
                <a:schemeClr val="dk1"/>
              </a:buClr>
              <a:buSzPts val="1600"/>
              <a:buChar char="❏"/>
            </a:pPr>
            <a:r>
              <a:rPr lang="en-US" sz="1600" b="1" dirty="0"/>
              <a:t>Meaning  of transfer</a:t>
            </a:r>
            <a:endParaRPr dirty="0"/>
          </a:p>
          <a:p>
            <a:pPr marL="457200" lvl="0" indent="-330200" algn="just" rtl="0">
              <a:lnSpc>
                <a:spcPct val="100000"/>
              </a:lnSpc>
              <a:spcBef>
                <a:spcPts val="0"/>
              </a:spcBef>
              <a:spcAft>
                <a:spcPts val="0"/>
              </a:spcAft>
              <a:buClr>
                <a:schemeClr val="dk1"/>
              </a:buClr>
              <a:buSzPts val="1600"/>
              <a:buChar char="❏"/>
            </a:pPr>
            <a:r>
              <a:rPr lang="en-US" sz="1600" b="1" dirty="0"/>
              <a:t>Excluded from meaning of transfer?</a:t>
            </a:r>
            <a:endParaRPr dirty="0"/>
          </a:p>
          <a:p>
            <a:pPr marL="457200" lvl="0" indent="-330200" algn="just" rtl="0">
              <a:lnSpc>
                <a:spcPct val="100000"/>
              </a:lnSpc>
              <a:spcBef>
                <a:spcPts val="0"/>
              </a:spcBef>
              <a:spcAft>
                <a:spcPts val="0"/>
              </a:spcAft>
              <a:buClr>
                <a:schemeClr val="dk1"/>
              </a:buClr>
              <a:buSzPts val="1600"/>
              <a:buChar char="❏"/>
            </a:pPr>
            <a:r>
              <a:rPr lang="en-US" sz="1600" b="1" dirty="0"/>
              <a:t>Type of capital assets- short term and long term </a:t>
            </a:r>
            <a:endParaRPr dirty="0"/>
          </a:p>
          <a:p>
            <a:pPr marL="457200" lvl="0" indent="-330200" algn="just" rtl="0">
              <a:lnSpc>
                <a:spcPct val="100000"/>
              </a:lnSpc>
              <a:spcBef>
                <a:spcPts val="0"/>
              </a:spcBef>
              <a:spcAft>
                <a:spcPts val="0"/>
              </a:spcAft>
              <a:buClr>
                <a:schemeClr val="dk1"/>
              </a:buClr>
              <a:buSzPts val="1600"/>
              <a:buChar char="❏"/>
            </a:pPr>
            <a:r>
              <a:rPr lang="en-US" sz="1600" b="1" dirty="0"/>
              <a:t>Type of capital gain- short term and long term capital gain</a:t>
            </a:r>
            <a:endParaRPr dirty="0"/>
          </a:p>
          <a:p>
            <a:pPr marL="457200" lvl="0" indent="-330200" algn="just" rtl="0">
              <a:lnSpc>
                <a:spcPct val="100000"/>
              </a:lnSpc>
              <a:spcBef>
                <a:spcPts val="0"/>
              </a:spcBef>
              <a:spcAft>
                <a:spcPts val="0"/>
              </a:spcAft>
              <a:buClr>
                <a:schemeClr val="dk1"/>
              </a:buClr>
              <a:buSzPts val="1600"/>
              <a:buChar char="❏"/>
            </a:pPr>
            <a:r>
              <a:rPr lang="en-US" sz="1600" b="1" dirty="0"/>
              <a:t>Computation of capital gain- LTCG/STCG</a:t>
            </a:r>
            <a:endParaRPr dirty="0"/>
          </a:p>
          <a:p>
            <a:pPr marL="457200" lvl="0" indent="-330200" algn="just" rtl="0">
              <a:lnSpc>
                <a:spcPct val="100000"/>
              </a:lnSpc>
              <a:spcBef>
                <a:spcPts val="0"/>
              </a:spcBef>
              <a:spcAft>
                <a:spcPts val="0"/>
              </a:spcAft>
              <a:buClr>
                <a:schemeClr val="dk1"/>
              </a:buClr>
              <a:buSzPts val="1600"/>
              <a:buChar char="❏"/>
            </a:pPr>
            <a:r>
              <a:rPr lang="en-US" sz="1600" b="1" dirty="0"/>
              <a:t>Cost of acquisition, cost of improvement, expenses of transfer</a:t>
            </a:r>
            <a:endParaRPr dirty="0"/>
          </a:p>
          <a:p>
            <a:pPr marL="457200" lvl="0" indent="-330200" algn="just" rtl="0">
              <a:lnSpc>
                <a:spcPct val="100000"/>
              </a:lnSpc>
              <a:spcBef>
                <a:spcPts val="0"/>
              </a:spcBef>
              <a:spcAft>
                <a:spcPts val="0"/>
              </a:spcAft>
              <a:buClr>
                <a:schemeClr val="dk1"/>
              </a:buClr>
              <a:buSzPts val="1600"/>
              <a:buChar char="❏"/>
            </a:pPr>
            <a:r>
              <a:rPr lang="en-US" sz="1600" b="1" dirty="0"/>
              <a:t>Holding period- inclusion/ exclusions</a:t>
            </a:r>
            <a:endParaRPr dirty="0"/>
          </a:p>
          <a:p>
            <a:pPr marL="457200" lvl="0" indent="-330200" algn="just" rtl="0">
              <a:lnSpc>
                <a:spcPct val="100000"/>
              </a:lnSpc>
              <a:spcBef>
                <a:spcPts val="0"/>
              </a:spcBef>
              <a:spcAft>
                <a:spcPts val="0"/>
              </a:spcAft>
              <a:buClr>
                <a:schemeClr val="dk1"/>
              </a:buClr>
              <a:buSzPts val="1600"/>
              <a:buChar char="❏"/>
            </a:pPr>
            <a:r>
              <a:rPr lang="en-US" sz="1600" b="1" dirty="0"/>
              <a:t>Indexation and cases when indexation not permissible</a:t>
            </a:r>
            <a:endParaRPr dirty="0"/>
          </a:p>
          <a:p>
            <a:pPr marL="457200" lvl="0" indent="-330200" algn="just" rtl="0">
              <a:lnSpc>
                <a:spcPct val="100000"/>
              </a:lnSpc>
              <a:spcBef>
                <a:spcPts val="0"/>
              </a:spcBef>
              <a:spcAft>
                <a:spcPts val="0"/>
              </a:spcAft>
              <a:buClr>
                <a:schemeClr val="dk1"/>
              </a:buClr>
              <a:buSzPts val="1600"/>
              <a:buChar char="❏"/>
            </a:pPr>
            <a:r>
              <a:rPr lang="en-US" sz="1600" b="1" dirty="0"/>
              <a:t>Exemptions from capital gain tax</a:t>
            </a:r>
            <a:endParaRPr dirty="0"/>
          </a:p>
          <a:p>
            <a:pPr marL="457200" lvl="0" indent="-330200" algn="just" rtl="0">
              <a:lnSpc>
                <a:spcPct val="100000"/>
              </a:lnSpc>
              <a:spcBef>
                <a:spcPts val="0"/>
              </a:spcBef>
              <a:spcAft>
                <a:spcPts val="0"/>
              </a:spcAft>
              <a:buClr>
                <a:schemeClr val="dk1"/>
              </a:buClr>
              <a:buSzPts val="1600"/>
              <a:buChar char="❏"/>
            </a:pPr>
            <a:r>
              <a:rPr lang="en-US" sz="1600" b="1" dirty="0"/>
              <a:t>Special provisions for computation of capital gain</a:t>
            </a:r>
            <a:endParaRPr dirty="0"/>
          </a:p>
          <a:p>
            <a:pPr marL="457200" lvl="0" indent="-330200" algn="just" rtl="0">
              <a:lnSpc>
                <a:spcPct val="100000"/>
              </a:lnSpc>
              <a:spcBef>
                <a:spcPts val="0"/>
              </a:spcBef>
              <a:spcAft>
                <a:spcPts val="0"/>
              </a:spcAft>
              <a:buClr>
                <a:schemeClr val="dk1"/>
              </a:buClr>
              <a:buSzPts val="1600"/>
              <a:buChar char="❏"/>
            </a:pPr>
            <a:r>
              <a:rPr lang="en-US" sz="1600" b="1" dirty="0"/>
              <a:t>Rate of tax </a:t>
            </a:r>
            <a:endParaRPr dirty="0"/>
          </a:p>
          <a:p>
            <a:pPr marL="457200" lvl="0" indent="-228600" algn="l" rtl="0">
              <a:lnSpc>
                <a:spcPct val="100000"/>
              </a:lnSpc>
              <a:spcBef>
                <a:spcPts val="0"/>
              </a:spcBef>
              <a:spcAft>
                <a:spcPts val="0"/>
              </a:spcAft>
              <a:buClr>
                <a:schemeClr val="dk1"/>
              </a:buClr>
              <a:buSzPts val="1600"/>
              <a:buNone/>
            </a:pPr>
            <a:endParaRPr sz="1600" b="1" dirty="0"/>
          </a:p>
          <a:p>
            <a:pPr marL="457200" lvl="0" indent="-228600" algn="l" rtl="0">
              <a:lnSpc>
                <a:spcPct val="100000"/>
              </a:lnSpc>
              <a:spcBef>
                <a:spcPts val="0"/>
              </a:spcBef>
              <a:spcAft>
                <a:spcPts val="0"/>
              </a:spcAft>
              <a:buClr>
                <a:schemeClr val="dk1"/>
              </a:buClr>
              <a:buSzPts val="1600"/>
              <a:buNone/>
            </a:pPr>
            <a:endParaRPr sz="1600" b="1" dirty="0"/>
          </a:p>
          <a:p>
            <a:pPr marL="457200" lvl="0" indent="-228600" algn="l" rtl="0">
              <a:lnSpc>
                <a:spcPct val="100000"/>
              </a:lnSpc>
              <a:spcBef>
                <a:spcPts val="0"/>
              </a:spcBef>
              <a:spcAft>
                <a:spcPts val="0"/>
              </a:spcAft>
              <a:buClr>
                <a:schemeClr val="dk1"/>
              </a:buClr>
              <a:buSzPts val="1600"/>
              <a:buNone/>
            </a:pPr>
            <a:endParaRPr sz="1600" b="1" dirty="0"/>
          </a:p>
          <a:p>
            <a:pPr marL="457200" lvl="0" indent="-228600" algn="l" rtl="0">
              <a:lnSpc>
                <a:spcPct val="100000"/>
              </a:lnSpc>
              <a:spcBef>
                <a:spcPts val="0"/>
              </a:spcBef>
              <a:spcAft>
                <a:spcPts val="0"/>
              </a:spcAft>
              <a:buClr>
                <a:schemeClr val="dk1"/>
              </a:buClr>
              <a:buSzPts val="1600"/>
              <a:buNone/>
            </a:pPr>
            <a:endParaRPr sz="1600" b="1" dirty="0"/>
          </a:p>
          <a:p>
            <a:pPr marL="457200" lvl="0" indent="0" algn="l" rtl="0">
              <a:lnSpc>
                <a:spcPct val="100000"/>
              </a:lnSpc>
              <a:spcBef>
                <a:spcPts val="0"/>
              </a:spcBef>
              <a:spcAft>
                <a:spcPts val="0"/>
              </a:spcAft>
              <a:buSzPts val="1400"/>
              <a:buNone/>
            </a:pPr>
            <a:endParaRPr sz="1600" dirty="0">
              <a:solidFill>
                <a:schemeClr val="dk2"/>
              </a:solidFill>
            </a:endParaRPr>
          </a:p>
          <a:p>
            <a:pPr marL="0" lvl="0" indent="0" algn="l" rtl="0">
              <a:lnSpc>
                <a:spcPct val="100000"/>
              </a:lnSpc>
              <a:spcBef>
                <a:spcPts val="0"/>
              </a:spcBef>
              <a:spcAft>
                <a:spcPts val="0"/>
              </a:spcAft>
              <a:buClr>
                <a:schemeClr val="dk1"/>
              </a:buClr>
              <a:buSzPts val="1100"/>
              <a:buFont typeface="Arial"/>
              <a:buNone/>
            </a:pPr>
            <a:endParaRPr sz="1600" dirty="0">
              <a:solidFill>
                <a:schemeClr val="dk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450" y="84221"/>
            <a:ext cx="1294750" cy="4969041"/>
          </a:xfrm>
        </p:spPr>
        <p:txBody>
          <a:bodyPr vert="vert270" anchor="ctr"/>
          <a:lstStyle/>
          <a:p>
            <a:pPr algn="ctr"/>
            <a:r>
              <a:rPr lang="en-US" dirty="0" smtClean="0"/>
              <a:t>Transfer of land or building – 50C </a:t>
            </a:r>
            <a:endParaRPr lang="en-US" dirty="0"/>
          </a:p>
        </p:txBody>
      </p:sp>
      <p:sp>
        <p:nvSpPr>
          <p:cNvPr id="3" name="Text Placeholder 2"/>
          <p:cNvSpPr>
            <a:spLocks noGrp="1"/>
          </p:cNvSpPr>
          <p:nvPr>
            <p:ph type="body" idx="1"/>
          </p:nvPr>
        </p:nvSpPr>
        <p:spPr>
          <a:xfrm>
            <a:off x="1888958" y="525950"/>
            <a:ext cx="6928342" cy="4382934"/>
          </a:xfrm>
        </p:spPr>
        <p:txBody>
          <a:bodyPr anchor="ctr">
            <a:normAutofit/>
          </a:bodyPr>
          <a:lstStyle/>
          <a:p>
            <a:pPr algn="just"/>
            <a:r>
              <a:rPr lang="en-US" dirty="0" smtClean="0"/>
              <a:t>Full value of consideration can not be less than value adopted for stamp duty except permissible variation of 10 % of the actual consideration shall be allowed. </a:t>
            </a:r>
          </a:p>
          <a:p>
            <a:pPr algn="just"/>
            <a:r>
              <a:rPr lang="en-US" dirty="0" smtClean="0"/>
              <a:t>If there is any change in the stamp duty rate, the stamp duty rate on the date of agreement may be taken the full value of consideration if actual consideration  is less than the circle rate </a:t>
            </a:r>
          </a:p>
          <a:p>
            <a:pPr algn="just"/>
            <a:r>
              <a:rPr lang="en-US" dirty="0" smtClean="0"/>
              <a:t>Valuation may be referred by AO to the valuation officer under section 55A if </a:t>
            </a:r>
          </a:p>
          <a:p>
            <a:pPr algn="just"/>
            <a:r>
              <a:rPr lang="en-US" dirty="0" smtClean="0"/>
              <a:t>Assesse claimed that Value adopted for stamp duty exceeds  the FMV on the date of transfer and </a:t>
            </a:r>
          </a:p>
          <a:p>
            <a:pPr algn="just"/>
            <a:r>
              <a:rPr lang="en-US" dirty="0" smtClean="0"/>
              <a:t>Value for stamp duty purpose not challenged in any appeal or any authority or court  </a:t>
            </a:r>
          </a:p>
          <a:p>
            <a:pPr algn="just"/>
            <a:r>
              <a:rPr lang="en-US" dirty="0" smtClean="0"/>
              <a:t>AO may take FMV as determined by valuation officer if less than the stamp duty value as full value of consideration. </a:t>
            </a:r>
          </a:p>
          <a:p>
            <a:pPr algn="just"/>
            <a:r>
              <a:rPr lang="en-US" dirty="0" smtClean="0"/>
              <a:t>If stamp duty value is subject to dispute, the AO may rectified the capital gain under section 154 after settlement of dispute.</a:t>
            </a:r>
            <a:endParaRPr lang="en-US" dirty="0"/>
          </a:p>
        </p:txBody>
      </p:sp>
    </p:spTree>
    <p:extLst>
      <p:ext uri="{BB962C8B-B14F-4D97-AF65-F5344CB8AC3E}">
        <p14:creationId xmlns:p14="http://schemas.microsoft.com/office/powerpoint/2010/main" val="20435896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Transfer of unquoted shares- 50CA </a:t>
            </a:r>
            <a:endParaRPr lang="en-US" dirty="0"/>
          </a:p>
        </p:txBody>
      </p:sp>
      <p:sp>
        <p:nvSpPr>
          <p:cNvPr id="3" name="Text Placeholder 2"/>
          <p:cNvSpPr>
            <a:spLocks noGrp="1"/>
          </p:cNvSpPr>
          <p:nvPr>
            <p:ph type="body" idx="1"/>
          </p:nvPr>
        </p:nvSpPr>
        <p:spPr/>
        <p:txBody>
          <a:bodyPr/>
          <a:lstStyle/>
          <a:p>
            <a:r>
              <a:rPr lang="en-US" dirty="0" smtClean="0"/>
              <a:t>If the consideration is less than FMV of such shares, FMV shall be taken as full value of consideration.</a:t>
            </a:r>
          </a:p>
          <a:p>
            <a:r>
              <a:rPr lang="en-US" dirty="0" smtClean="0"/>
              <a:t>FMV shall be determined as per prescribed rule. </a:t>
            </a:r>
          </a:p>
          <a:p>
            <a:pPr algn="just"/>
            <a:r>
              <a:rPr lang="en-US" dirty="0" smtClean="0"/>
              <a:t>Provision shall not be applicable where transfer by prescribed class of person under rule 11UAD  </a:t>
            </a:r>
            <a:endParaRPr lang="en-US" dirty="0"/>
          </a:p>
        </p:txBody>
      </p:sp>
    </p:spTree>
    <p:extLst>
      <p:ext uri="{BB962C8B-B14F-4D97-AF65-F5344CB8AC3E}">
        <p14:creationId xmlns:p14="http://schemas.microsoft.com/office/powerpoint/2010/main" val="10611285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29"/>
          <p:cNvSpPr txBox="1">
            <a:spLocks noGrp="1"/>
          </p:cNvSpPr>
          <p:nvPr>
            <p:ph type="title"/>
          </p:nvPr>
        </p:nvSpPr>
        <p:spPr>
          <a:xfrm>
            <a:off x="305450" y="525950"/>
            <a:ext cx="3142800" cy="15870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rgbClr val="434343"/>
              </a:buClr>
              <a:buSzPct val="111111"/>
              <a:buNone/>
            </a:pPr>
            <a:r>
              <a:rPr lang="en-US" dirty="0"/>
              <a:t>Advance received for transfer of capital assets forfeited- </a:t>
            </a:r>
            <a:r>
              <a:rPr lang="en-US" dirty="0" smtClean="0"/>
              <a:t>section 51  </a:t>
            </a:r>
            <a:endParaRPr dirty="0"/>
          </a:p>
        </p:txBody>
      </p:sp>
      <p:sp>
        <p:nvSpPr>
          <p:cNvPr id="346" name="Google Shape;346;p29"/>
          <p:cNvSpPr txBox="1">
            <a:spLocks noGrp="1"/>
          </p:cNvSpPr>
          <p:nvPr>
            <p:ph type="body" idx="1"/>
          </p:nvPr>
        </p:nvSpPr>
        <p:spPr>
          <a:xfrm>
            <a:off x="4610700" y="525950"/>
            <a:ext cx="4206600" cy="4018200"/>
          </a:xfrm>
          <a:prstGeom prst="rect">
            <a:avLst/>
          </a:prstGeom>
          <a:noFill/>
          <a:ln>
            <a:noFill/>
          </a:ln>
        </p:spPr>
        <p:txBody>
          <a:bodyPr spcFirstLastPara="1" wrap="square" lIns="91425" tIns="91425" rIns="91425" bIns="91425" anchor="t" anchorCtr="0">
            <a:normAutofit/>
          </a:bodyPr>
          <a:lstStyle/>
          <a:p>
            <a:pPr marL="457200" lvl="0" indent="-317500" algn="just" rtl="0">
              <a:lnSpc>
                <a:spcPct val="115000"/>
              </a:lnSpc>
              <a:spcBef>
                <a:spcPts val="0"/>
              </a:spcBef>
              <a:spcAft>
                <a:spcPts val="0"/>
              </a:spcAft>
              <a:buClr>
                <a:srgbClr val="666666"/>
              </a:buClr>
              <a:buSzPts val="1400"/>
              <a:buChar char="●"/>
            </a:pPr>
            <a:r>
              <a:rPr lang="en-US" dirty="0"/>
              <a:t>Taxable as income for other sources.</a:t>
            </a:r>
            <a:endParaRPr dirty="0"/>
          </a:p>
          <a:p>
            <a:pPr marL="457200" lvl="0" indent="-317500" algn="just" rtl="0">
              <a:lnSpc>
                <a:spcPct val="115000"/>
              </a:lnSpc>
              <a:spcBef>
                <a:spcPts val="0"/>
              </a:spcBef>
              <a:spcAft>
                <a:spcPts val="0"/>
              </a:spcAft>
              <a:buClr>
                <a:srgbClr val="666666"/>
              </a:buClr>
              <a:buSzPts val="1400"/>
              <a:buChar char="●"/>
            </a:pPr>
            <a:r>
              <a:rPr lang="en-US" dirty="0"/>
              <a:t>Earlier it was reduced cost of acquisition </a:t>
            </a:r>
            <a:endParaRP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30"/>
          <p:cNvSpPr txBox="1">
            <a:spLocks noGrp="1"/>
          </p:cNvSpPr>
          <p:nvPr>
            <p:ph type="title"/>
          </p:nvPr>
        </p:nvSpPr>
        <p:spPr>
          <a:xfrm>
            <a:off x="305450" y="525950"/>
            <a:ext cx="3142800" cy="15870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rgbClr val="434343"/>
              </a:buClr>
              <a:buSzPct val="111111"/>
              <a:buNone/>
            </a:pPr>
            <a:r>
              <a:rPr lang="en-US"/>
              <a:t>Indexed cost of acquisition – section 48 – explanation (iii)</a:t>
            </a:r>
            <a:endParaRPr/>
          </a:p>
        </p:txBody>
      </p:sp>
      <p:sp>
        <p:nvSpPr>
          <p:cNvPr id="352" name="Google Shape;352;p30"/>
          <p:cNvSpPr txBox="1">
            <a:spLocks noGrp="1"/>
          </p:cNvSpPr>
          <p:nvPr>
            <p:ph type="body" idx="1"/>
          </p:nvPr>
        </p:nvSpPr>
        <p:spPr>
          <a:xfrm>
            <a:off x="4610700" y="525950"/>
            <a:ext cx="4206600" cy="4018200"/>
          </a:xfrm>
          <a:prstGeom prst="rect">
            <a:avLst/>
          </a:prstGeom>
          <a:noFill/>
          <a:ln>
            <a:noFill/>
          </a:ln>
        </p:spPr>
        <p:txBody>
          <a:bodyPr spcFirstLastPara="1" wrap="square" lIns="91425" tIns="91425" rIns="91425" bIns="91425" anchor="t" anchorCtr="0">
            <a:normAutofit/>
          </a:bodyPr>
          <a:lstStyle/>
          <a:p>
            <a:pPr marL="457200" lvl="0" indent="-317500" algn="just" rtl="0">
              <a:lnSpc>
                <a:spcPct val="115000"/>
              </a:lnSpc>
              <a:spcBef>
                <a:spcPts val="0"/>
              </a:spcBef>
              <a:spcAft>
                <a:spcPts val="0"/>
              </a:spcAft>
              <a:buClr>
                <a:srgbClr val="666666"/>
              </a:buClr>
              <a:buSzPts val="1400"/>
              <a:buChar char="●"/>
            </a:pPr>
            <a:r>
              <a:rPr lang="en-US" dirty="0"/>
              <a:t>indexed cost of acquisition" means an amount which bears to the cost of acquisition the same proportion as Cost Inflation Index for the year in which the asset is transferred bears to the Cost Inflation Index for the first year in which the asset was held by the assessee or for the year beginning on the 1st day of April, [2001], whichever is later;</a:t>
            </a:r>
            <a:endParaRP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g3e27eee2ac2da723_15"/>
          <p:cNvSpPr txBox="1">
            <a:spLocks noGrp="1"/>
          </p:cNvSpPr>
          <p:nvPr>
            <p:ph type="title"/>
          </p:nvPr>
        </p:nvSpPr>
        <p:spPr>
          <a:xfrm>
            <a:off x="305450" y="525950"/>
            <a:ext cx="3142800" cy="1587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a:t>Cost of improvement  section 55(1)(b)</a:t>
            </a:r>
            <a:endParaRPr/>
          </a:p>
        </p:txBody>
      </p:sp>
      <p:sp>
        <p:nvSpPr>
          <p:cNvPr id="358" name="Google Shape;358;g3e27eee2ac2da723_15"/>
          <p:cNvSpPr txBox="1">
            <a:spLocks noGrp="1"/>
          </p:cNvSpPr>
          <p:nvPr>
            <p:ph type="body" idx="1"/>
          </p:nvPr>
        </p:nvSpPr>
        <p:spPr>
          <a:xfrm>
            <a:off x="4610700" y="525950"/>
            <a:ext cx="4206600" cy="4018200"/>
          </a:xfrm>
          <a:prstGeom prst="rect">
            <a:avLst/>
          </a:prstGeom>
        </p:spPr>
        <p:txBody>
          <a:bodyPr spcFirstLastPara="1" wrap="square" lIns="91425" tIns="91425" rIns="91425" bIns="91425" anchor="t" anchorCtr="0">
            <a:normAutofit/>
          </a:bodyPr>
          <a:lstStyle/>
          <a:p>
            <a:pPr marL="0" lvl="0" indent="0" algn="just" rtl="0">
              <a:spcBef>
                <a:spcPts val="0"/>
              </a:spcBef>
              <a:spcAft>
                <a:spcPts val="0"/>
              </a:spcAft>
              <a:buNone/>
            </a:pPr>
            <a:r>
              <a:rPr lang="en-US" dirty="0"/>
              <a:t>Cost of improvement of self generated or purchased goodwill shall be taken as nil.</a:t>
            </a:r>
            <a:endParaRPr dirty="0"/>
          </a:p>
          <a:p>
            <a:pPr marL="0" lvl="0" indent="0" algn="just" rtl="0">
              <a:spcBef>
                <a:spcPts val="0"/>
              </a:spcBef>
              <a:spcAft>
                <a:spcPts val="0"/>
              </a:spcAft>
              <a:buNone/>
            </a:pPr>
            <a:r>
              <a:rPr lang="en-US" dirty="0"/>
              <a:t>Cost of improvement pertaining to the period prior to first of April 2001 shall be ignored if the fair market value of first of April 2001 taken as cost of acquisition.</a:t>
            </a:r>
            <a:endParaRPr dirty="0"/>
          </a:p>
          <a:p>
            <a:pPr marL="0" lvl="0" indent="0" algn="just" rtl="0">
              <a:spcBef>
                <a:spcPts val="0"/>
              </a:spcBef>
              <a:spcAft>
                <a:spcPts val="0"/>
              </a:spcAft>
              <a:buNone/>
            </a:pPr>
            <a:r>
              <a:rPr lang="en-US" dirty="0"/>
              <a:t>Post 01 </a:t>
            </a:r>
            <a:r>
              <a:rPr lang="en-US" dirty="0" err="1"/>
              <a:t>st</a:t>
            </a:r>
            <a:r>
              <a:rPr lang="en-US" dirty="0"/>
              <a:t> April 2001 improvement cost shall be reduced from full value of consideration.  Only capital  expenditure shall be considered  for cost of improvement. </a:t>
            </a:r>
            <a:endParaRP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31"/>
          <p:cNvSpPr txBox="1">
            <a:spLocks noGrp="1"/>
          </p:cNvSpPr>
          <p:nvPr>
            <p:ph type="title"/>
          </p:nvPr>
        </p:nvSpPr>
        <p:spPr>
          <a:xfrm>
            <a:off x="305450" y="525950"/>
            <a:ext cx="3142800" cy="15870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Clr>
                <a:srgbClr val="434343"/>
              </a:buClr>
              <a:buSzPts val="2400"/>
              <a:buNone/>
            </a:pPr>
            <a:r>
              <a:rPr lang="en-US"/>
              <a:t>Indexed cost of improvement </a:t>
            </a:r>
            <a:br>
              <a:rPr lang="en-US"/>
            </a:br>
            <a:r>
              <a:rPr lang="en-US"/>
              <a:t>48 – explanation (iv)</a:t>
            </a:r>
            <a:endParaRPr/>
          </a:p>
        </p:txBody>
      </p:sp>
      <p:sp>
        <p:nvSpPr>
          <p:cNvPr id="364" name="Google Shape;364;p31"/>
          <p:cNvSpPr txBox="1">
            <a:spLocks noGrp="1"/>
          </p:cNvSpPr>
          <p:nvPr>
            <p:ph type="body" idx="1"/>
          </p:nvPr>
        </p:nvSpPr>
        <p:spPr>
          <a:xfrm>
            <a:off x="4610700" y="525950"/>
            <a:ext cx="4206600" cy="4018200"/>
          </a:xfrm>
          <a:prstGeom prst="rect">
            <a:avLst/>
          </a:prstGeom>
          <a:noFill/>
          <a:ln>
            <a:noFill/>
          </a:ln>
        </p:spPr>
        <p:txBody>
          <a:bodyPr spcFirstLastPara="1" wrap="square" lIns="91425" tIns="91425" rIns="91425" bIns="91425" anchor="t" anchorCtr="0">
            <a:normAutofit/>
          </a:bodyPr>
          <a:lstStyle/>
          <a:p>
            <a:pPr marL="139700" lvl="0" indent="0" algn="l" rtl="0">
              <a:lnSpc>
                <a:spcPct val="115000"/>
              </a:lnSpc>
              <a:spcBef>
                <a:spcPts val="0"/>
              </a:spcBef>
              <a:spcAft>
                <a:spcPts val="0"/>
              </a:spcAft>
              <a:buSzPts val="1400"/>
              <a:buNone/>
            </a:pPr>
            <a:r>
              <a:rPr lang="en-US"/>
              <a:t>“indexed cost of any improvement" means an amount which bears to the cost of improvement the same proportion as Cost Inflation Index for the year in which the asset is transferred bears to the Cost Inflation Index for the year in which the improvement to the asset took place;</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44"/>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71428"/>
              <a:buNone/>
            </a:pPr>
            <a:r>
              <a:rPr lang="en-US" b="1"/>
              <a:t>Profit on sale of property used for residence may be Exempted- Section 54 </a:t>
            </a:r>
            <a:endParaRPr/>
          </a:p>
        </p:txBody>
      </p:sp>
      <p:sp>
        <p:nvSpPr>
          <p:cNvPr id="454" name="Google Shape;454;p44"/>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rmAutofit fontScale="85000" lnSpcReduction="10000"/>
          </a:bodyPr>
          <a:lstStyle/>
          <a:p>
            <a:pPr marL="457200" lvl="0" indent="-342900" algn="just" rtl="0">
              <a:lnSpc>
                <a:spcPct val="115000"/>
              </a:lnSpc>
              <a:spcBef>
                <a:spcPts val="360"/>
              </a:spcBef>
              <a:spcAft>
                <a:spcPts val="0"/>
              </a:spcAft>
              <a:buClr>
                <a:schemeClr val="dk1"/>
              </a:buClr>
              <a:buSzPct val="117647"/>
              <a:buChar char="●"/>
            </a:pPr>
            <a:r>
              <a:rPr lang="en-US" dirty="0"/>
              <a:t>Transfer of residential house being a long term capital assets whose income  chargeable under head house property.</a:t>
            </a:r>
            <a:endParaRPr dirty="0"/>
          </a:p>
          <a:p>
            <a:pPr marL="457200" lvl="0" indent="-342900" algn="just" rtl="0">
              <a:lnSpc>
                <a:spcPct val="115000"/>
              </a:lnSpc>
              <a:spcBef>
                <a:spcPts val="360"/>
              </a:spcBef>
              <a:spcAft>
                <a:spcPts val="0"/>
              </a:spcAft>
              <a:buClr>
                <a:schemeClr val="dk1"/>
              </a:buClr>
              <a:buSzPct val="117647"/>
              <a:buChar char="●"/>
            </a:pPr>
            <a:r>
              <a:rPr lang="en-US" dirty="0"/>
              <a:t>Assets transfer by individual or HUF.</a:t>
            </a:r>
            <a:endParaRPr dirty="0"/>
          </a:p>
          <a:p>
            <a:pPr marL="457200" lvl="0" indent="-342900" algn="just" rtl="0">
              <a:lnSpc>
                <a:spcPct val="115000"/>
              </a:lnSpc>
              <a:spcBef>
                <a:spcPts val="360"/>
              </a:spcBef>
              <a:spcAft>
                <a:spcPts val="0"/>
              </a:spcAft>
              <a:buClr>
                <a:schemeClr val="dk1"/>
              </a:buClr>
              <a:buSzPct val="117647"/>
              <a:buChar char="●"/>
            </a:pPr>
            <a:r>
              <a:rPr lang="en-US" dirty="0"/>
              <a:t>Purchase of residential house within two years or construction within three years of transfer or purchased within one year prior to transfer.</a:t>
            </a:r>
            <a:endParaRPr dirty="0"/>
          </a:p>
          <a:p>
            <a:pPr marL="457200" lvl="0" indent="-342900" algn="just" rtl="0">
              <a:lnSpc>
                <a:spcPct val="115000"/>
              </a:lnSpc>
              <a:spcBef>
                <a:spcPts val="360"/>
              </a:spcBef>
              <a:spcAft>
                <a:spcPts val="0"/>
              </a:spcAft>
              <a:buClr>
                <a:schemeClr val="dk1"/>
              </a:buClr>
              <a:buSzPct val="117647"/>
              <a:buChar char="●"/>
            </a:pPr>
            <a:r>
              <a:rPr lang="en-US" dirty="0"/>
              <a:t>Capital gain exempt to the instant invested.</a:t>
            </a:r>
            <a:endParaRPr dirty="0"/>
          </a:p>
          <a:p>
            <a:pPr marL="457200" lvl="0" indent="-342900" algn="just" rtl="0">
              <a:lnSpc>
                <a:spcPct val="115000"/>
              </a:lnSpc>
              <a:spcBef>
                <a:spcPts val="360"/>
              </a:spcBef>
              <a:spcAft>
                <a:spcPts val="0"/>
              </a:spcAft>
              <a:buClr>
                <a:schemeClr val="dk1"/>
              </a:buClr>
              <a:buSzPct val="117647"/>
              <a:buChar char="●"/>
            </a:pPr>
            <a:r>
              <a:rPr lang="en-US" dirty="0"/>
              <a:t>Two house may be purchased for a maximum capital gain of Rs 2 crore.</a:t>
            </a:r>
            <a:endParaRPr dirty="0"/>
          </a:p>
          <a:p>
            <a:pPr marL="457200" lvl="0" indent="-342900" algn="just" rtl="0">
              <a:lnSpc>
                <a:spcPct val="115000"/>
              </a:lnSpc>
              <a:spcBef>
                <a:spcPts val="360"/>
              </a:spcBef>
              <a:spcAft>
                <a:spcPts val="0"/>
              </a:spcAft>
              <a:buClr>
                <a:schemeClr val="dk1"/>
              </a:buClr>
              <a:buSzPct val="117647"/>
              <a:buChar char="●"/>
            </a:pPr>
            <a:r>
              <a:rPr lang="en-US" dirty="0"/>
              <a:t>If not purchased during the year- amount to be deposited under capital gain scheme. </a:t>
            </a:r>
            <a:endParaRPr dirty="0"/>
          </a:p>
          <a:p>
            <a:pPr marL="457200" lvl="0" indent="-342900" algn="just" rtl="0">
              <a:lnSpc>
                <a:spcPct val="115000"/>
              </a:lnSpc>
              <a:spcBef>
                <a:spcPts val="360"/>
              </a:spcBef>
              <a:spcAft>
                <a:spcPts val="0"/>
              </a:spcAft>
              <a:buClr>
                <a:schemeClr val="dk1"/>
              </a:buClr>
              <a:buSzPct val="117647"/>
              <a:buChar char="●"/>
            </a:pPr>
            <a:r>
              <a:rPr lang="en-US" dirty="0"/>
              <a:t>New house not to be transferred within three years.</a:t>
            </a:r>
            <a:endParaRPr dirty="0"/>
          </a:p>
          <a:p>
            <a:pPr marL="457200" lvl="0" indent="-342900" algn="just" rtl="0">
              <a:lnSpc>
                <a:spcPct val="115000"/>
              </a:lnSpc>
              <a:spcBef>
                <a:spcPts val="360"/>
              </a:spcBef>
              <a:spcAft>
                <a:spcPts val="0"/>
              </a:spcAft>
              <a:buClr>
                <a:schemeClr val="dk1"/>
              </a:buClr>
              <a:buSzPct val="117647"/>
              <a:buChar char="●"/>
            </a:pPr>
            <a:r>
              <a:rPr lang="en-US" dirty="0"/>
              <a:t>If transferred short term capital gain of new house if transferred with in two years, if transferred after two years but before three years of date of acquisition  net cost of acquisition of new house  = cost of acquisition – capital gain exempt earlier   </a:t>
            </a:r>
            <a:endParaRP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45"/>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71428"/>
              <a:buNone/>
            </a:pPr>
            <a:r>
              <a:rPr lang="en-US" b="1"/>
              <a:t>Transfer of urban agriculture land may be Exempted- Section 54B </a:t>
            </a:r>
            <a:endParaRPr/>
          </a:p>
        </p:txBody>
      </p:sp>
      <p:sp>
        <p:nvSpPr>
          <p:cNvPr id="460" name="Google Shape;460;p45"/>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rmAutofit fontScale="85000" lnSpcReduction="10000"/>
          </a:bodyPr>
          <a:lstStyle/>
          <a:p>
            <a:pPr marL="457200" lvl="0" indent="-342900" algn="just" rtl="0">
              <a:lnSpc>
                <a:spcPct val="115000"/>
              </a:lnSpc>
              <a:spcBef>
                <a:spcPts val="360"/>
              </a:spcBef>
              <a:spcAft>
                <a:spcPts val="0"/>
              </a:spcAft>
              <a:buClr>
                <a:schemeClr val="dk1"/>
              </a:buClr>
              <a:buSzPct val="117647"/>
              <a:buChar char="●"/>
            </a:pPr>
            <a:r>
              <a:rPr lang="en-US" dirty="0"/>
              <a:t>Transfer of urban agriculture land </a:t>
            </a:r>
            <a:endParaRPr dirty="0"/>
          </a:p>
          <a:p>
            <a:pPr marL="457200" lvl="0" indent="-342900" algn="just" rtl="0">
              <a:lnSpc>
                <a:spcPct val="115000"/>
              </a:lnSpc>
              <a:spcBef>
                <a:spcPts val="360"/>
              </a:spcBef>
              <a:spcAft>
                <a:spcPts val="0"/>
              </a:spcAft>
              <a:buClr>
                <a:schemeClr val="dk1"/>
              </a:buClr>
              <a:buSzPct val="117647"/>
              <a:buChar char="●"/>
            </a:pPr>
            <a:r>
              <a:rPr lang="en-US" dirty="0"/>
              <a:t>Assets transfer by individual or HUF.</a:t>
            </a:r>
            <a:endParaRPr dirty="0"/>
          </a:p>
          <a:p>
            <a:pPr marL="457200" lvl="0" indent="-342900" algn="just" rtl="0">
              <a:lnSpc>
                <a:spcPct val="115000"/>
              </a:lnSpc>
              <a:spcBef>
                <a:spcPts val="360"/>
              </a:spcBef>
              <a:spcAft>
                <a:spcPts val="0"/>
              </a:spcAft>
              <a:buClr>
                <a:schemeClr val="dk1"/>
              </a:buClr>
              <a:buSzPct val="117647"/>
              <a:buChar char="●"/>
            </a:pPr>
            <a:r>
              <a:rPr lang="en-US" dirty="0"/>
              <a:t>Agriculture land used for agriculture purpose for at least two years prior to date of transfer .</a:t>
            </a:r>
            <a:endParaRPr dirty="0"/>
          </a:p>
          <a:p>
            <a:pPr marL="457200" lvl="0" indent="-342900" algn="just" rtl="0">
              <a:lnSpc>
                <a:spcPct val="115000"/>
              </a:lnSpc>
              <a:spcBef>
                <a:spcPts val="360"/>
              </a:spcBef>
              <a:spcAft>
                <a:spcPts val="0"/>
              </a:spcAft>
              <a:buClr>
                <a:schemeClr val="dk1"/>
              </a:buClr>
              <a:buSzPct val="117647"/>
              <a:buChar char="●"/>
            </a:pPr>
            <a:r>
              <a:rPr lang="en-US" dirty="0"/>
              <a:t>Capital gain exempt to the extant  invested in another agriculture land within two years of transfer .</a:t>
            </a:r>
            <a:endParaRPr dirty="0"/>
          </a:p>
          <a:p>
            <a:pPr marL="457200" lvl="0" indent="-342900" algn="just" rtl="0">
              <a:lnSpc>
                <a:spcPct val="115000"/>
              </a:lnSpc>
              <a:spcBef>
                <a:spcPts val="360"/>
              </a:spcBef>
              <a:spcAft>
                <a:spcPts val="0"/>
              </a:spcAft>
              <a:buClr>
                <a:schemeClr val="dk1"/>
              </a:buClr>
              <a:buSzPct val="117647"/>
              <a:buChar char="●"/>
            </a:pPr>
            <a:r>
              <a:rPr lang="en-US" dirty="0"/>
              <a:t>If not purchased during the year- amount to be deposited under capital gain scheme. </a:t>
            </a:r>
            <a:endParaRPr dirty="0"/>
          </a:p>
          <a:p>
            <a:pPr marL="457200" lvl="0" indent="-342900" algn="just" rtl="0">
              <a:lnSpc>
                <a:spcPct val="115000"/>
              </a:lnSpc>
              <a:spcBef>
                <a:spcPts val="360"/>
              </a:spcBef>
              <a:spcAft>
                <a:spcPts val="0"/>
              </a:spcAft>
              <a:buClr>
                <a:schemeClr val="dk1"/>
              </a:buClr>
              <a:buSzPct val="117647"/>
              <a:buChar char="●"/>
            </a:pPr>
            <a:r>
              <a:rPr lang="en-US" dirty="0"/>
              <a:t>New agriculture land not to be transferred within three years of its purchased .</a:t>
            </a:r>
            <a:endParaRPr dirty="0"/>
          </a:p>
          <a:p>
            <a:pPr marL="457200" lvl="0" indent="-342900" algn="just" rtl="0">
              <a:lnSpc>
                <a:spcPct val="115000"/>
              </a:lnSpc>
              <a:spcBef>
                <a:spcPts val="360"/>
              </a:spcBef>
              <a:spcAft>
                <a:spcPts val="0"/>
              </a:spcAft>
              <a:buClr>
                <a:schemeClr val="dk1"/>
              </a:buClr>
              <a:buSzPct val="117647"/>
              <a:buChar char="●"/>
            </a:pPr>
            <a:r>
              <a:rPr lang="en-US" dirty="0"/>
              <a:t>If transferred short term capital gain of new  land if transferred with in two years, if transferred after two years but before three years of date of acquisition  net cost of acquisition of land = cost of acquisition – capital gain exempt earlier under section 54B. </a:t>
            </a:r>
            <a:endParaRP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Capital gain on compulsory acquisition of lands and </a:t>
            </a:r>
            <a:r>
              <a:rPr lang="en-US" b="1" dirty="0" smtClean="0"/>
              <a:t>buildings- section 54D</a:t>
            </a:r>
            <a:endParaRPr lang="en-US" dirty="0"/>
          </a:p>
        </p:txBody>
      </p:sp>
      <p:sp>
        <p:nvSpPr>
          <p:cNvPr id="3" name="Text Placeholder 2"/>
          <p:cNvSpPr>
            <a:spLocks noGrp="1"/>
          </p:cNvSpPr>
          <p:nvPr>
            <p:ph type="body" idx="1"/>
          </p:nvPr>
        </p:nvSpPr>
        <p:spPr>
          <a:xfrm>
            <a:off x="457200" y="1200150"/>
            <a:ext cx="8229600" cy="3805604"/>
          </a:xfrm>
        </p:spPr>
        <p:txBody>
          <a:bodyPr>
            <a:normAutofit fontScale="70000" lnSpcReduction="20000"/>
          </a:bodyPr>
          <a:lstStyle/>
          <a:p>
            <a:pPr algn="just"/>
            <a:r>
              <a:rPr lang="en-US" dirty="0" smtClean="0"/>
              <a:t>Land of building forming part of industrial undertaking.</a:t>
            </a:r>
          </a:p>
          <a:p>
            <a:pPr algn="just"/>
            <a:r>
              <a:rPr lang="en-US" dirty="0" smtClean="0"/>
              <a:t>Transfer by of compulsory acquisition. </a:t>
            </a:r>
          </a:p>
          <a:p>
            <a:pPr algn="just"/>
            <a:r>
              <a:rPr lang="en-US" dirty="0" smtClean="0"/>
              <a:t>Such land or building used for business of the industrial undertaking for at least two years prior to transfer. </a:t>
            </a:r>
          </a:p>
          <a:p>
            <a:pPr algn="just"/>
            <a:r>
              <a:rPr lang="en-US" dirty="0" smtClean="0"/>
              <a:t>Land transfer -long term.</a:t>
            </a:r>
          </a:p>
          <a:p>
            <a:pPr algn="just"/>
            <a:r>
              <a:rPr lang="en-US" dirty="0" smtClean="0"/>
              <a:t>The nature of capita gain for building shall be short term short.</a:t>
            </a:r>
          </a:p>
          <a:p>
            <a:pPr algn="just"/>
            <a:r>
              <a:rPr lang="en-US" dirty="0" smtClean="0"/>
              <a:t>For claiming exemption purchase  or construction of land and building  within 3 years  from date of transfer for the purpose of shifting or re-establishing of the said industrial under taking or setting up of another industrial undertaking </a:t>
            </a:r>
          </a:p>
          <a:p>
            <a:pPr algn="just"/>
            <a:r>
              <a:rPr lang="en-US" dirty="0" smtClean="0"/>
              <a:t>The amount of capital gain shall be exempt to the extent of investment in new assets .</a:t>
            </a:r>
          </a:p>
          <a:p>
            <a:pPr algn="just"/>
            <a:r>
              <a:rPr lang="en-US" dirty="0"/>
              <a:t>If not purchased during the year- amount to be deposited under capital gain </a:t>
            </a:r>
            <a:r>
              <a:rPr lang="en-US" dirty="0" smtClean="0"/>
              <a:t>scheme and to be utilised within 3 years and if not utilised fully or partially,  the amount of capital gain exempt or proportionate amount shall become taxable as capital gain and after payment of tax amount could be withdrawn.   </a:t>
            </a:r>
            <a:endParaRPr lang="en-US" dirty="0"/>
          </a:p>
          <a:p>
            <a:pPr algn="just"/>
            <a:r>
              <a:rPr lang="en-US" dirty="0" smtClean="0"/>
              <a:t>New assets not be transferred within 3 years of purchased or construction. </a:t>
            </a:r>
          </a:p>
          <a:p>
            <a:pPr algn="just"/>
            <a:r>
              <a:rPr lang="en-US" dirty="0" smtClean="0"/>
              <a:t>If new assets transferred within 3 years the cost of acquisition of new assets shall be reduced by the amount of capital gain exempt earlier. </a:t>
            </a:r>
          </a:p>
        </p:txBody>
      </p:sp>
    </p:spTree>
    <p:extLst>
      <p:ext uri="{BB962C8B-B14F-4D97-AF65-F5344CB8AC3E}">
        <p14:creationId xmlns:p14="http://schemas.microsoft.com/office/powerpoint/2010/main" val="24184698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 investment in certain </a:t>
            </a:r>
            <a:r>
              <a:rPr lang="en-US" b="1" dirty="0" smtClean="0"/>
              <a:t>bonds- section 54EC </a:t>
            </a:r>
            <a:endParaRPr lang="en-US" dirty="0"/>
          </a:p>
        </p:txBody>
      </p:sp>
      <p:sp>
        <p:nvSpPr>
          <p:cNvPr id="3" name="Text Placeholder 2"/>
          <p:cNvSpPr>
            <a:spLocks noGrp="1"/>
          </p:cNvSpPr>
          <p:nvPr>
            <p:ph type="body" idx="1"/>
          </p:nvPr>
        </p:nvSpPr>
        <p:spPr>
          <a:xfrm>
            <a:off x="457200" y="1200150"/>
            <a:ext cx="8229600" cy="3943350"/>
          </a:xfrm>
        </p:spPr>
        <p:txBody>
          <a:bodyPr>
            <a:normAutofit fontScale="85000" lnSpcReduction="10000"/>
          </a:bodyPr>
          <a:lstStyle/>
          <a:p>
            <a:pPr algn="just"/>
            <a:r>
              <a:rPr lang="en-US" dirty="0" smtClean="0"/>
              <a:t>Long term capital gain from transfer of land or building shall be exempt if amount invested in </a:t>
            </a:r>
            <a:r>
              <a:rPr lang="en-US" b="1" dirty="0" smtClean="0"/>
              <a:t>long term specified assets </a:t>
            </a:r>
            <a:r>
              <a:rPr lang="en-US" dirty="0" smtClean="0"/>
              <a:t>within 6 month from date of transferred.</a:t>
            </a:r>
          </a:p>
          <a:p>
            <a:pPr algn="just"/>
            <a:r>
              <a:rPr lang="en-US" dirty="0" smtClean="0"/>
              <a:t>The amount od exemption depends upon the investment of the amount of capital gain. In other words if full capital gain invested – exemption of full amount of capital gain, if part amount is invested the exemption of proportionate capital gain.</a:t>
            </a:r>
          </a:p>
          <a:p>
            <a:pPr algn="just"/>
            <a:r>
              <a:rPr lang="en-US" dirty="0" smtClean="0"/>
              <a:t>Limit of investments 50 lakhs during the financial years and subsequent financial year.</a:t>
            </a:r>
          </a:p>
          <a:p>
            <a:pPr algn="just"/>
            <a:r>
              <a:rPr lang="en-US" b="1" dirty="0" smtClean="0"/>
              <a:t>Long term Specified assets </a:t>
            </a:r>
            <a:r>
              <a:rPr lang="en-US" dirty="0" smtClean="0"/>
              <a:t>are </a:t>
            </a:r>
            <a:r>
              <a:rPr lang="en-US" dirty="0"/>
              <a:t>bond, redeemable after </a:t>
            </a:r>
            <a:r>
              <a:rPr lang="en-US" dirty="0" smtClean="0"/>
              <a:t>5 </a:t>
            </a:r>
            <a:r>
              <a:rPr lang="en-US" dirty="0"/>
              <a:t>years and issued on or after the 1st day of April, 2018</a:t>
            </a:r>
            <a:r>
              <a:rPr lang="en-US" dirty="0" smtClean="0"/>
              <a:t>, </a:t>
            </a:r>
            <a:r>
              <a:rPr lang="en-US" dirty="0"/>
              <a:t>by the National Highways Authority of </a:t>
            </a:r>
            <a:r>
              <a:rPr lang="en-US" dirty="0" smtClean="0"/>
              <a:t>India, </a:t>
            </a:r>
            <a:r>
              <a:rPr lang="en-US" dirty="0"/>
              <a:t>or by the Rural Electrification Corporation </a:t>
            </a:r>
            <a:r>
              <a:rPr lang="en-US" dirty="0" smtClean="0"/>
              <a:t>Limited or any other notified bond.</a:t>
            </a:r>
          </a:p>
          <a:p>
            <a:pPr algn="just"/>
            <a:r>
              <a:rPr lang="en-US" dirty="0" smtClean="0"/>
              <a:t>Assets specified acquired not to be transferred or converted into money (such as taking loan or advance on the security of such assets) within a period of 3 </a:t>
            </a:r>
            <a:r>
              <a:rPr lang="en-US" dirty="0"/>
              <a:t>years from the date of its </a:t>
            </a:r>
            <a:r>
              <a:rPr lang="en-US" dirty="0" smtClean="0"/>
              <a:t>acquisition.</a:t>
            </a:r>
          </a:p>
          <a:p>
            <a:pPr algn="just"/>
            <a:r>
              <a:rPr lang="en-US" dirty="0" smtClean="0"/>
              <a:t>If so done the amount of capital gain earlier shall be deemed to be long to be capital gain  </a:t>
            </a:r>
            <a:endParaRPr lang="en-US" dirty="0"/>
          </a:p>
        </p:txBody>
      </p:sp>
    </p:spTree>
    <p:extLst>
      <p:ext uri="{BB962C8B-B14F-4D97-AF65-F5344CB8AC3E}">
        <p14:creationId xmlns:p14="http://schemas.microsoft.com/office/powerpoint/2010/main" val="589614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5"/>
          <p:cNvSpPr txBox="1">
            <a:spLocks noGrp="1"/>
          </p:cNvSpPr>
          <p:nvPr>
            <p:ph type="title"/>
          </p:nvPr>
        </p:nvSpPr>
        <p:spPr>
          <a:xfrm>
            <a:off x="305450" y="525950"/>
            <a:ext cx="3142800" cy="15870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Clr>
                <a:srgbClr val="434343"/>
              </a:buClr>
              <a:buSzPts val="2400"/>
              <a:buNone/>
            </a:pPr>
            <a:r>
              <a:rPr lang="en-US"/>
              <a:t>General charging provisions- section 45(1)</a:t>
            </a:r>
            <a:endParaRPr/>
          </a:p>
        </p:txBody>
      </p:sp>
      <p:sp>
        <p:nvSpPr>
          <p:cNvPr id="180" name="Google Shape;180;p5"/>
          <p:cNvSpPr txBox="1">
            <a:spLocks noGrp="1"/>
          </p:cNvSpPr>
          <p:nvPr>
            <p:ph type="body" idx="1"/>
          </p:nvPr>
        </p:nvSpPr>
        <p:spPr>
          <a:xfrm>
            <a:off x="3274541" y="525950"/>
            <a:ext cx="5542759" cy="4018200"/>
          </a:xfrm>
          <a:prstGeom prst="rect">
            <a:avLst/>
          </a:prstGeom>
          <a:noFill/>
          <a:ln>
            <a:noFill/>
          </a:ln>
        </p:spPr>
        <p:txBody>
          <a:bodyPr spcFirstLastPara="1" wrap="square" lIns="91425" tIns="91425" rIns="91425" bIns="91425" anchor="t" anchorCtr="0">
            <a:normAutofit/>
          </a:bodyPr>
          <a:lstStyle/>
          <a:p>
            <a:pPr marL="139700" lvl="0" indent="0" algn="just" rtl="0">
              <a:lnSpc>
                <a:spcPct val="115000"/>
              </a:lnSpc>
              <a:spcBef>
                <a:spcPts val="0"/>
              </a:spcBef>
              <a:spcAft>
                <a:spcPts val="0"/>
              </a:spcAft>
              <a:buSzPts val="1400"/>
              <a:buNone/>
            </a:pPr>
            <a:r>
              <a:rPr lang="en-US" dirty="0"/>
              <a:t>Any profits or gains arising from the transfer of a capital asset effected in the previous year shall, save as otherwise provided in sections  54, 54B,  54D, 54E, 54EA, 54EB, 54F, 54G and 54H, be chargeable to income-tax under the head "Capital gains", and shall be deemed to be the income of the previous year in which the transfer took place.</a:t>
            </a:r>
            <a:endParaRPr dirty="0"/>
          </a:p>
          <a:p>
            <a:pPr marL="139700" lvl="0" indent="0" algn="just" rtl="0">
              <a:lnSpc>
                <a:spcPct val="115000"/>
              </a:lnSpc>
              <a:spcBef>
                <a:spcPts val="0"/>
              </a:spcBef>
              <a:spcAft>
                <a:spcPts val="0"/>
              </a:spcAft>
              <a:buSzPts val="1400"/>
              <a:buNone/>
            </a:pPr>
            <a:r>
              <a:rPr lang="en-US" dirty="0"/>
              <a:t>Essential conditions for capital gains are:</a:t>
            </a:r>
            <a:endParaRPr dirty="0"/>
          </a:p>
          <a:p>
            <a:pPr marL="457200" lvl="0" indent="-317500" algn="just" rtl="0">
              <a:lnSpc>
                <a:spcPct val="115000"/>
              </a:lnSpc>
              <a:spcBef>
                <a:spcPts val="0"/>
              </a:spcBef>
              <a:spcAft>
                <a:spcPts val="0"/>
              </a:spcAft>
              <a:buSzPts val="1400"/>
              <a:buFont typeface="Noto Sans Symbols"/>
              <a:buChar char="❑"/>
            </a:pPr>
            <a:r>
              <a:rPr lang="en-US" dirty="0"/>
              <a:t>Capital assets</a:t>
            </a:r>
            <a:endParaRPr dirty="0"/>
          </a:p>
          <a:p>
            <a:pPr marL="457200" lvl="0" indent="-317500" algn="just" rtl="0">
              <a:lnSpc>
                <a:spcPct val="115000"/>
              </a:lnSpc>
              <a:spcBef>
                <a:spcPts val="0"/>
              </a:spcBef>
              <a:spcAft>
                <a:spcPts val="0"/>
              </a:spcAft>
              <a:buSzPts val="1400"/>
              <a:buFont typeface="Noto Sans Symbols"/>
              <a:buChar char="❑"/>
            </a:pPr>
            <a:r>
              <a:rPr lang="en-US" dirty="0"/>
              <a:t>Transfer of capital assets</a:t>
            </a:r>
            <a:endParaRPr dirty="0"/>
          </a:p>
          <a:p>
            <a:pPr marL="457200" lvl="0" indent="-317500" algn="just" rtl="0">
              <a:lnSpc>
                <a:spcPct val="115000"/>
              </a:lnSpc>
              <a:spcBef>
                <a:spcPts val="0"/>
              </a:spcBef>
              <a:spcAft>
                <a:spcPts val="0"/>
              </a:spcAft>
              <a:buSzPts val="1400"/>
              <a:buFont typeface="Noto Sans Symbols"/>
              <a:buChar char="❑"/>
            </a:pPr>
            <a:r>
              <a:rPr lang="en-US" dirty="0"/>
              <a:t>Transfer during the PY</a:t>
            </a:r>
            <a:endParaRPr dirty="0"/>
          </a:p>
          <a:p>
            <a:pPr marL="457200" lvl="0" indent="-317500" algn="just" rtl="0">
              <a:lnSpc>
                <a:spcPct val="115000"/>
              </a:lnSpc>
              <a:spcBef>
                <a:spcPts val="0"/>
              </a:spcBef>
              <a:spcAft>
                <a:spcPts val="0"/>
              </a:spcAft>
              <a:buSzPts val="1400"/>
              <a:buFont typeface="Noto Sans Symbols"/>
              <a:buChar char="❑"/>
            </a:pPr>
            <a:r>
              <a:rPr lang="en-US" dirty="0"/>
              <a:t>Profit or gains from transfer of such capital assets</a:t>
            </a:r>
            <a:endParaRPr dirty="0"/>
          </a:p>
          <a:p>
            <a:pPr marL="457200" lvl="0" indent="-317500" algn="just" rtl="0">
              <a:lnSpc>
                <a:spcPct val="115000"/>
              </a:lnSpc>
              <a:spcBef>
                <a:spcPts val="0"/>
              </a:spcBef>
              <a:spcAft>
                <a:spcPts val="0"/>
              </a:spcAft>
              <a:buSzPts val="1400"/>
              <a:buFont typeface="Noto Sans Symbols"/>
              <a:buChar char="❑"/>
            </a:pPr>
            <a:r>
              <a:rPr lang="en-US" dirty="0"/>
              <a:t>Not saved in any of the capital gain exemptions covered u/s 54 to 54H </a:t>
            </a:r>
            <a:endParaRPr dirty="0"/>
          </a:p>
          <a:p>
            <a:pPr marL="457200" lvl="0" indent="-317500" algn="just" rtl="0">
              <a:lnSpc>
                <a:spcPct val="115000"/>
              </a:lnSpc>
              <a:spcBef>
                <a:spcPts val="0"/>
              </a:spcBef>
              <a:spcAft>
                <a:spcPts val="0"/>
              </a:spcAft>
              <a:buSzPts val="1400"/>
              <a:buFont typeface="Noto Sans Symbols"/>
              <a:buChar char="❑"/>
            </a:pPr>
            <a:r>
              <a:rPr lang="en-US" dirty="0"/>
              <a:t>Capital gain shall deemed as income of the PY in which transfer took place</a:t>
            </a:r>
            <a:endParaRP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 investment in </a:t>
            </a:r>
            <a:r>
              <a:rPr lang="en-US" b="1" dirty="0" smtClean="0"/>
              <a:t>units of specified fund section 54EE </a:t>
            </a:r>
            <a:endParaRPr lang="en-US" dirty="0"/>
          </a:p>
        </p:txBody>
      </p:sp>
      <p:sp>
        <p:nvSpPr>
          <p:cNvPr id="3" name="Text Placeholder 2"/>
          <p:cNvSpPr>
            <a:spLocks noGrp="1"/>
          </p:cNvSpPr>
          <p:nvPr>
            <p:ph type="body" idx="1"/>
          </p:nvPr>
        </p:nvSpPr>
        <p:spPr>
          <a:xfrm>
            <a:off x="457200" y="1200150"/>
            <a:ext cx="8229600" cy="3943350"/>
          </a:xfrm>
        </p:spPr>
        <p:txBody>
          <a:bodyPr>
            <a:normAutofit fontScale="85000" lnSpcReduction="10000"/>
          </a:bodyPr>
          <a:lstStyle/>
          <a:p>
            <a:r>
              <a:rPr lang="en-US" dirty="0" smtClean="0"/>
              <a:t>Long term capital gain from transfer of capital assets shall be exempt if amount invested in </a:t>
            </a:r>
            <a:r>
              <a:rPr lang="en-US" b="1" dirty="0" smtClean="0"/>
              <a:t>long term specified assets </a:t>
            </a:r>
            <a:r>
              <a:rPr lang="en-US" dirty="0" smtClean="0"/>
              <a:t>within 6 month from date of transferred.</a:t>
            </a:r>
          </a:p>
          <a:p>
            <a:r>
              <a:rPr lang="en-US" dirty="0" smtClean="0"/>
              <a:t>The amount of exemption depends upon the investment of the amount of capital gain. In other words if full capital gain invested – exemption of full amount of capital gain, if part amount is invested the exemption of proportionate capital gain.</a:t>
            </a:r>
          </a:p>
          <a:p>
            <a:r>
              <a:rPr lang="en-US" dirty="0" smtClean="0"/>
              <a:t>Limit of investments 50 lakhs during the financial years and subsequent financial year.</a:t>
            </a:r>
          </a:p>
          <a:p>
            <a:r>
              <a:rPr lang="en-US" b="1" dirty="0" smtClean="0"/>
              <a:t>Long term Specified assets </a:t>
            </a:r>
            <a:r>
              <a:rPr lang="en-US" dirty="0" smtClean="0"/>
              <a:t>are units issued before </a:t>
            </a:r>
            <a:r>
              <a:rPr lang="en-US" dirty="0"/>
              <a:t>1</a:t>
            </a:r>
            <a:r>
              <a:rPr lang="en-US" dirty="0" smtClean="0"/>
              <a:t>st April  2019 of notified funds.</a:t>
            </a:r>
          </a:p>
          <a:p>
            <a:r>
              <a:rPr lang="en-US" dirty="0" smtClean="0"/>
              <a:t>Assets specified acquired not to be transferred or assesse not to take  any loan or advance on the security of such assets within a period of 3 </a:t>
            </a:r>
            <a:r>
              <a:rPr lang="en-US" dirty="0"/>
              <a:t>years from the date of its </a:t>
            </a:r>
            <a:r>
              <a:rPr lang="en-US" dirty="0" smtClean="0"/>
              <a:t>acquisition.</a:t>
            </a:r>
          </a:p>
          <a:p>
            <a:r>
              <a:rPr lang="en-US" dirty="0" smtClean="0"/>
              <a:t>If so done the amount of capital gain exempt earlier shall be deemed to be long to be capital gain.</a:t>
            </a:r>
          </a:p>
          <a:p>
            <a:pPr marL="114300" indent="0">
              <a:buNone/>
            </a:pPr>
            <a:endParaRPr lang="en-US" dirty="0"/>
          </a:p>
        </p:txBody>
      </p:sp>
    </p:spTree>
    <p:extLst>
      <p:ext uri="{BB962C8B-B14F-4D97-AF65-F5344CB8AC3E}">
        <p14:creationId xmlns:p14="http://schemas.microsoft.com/office/powerpoint/2010/main" val="15449720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55"/>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ct val="71428"/>
              <a:buNone/>
            </a:pPr>
            <a:r>
              <a:rPr lang="en-US" sz="2000" b="1" dirty="0"/>
              <a:t>Capital gain on transfer of </a:t>
            </a:r>
            <a:r>
              <a:rPr lang="en-US" sz="2000" b="1" dirty="0" smtClean="0"/>
              <a:t>any capital assets and  invested </a:t>
            </a:r>
            <a:r>
              <a:rPr lang="en-US" sz="2000" b="1" dirty="0"/>
              <a:t>for purchased of residential house  may be Exempted- Section 54F</a:t>
            </a:r>
            <a:endParaRPr sz="2000" dirty="0"/>
          </a:p>
        </p:txBody>
      </p:sp>
      <p:sp>
        <p:nvSpPr>
          <p:cNvPr id="527" name="Google Shape;527;p55"/>
          <p:cNvSpPr txBox="1">
            <a:spLocks noGrp="1"/>
          </p:cNvSpPr>
          <p:nvPr>
            <p:ph type="body" idx="1"/>
          </p:nvPr>
        </p:nvSpPr>
        <p:spPr>
          <a:xfrm>
            <a:off x="457200" y="1063378"/>
            <a:ext cx="8229600" cy="4080122"/>
          </a:xfrm>
          <a:prstGeom prst="rect">
            <a:avLst/>
          </a:prstGeom>
          <a:noFill/>
          <a:ln>
            <a:noFill/>
          </a:ln>
        </p:spPr>
        <p:txBody>
          <a:bodyPr spcFirstLastPara="1" wrap="square" lIns="91425" tIns="45700" rIns="91425" bIns="45700" anchor="t" anchorCtr="0">
            <a:normAutofit fontScale="70000" lnSpcReduction="20000"/>
          </a:bodyPr>
          <a:lstStyle/>
          <a:p>
            <a:pPr marL="457200" lvl="0" indent="-342900" algn="just" rtl="0">
              <a:lnSpc>
                <a:spcPct val="115000"/>
              </a:lnSpc>
              <a:spcBef>
                <a:spcPts val="360"/>
              </a:spcBef>
              <a:spcAft>
                <a:spcPts val="0"/>
              </a:spcAft>
              <a:buClr>
                <a:schemeClr val="dk1"/>
              </a:buClr>
              <a:buSzPct val="129032"/>
              <a:buChar char="●"/>
            </a:pPr>
            <a:r>
              <a:rPr lang="en-US" dirty="0"/>
              <a:t>Transfer of </a:t>
            </a:r>
            <a:r>
              <a:rPr lang="en-US" dirty="0" smtClean="0"/>
              <a:t>any capital assets </a:t>
            </a:r>
            <a:r>
              <a:rPr lang="en-US" dirty="0"/>
              <a:t>other than residential house.</a:t>
            </a:r>
            <a:endParaRPr dirty="0"/>
          </a:p>
          <a:p>
            <a:pPr marL="457200" lvl="0" indent="-342900" algn="just" rtl="0">
              <a:lnSpc>
                <a:spcPct val="115000"/>
              </a:lnSpc>
              <a:spcBef>
                <a:spcPts val="360"/>
              </a:spcBef>
              <a:spcAft>
                <a:spcPts val="0"/>
              </a:spcAft>
              <a:buClr>
                <a:schemeClr val="dk1"/>
              </a:buClr>
              <a:buSzPct val="129032"/>
              <a:buChar char="●"/>
            </a:pPr>
            <a:r>
              <a:rPr lang="en-US" dirty="0"/>
              <a:t>Such assets must be a long term capital assets. </a:t>
            </a:r>
            <a:endParaRPr dirty="0"/>
          </a:p>
          <a:p>
            <a:pPr marL="457200" lvl="0" indent="-342900" algn="just" rtl="0">
              <a:lnSpc>
                <a:spcPct val="115000"/>
              </a:lnSpc>
              <a:spcBef>
                <a:spcPts val="360"/>
              </a:spcBef>
              <a:spcAft>
                <a:spcPts val="0"/>
              </a:spcAft>
              <a:buClr>
                <a:schemeClr val="dk1"/>
              </a:buClr>
              <a:buSzPct val="129032"/>
              <a:buChar char="●"/>
            </a:pPr>
            <a:r>
              <a:rPr lang="en-US" dirty="0"/>
              <a:t>Assets transfer by individual or HUF.</a:t>
            </a:r>
            <a:endParaRPr dirty="0"/>
          </a:p>
          <a:p>
            <a:pPr marL="457200" lvl="0" indent="-342900" algn="just" rtl="0">
              <a:lnSpc>
                <a:spcPct val="115000"/>
              </a:lnSpc>
              <a:spcBef>
                <a:spcPts val="360"/>
              </a:spcBef>
              <a:spcAft>
                <a:spcPts val="0"/>
              </a:spcAft>
              <a:buClr>
                <a:schemeClr val="dk1"/>
              </a:buClr>
              <a:buSzPct val="129032"/>
              <a:buChar char="●"/>
            </a:pPr>
            <a:r>
              <a:rPr lang="en-US" dirty="0"/>
              <a:t>Purchase of residential house within </a:t>
            </a:r>
            <a:r>
              <a:rPr lang="en-US" dirty="0" smtClean="0"/>
              <a:t>one year before transfer or with in two years of transfer </a:t>
            </a:r>
            <a:r>
              <a:rPr lang="en-US" dirty="0"/>
              <a:t>or </a:t>
            </a:r>
            <a:r>
              <a:rPr lang="en-US" dirty="0" smtClean="0"/>
              <a:t>constructed one residential house in in India </a:t>
            </a:r>
            <a:r>
              <a:rPr lang="en-US" dirty="0"/>
              <a:t>within three years of transfer.</a:t>
            </a:r>
            <a:endParaRPr dirty="0"/>
          </a:p>
          <a:p>
            <a:pPr marL="457200" lvl="0" indent="-342900" algn="just" rtl="0">
              <a:lnSpc>
                <a:spcPct val="115000"/>
              </a:lnSpc>
              <a:spcBef>
                <a:spcPts val="360"/>
              </a:spcBef>
              <a:spcAft>
                <a:spcPts val="0"/>
              </a:spcAft>
              <a:buClr>
                <a:schemeClr val="dk1"/>
              </a:buClr>
              <a:buSzPct val="129032"/>
              <a:buChar char="●"/>
            </a:pPr>
            <a:r>
              <a:rPr lang="en-US" dirty="0"/>
              <a:t>Assesse does not have more than one residential house on the date of transfer of original assets.</a:t>
            </a:r>
            <a:endParaRPr dirty="0"/>
          </a:p>
          <a:p>
            <a:pPr marL="457200" lvl="0" indent="-342900" algn="just" rtl="0">
              <a:lnSpc>
                <a:spcPct val="115000"/>
              </a:lnSpc>
              <a:spcBef>
                <a:spcPts val="360"/>
              </a:spcBef>
              <a:spcAft>
                <a:spcPts val="0"/>
              </a:spcAft>
              <a:buClr>
                <a:schemeClr val="dk1"/>
              </a:buClr>
              <a:buSzPct val="129032"/>
              <a:buChar char="●"/>
            </a:pPr>
            <a:r>
              <a:rPr lang="en-US" dirty="0"/>
              <a:t>Assesse should not purchased another residential house within two years or construct  within three years. </a:t>
            </a:r>
            <a:endParaRPr dirty="0"/>
          </a:p>
          <a:p>
            <a:pPr marL="457200" lvl="0" indent="-342900" algn="just" rtl="0">
              <a:lnSpc>
                <a:spcPct val="115000"/>
              </a:lnSpc>
              <a:spcBef>
                <a:spcPts val="360"/>
              </a:spcBef>
              <a:spcAft>
                <a:spcPts val="0"/>
              </a:spcAft>
              <a:buClr>
                <a:schemeClr val="dk1"/>
              </a:buClr>
              <a:buSzPct val="129032"/>
              <a:buChar char="●"/>
            </a:pPr>
            <a:r>
              <a:rPr lang="en-US" dirty="0"/>
              <a:t>Capital gain exempt to the extent </a:t>
            </a:r>
            <a:r>
              <a:rPr lang="en-US" b="1" dirty="0"/>
              <a:t>net sale consideration </a:t>
            </a:r>
            <a:r>
              <a:rPr lang="en-US" dirty="0"/>
              <a:t>invested. In others words if full consideration invested full exemption, partial invested-proportionate exemption = LTCG x amount invested / net sale </a:t>
            </a:r>
            <a:r>
              <a:rPr lang="en-US" dirty="0" smtClean="0"/>
              <a:t>consideration.</a:t>
            </a:r>
            <a:endParaRPr dirty="0"/>
          </a:p>
          <a:p>
            <a:pPr marL="457200" lvl="0" indent="-342900" algn="just" rtl="0">
              <a:lnSpc>
                <a:spcPct val="115000"/>
              </a:lnSpc>
              <a:spcBef>
                <a:spcPts val="360"/>
              </a:spcBef>
              <a:spcAft>
                <a:spcPts val="0"/>
              </a:spcAft>
              <a:buClr>
                <a:schemeClr val="dk1"/>
              </a:buClr>
              <a:buSzPct val="129032"/>
              <a:buChar char="●"/>
            </a:pPr>
            <a:r>
              <a:rPr lang="en-US" dirty="0"/>
              <a:t>If not purchased during the year- amount to be deposited under capital gain scheme. </a:t>
            </a:r>
            <a:endParaRPr dirty="0"/>
          </a:p>
          <a:p>
            <a:pPr marL="457200" lvl="0" indent="-342900" algn="just" rtl="0">
              <a:lnSpc>
                <a:spcPct val="115000"/>
              </a:lnSpc>
              <a:spcBef>
                <a:spcPts val="360"/>
              </a:spcBef>
              <a:spcAft>
                <a:spcPts val="0"/>
              </a:spcAft>
              <a:buClr>
                <a:schemeClr val="dk1"/>
              </a:buClr>
              <a:buSzPct val="129032"/>
              <a:buChar char="●"/>
            </a:pPr>
            <a:r>
              <a:rPr lang="en-US" dirty="0"/>
              <a:t>New house not to be transferred within three </a:t>
            </a:r>
            <a:r>
              <a:rPr lang="en-US" dirty="0" smtClean="0"/>
              <a:t>years.</a:t>
            </a:r>
          </a:p>
          <a:p>
            <a:pPr marL="457200" lvl="0" indent="-342900" algn="just" rtl="0">
              <a:lnSpc>
                <a:spcPct val="115000"/>
              </a:lnSpc>
              <a:spcBef>
                <a:spcPts val="360"/>
              </a:spcBef>
              <a:spcAft>
                <a:spcPts val="0"/>
              </a:spcAft>
              <a:buClr>
                <a:schemeClr val="dk1"/>
              </a:buClr>
              <a:buSzPct val="129032"/>
              <a:buChar char="●"/>
            </a:pPr>
            <a:r>
              <a:rPr lang="en-US" dirty="0"/>
              <a:t>N</a:t>
            </a:r>
            <a:r>
              <a:rPr lang="en-US" dirty="0" smtClean="0"/>
              <a:t>et consideration means full value of consideration – expenses of transfer incurred wholly and exclusively.</a:t>
            </a:r>
          </a:p>
          <a:p>
            <a:pPr marL="457200" lvl="0" indent="-342900" algn="just" rtl="0">
              <a:lnSpc>
                <a:spcPct val="115000"/>
              </a:lnSpc>
              <a:spcBef>
                <a:spcPts val="360"/>
              </a:spcBef>
              <a:spcAft>
                <a:spcPts val="0"/>
              </a:spcAft>
              <a:buClr>
                <a:schemeClr val="dk1"/>
              </a:buClr>
              <a:buSzPct val="129032"/>
              <a:buChar char="●"/>
            </a:pPr>
            <a:r>
              <a:rPr lang="en-US" dirty="0" smtClean="0"/>
              <a:t>If no investment till the due date of return- deposit into capital gain scheme.  </a:t>
            </a:r>
            <a:endParaRPr dirty="0"/>
          </a:p>
        </p:txBody>
      </p:sp>
    </p:spTree>
    <p:extLst>
      <p:ext uri="{BB962C8B-B14F-4D97-AF65-F5344CB8AC3E}">
        <p14:creationId xmlns:p14="http://schemas.microsoft.com/office/powerpoint/2010/main" val="9741965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Shifting of industrial undertaking from urban area- section 54G  </a:t>
            </a:r>
            <a:endParaRPr lang="en-US" dirty="0"/>
          </a:p>
        </p:txBody>
      </p:sp>
      <p:sp>
        <p:nvSpPr>
          <p:cNvPr id="3" name="Text Placeholder 2"/>
          <p:cNvSpPr>
            <a:spLocks noGrp="1"/>
          </p:cNvSpPr>
          <p:nvPr>
            <p:ph type="body" idx="1"/>
          </p:nvPr>
        </p:nvSpPr>
        <p:spPr/>
        <p:txBody>
          <a:bodyPr>
            <a:normAutofit fontScale="77500" lnSpcReduction="20000"/>
          </a:bodyPr>
          <a:lstStyle/>
          <a:p>
            <a:pPr algn="just">
              <a:buFont typeface="Wingdings" panose="05000000000000000000" pitchFamily="2" charset="2"/>
              <a:buChar char="§"/>
            </a:pPr>
            <a:r>
              <a:rPr lang="en-US" dirty="0" smtClean="0"/>
              <a:t>Capital gain from transfer of machinery or plant or building or land or any right therein due to shifting of industrial undertaking from urban area to any other area shall be exempt provided: </a:t>
            </a:r>
          </a:p>
          <a:p>
            <a:pPr algn="just">
              <a:buFont typeface="Wingdings" panose="05000000000000000000" pitchFamily="2" charset="2"/>
              <a:buChar char="§"/>
            </a:pPr>
            <a:r>
              <a:rPr lang="en-US" dirty="0" smtClean="0"/>
              <a:t>within 1 year prior to transfer or within in 3 years after transferred </a:t>
            </a:r>
          </a:p>
          <a:p>
            <a:pPr marL="114300" indent="342900" algn="just">
              <a:buNone/>
            </a:pPr>
            <a:r>
              <a:rPr lang="en-US" dirty="0" smtClean="0"/>
              <a:t> (1)  purchase of new machinery or plant.</a:t>
            </a:r>
          </a:p>
          <a:p>
            <a:pPr marL="114300" indent="342900" algn="just">
              <a:buNone/>
            </a:pPr>
            <a:r>
              <a:rPr lang="en-US" dirty="0" smtClean="0"/>
              <a:t>(2) acquisition of land or building or construction of building.</a:t>
            </a:r>
          </a:p>
          <a:p>
            <a:pPr marL="114300" indent="342900" algn="just">
              <a:buNone/>
            </a:pPr>
            <a:r>
              <a:rPr lang="en-US" dirty="0" smtClean="0"/>
              <a:t>(3) Shifting of original assets to new under taking.</a:t>
            </a:r>
          </a:p>
          <a:p>
            <a:pPr indent="0" algn="just">
              <a:buNone/>
            </a:pPr>
            <a:r>
              <a:rPr lang="en-US" dirty="0" smtClean="0"/>
              <a:t>(4) Expenses incurred as specified in scheme such expenditure includes purchase of plant machinery, acquisition of building land or construction of building or expenditure for shifting of undertaking, etc. </a:t>
            </a:r>
          </a:p>
          <a:p>
            <a:pPr marL="114300" indent="342900" algn="just">
              <a:buNone/>
            </a:pPr>
            <a:endParaRPr lang="en-US" dirty="0"/>
          </a:p>
          <a:p>
            <a:pPr algn="just">
              <a:buFont typeface="Wingdings" panose="05000000000000000000" pitchFamily="2" charset="2"/>
              <a:buChar char="§"/>
            </a:pPr>
            <a:r>
              <a:rPr lang="en-US" dirty="0" smtClean="0"/>
              <a:t>Exemption to the extent capital gain invested.</a:t>
            </a:r>
          </a:p>
          <a:p>
            <a:pPr algn="just">
              <a:buFont typeface="Wingdings" panose="05000000000000000000" pitchFamily="2" charset="2"/>
              <a:buChar char="§"/>
            </a:pPr>
            <a:r>
              <a:rPr lang="en-US" dirty="0" smtClean="0"/>
              <a:t>Capital gain scheme available.</a:t>
            </a:r>
            <a:endParaRPr lang="en-US" dirty="0"/>
          </a:p>
          <a:p>
            <a:pPr algn="just">
              <a:buFont typeface="Wingdings" panose="05000000000000000000" pitchFamily="2" charset="2"/>
              <a:buChar char="§"/>
            </a:pPr>
            <a:r>
              <a:rPr lang="en-US" dirty="0" smtClean="0"/>
              <a:t>New assets not to be transferred within 3 years of the purchased or construction.</a:t>
            </a:r>
          </a:p>
          <a:p>
            <a:pPr algn="just">
              <a:buFont typeface="Wingdings" panose="05000000000000000000" pitchFamily="2" charset="2"/>
              <a:buChar char="§"/>
            </a:pPr>
            <a:endParaRPr lang="en-US" dirty="0"/>
          </a:p>
        </p:txBody>
      </p:sp>
    </p:spTree>
    <p:extLst>
      <p:ext uri="{BB962C8B-B14F-4D97-AF65-F5344CB8AC3E}">
        <p14:creationId xmlns:p14="http://schemas.microsoft.com/office/powerpoint/2010/main" val="33139189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Shifting of industrial undertaking from urban area- to SEZ  section 54GA   </a:t>
            </a:r>
            <a:endParaRPr lang="en-US" dirty="0"/>
          </a:p>
        </p:txBody>
      </p:sp>
      <p:sp>
        <p:nvSpPr>
          <p:cNvPr id="3" name="Text Placeholder 2"/>
          <p:cNvSpPr>
            <a:spLocks noGrp="1"/>
          </p:cNvSpPr>
          <p:nvPr>
            <p:ph type="body" idx="1"/>
          </p:nvPr>
        </p:nvSpPr>
        <p:spPr/>
        <p:txBody>
          <a:bodyPr>
            <a:normAutofit fontScale="77500" lnSpcReduction="20000"/>
          </a:bodyPr>
          <a:lstStyle/>
          <a:p>
            <a:pPr algn="just">
              <a:buFont typeface="Wingdings" panose="05000000000000000000" pitchFamily="2" charset="2"/>
              <a:buChar char="§"/>
            </a:pPr>
            <a:r>
              <a:rPr lang="en-US" dirty="0" smtClean="0"/>
              <a:t>Capital gain from transfer of machinery or plant or building or land or any right therein due to shifting of industrial undertaking from urban area to any other area shall be exempt provided: </a:t>
            </a:r>
          </a:p>
          <a:p>
            <a:pPr algn="just">
              <a:buFont typeface="Wingdings" panose="05000000000000000000" pitchFamily="2" charset="2"/>
              <a:buChar char="§"/>
            </a:pPr>
            <a:r>
              <a:rPr lang="en-US" dirty="0" smtClean="0"/>
              <a:t>within 1 year prior to transfer or within in 3 years after transferred </a:t>
            </a:r>
          </a:p>
          <a:p>
            <a:pPr marL="114300" indent="342900" algn="just">
              <a:buNone/>
            </a:pPr>
            <a:r>
              <a:rPr lang="en-US" dirty="0" smtClean="0"/>
              <a:t> (1)  purchase of new machinery or plant.</a:t>
            </a:r>
          </a:p>
          <a:p>
            <a:pPr marL="114300" indent="342900" algn="just">
              <a:buNone/>
            </a:pPr>
            <a:r>
              <a:rPr lang="en-US" dirty="0" smtClean="0"/>
              <a:t>(2) acquisition of land or building or construction of building.</a:t>
            </a:r>
          </a:p>
          <a:p>
            <a:pPr marL="114300" indent="342900" algn="just">
              <a:buNone/>
            </a:pPr>
            <a:r>
              <a:rPr lang="en-US" dirty="0" smtClean="0"/>
              <a:t>(3) Shifting of original assets to new under taking.</a:t>
            </a:r>
          </a:p>
          <a:p>
            <a:pPr indent="0" algn="just">
              <a:buNone/>
            </a:pPr>
            <a:r>
              <a:rPr lang="en-US" dirty="0" smtClean="0"/>
              <a:t>(4) Expenses incurred as specified in scheme such expenditure includes purchase of plant machinery, acquisition of building land or construction of building or expenditure for shifting of undertaking, etc. </a:t>
            </a:r>
          </a:p>
          <a:p>
            <a:pPr marL="114300" indent="342900" algn="just">
              <a:buNone/>
            </a:pPr>
            <a:endParaRPr lang="en-US" dirty="0"/>
          </a:p>
          <a:p>
            <a:pPr algn="just">
              <a:buFont typeface="Wingdings" panose="05000000000000000000" pitchFamily="2" charset="2"/>
              <a:buChar char="§"/>
            </a:pPr>
            <a:r>
              <a:rPr lang="en-US" dirty="0" smtClean="0"/>
              <a:t>Exemption to the extent capital gain invested.</a:t>
            </a:r>
          </a:p>
          <a:p>
            <a:pPr algn="just">
              <a:buFont typeface="Wingdings" panose="05000000000000000000" pitchFamily="2" charset="2"/>
              <a:buChar char="§"/>
            </a:pPr>
            <a:r>
              <a:rPr lang="en-US" dirty="0" smtClean="0"/>
              <a:t>Capital gain scheme available.</a:t>
            </a:r>
            <a:endParaRPr lang="en-US" dirty="0"/>
          </a:p>
          <a:p>
            <a:pPr algn="just">
              <a:buFont typeface="Wingdings" panose="05000000000000000000" pitchFamily="2" charset="2"/>
              <a:buChar char="§"/>
            </a:pPr>
            <a:r>
              <a:rPr lang="en-US" dirty="0" smtClean="0"/>
              <a:t>New assets not to be transferred within 3 years of the purchased or construction.</a:t>
            </a:r>
          </a:p>
          <a:p>
            <a:pPr algn="just">
              <a:buFont typeface="Wingdings" panose="05000000000000000000" pitchFamily="2" charset="2"/>
              <a:buChar char="§"/>
            </a:pPr>
            <a:endParaRPr lang="en-US" dirty="0"/>
          </a:p>
        </p:txBody>
      </p:sp>
    </p:spTree>
    <p:extLst>
      <p:ext uri="{BB962C8B-B14F-4D97-AF65-F5344CB8AC3E}">
        <p14:creationId xmlns:p14="http://schemas.microsoft.com/office/powerpoint/2010/main" val="39841091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Capital gain on transfer of residential property (plot or house)  section 54GB   </a:t>
            </a:r>
            <a:endParaRPr lang="en-US" dirty="0"/>
          </a:p>
        </p:txBody>
      </p:sp>
      <p:sp>
        <p:nvSpPr>
          <p:cNvPr id="3" name="Text Placeholder 2"/>
          <p:cNvSpPr>
            <a:spLocks noGrp="1"/>
          </p:cNvSpPr>
          <p:nvPr>
            <p:ph type="body" idx="1"/>
          </p:nvPr>
        </p:nvSpPr>
        <p:spPr/>
        <p:txBody>
          <a:bodyPr>
            <a:normAutofit fontScale="92500" lnSpcReduction="20000"/>
          </a:bodyPr>
          <a:lstStyle/>
          <a:p>
            <a:pPr algn="just">
              <a:buFont typeface="Wingdings" panose="05000000000000000000" pitchFamily="2" charset="2"/>
              <a:buChar char="§"/>
            </a:pPr>
            <a:r>
              <a:rPr lang="en-US" dirty="0" smtClean="0"/>
              <a:t>Long term capital gain from transferred of residential property being </a:t>
            </a:r>
            <a:r>
              <a:rPr lang="en-US" dirty="0"/>
              <a:t>plot or </a:t>
            </a:r>
            <a:r>
              <a:rPr lang="en-US" dirty="0" smtClean="0"/>
              <a:t>house by the individual or HUF shall be exempt if :</a:t>
            </a:r>
          </a:p>
          <a:p>
            <a:pPr algn="just">
              <a:buAutoNum type="arabicParenBoth"/>
            </a:pPr>
            <a:r>
              <a:rPr lang="en-US" dirty="0" smtClean="0"/>
              <a:t>Net consideration utilised for subscription of equity shares of the of the eligible company being  startup till 31</a:t>
            </a:r>
            <a:r>
              <a:rPr lang="en-US" baseline="30000" dirty="0" smtClean="0"/>
              <a:t>st</a:t>
            </a:r>
            <a:r>
              <a:rPr lang="en-US" dirty="0" smtClean="0"/>
              <a:t> march 2022.</a:t>
            </a:r>
          </a:p>
          <a:p>
            <a:pPr algn="just">
              <a:buAutoNum type="arabicParenBoth"/>
            </a:pPr>
            <a:r>
              <a:rPr lang="en-US" dirty="0" smtClean="0"/>
              <a:t>Consideration to be utilised till due date of return, otherwise deposit into capital gain scheme. </a:t>
            </a:r>
          </a:p>
          <a:p>
            <a:pPr algn="just">
              <a:buAutoNum type="arabicParenBoth"/>
            </a:pPr>
            <a:r>
              <a:rPr lang="en-US" dirty="0" smtClean="0"/>
              <a:t>The company utilised the subscription amount for purchase of new assets. </a:t>
            </a:r>
          </a:p>
          <a:p>
            <a:pPr algn="just">
              <a:buAutoNum type="arabicParenBoth"/>
            </a:pPr>
            <a:r>
              <a:rPr lang="en-US" dirty="0" smtClean="0"/>
              <a:t>The equity shares so acquired or the new assets acquired by the company not to be sold or transferred within 5* years from date of acquisition, in the case of computer or computer  software acquired by eligible startup  it is 3 years.</a:t>
            </a:r>
          </a:p>
          <a:p>
            <a:pPr algn="just">
              <a:buAutoNum type="arabicParenBoth"/>
            </a:pPr>
            <a:r>
              <a:rPr lang="en-US" dirty="0" smtClean="0"/>
              <a:t>If so done,  the capital gain exempt earlier shall be taxable in the year in which transfer of shares by the investors  or transfer of assets by the company.</a:t>
            </a:r>
            <a:endParaRPr lang="en-US" dirty="0"/>
          </a:p>
        </p:txBody>
      </p:sp>
    </p:spTree>
    <p:extLst>
      <p:ext uri="{BB962C8B-B14F-4D97-AF65-F5344CB8AC3E}">
        <p14:creationId xmlns:p14="http://schemas.microsoft.com/office/powerpoint/2010/main" val="29468698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Extension of time limit in the case of compulsory acquisition -section 54H   </a:t>
            </a:r>
            <a:endParaRPr lang="en-US" dirty="0"/>
          </a:p>
        </p:txBody>
      </p:sp>
      <p:sp>
        <p:nvSpPr>
          <p:cNvPr id="3" name="Text Placeholder 2"/>
          <p:cNvSpPr>
            <a:spLocks noGrp="1"/>
          </p:cNvSpPr>
          <p:nvPr>
            <p:ph type="body" idx="1"/>
          </p:nvPr>
        </p:nvSpPr>
        <p:spPr/>
        <p:txBody>
          <a:bodyPr>
            <a:normAutofit/>
          </a:bodyPr>
          <a:lstStyle/>
          <a:p>
            <a:pPr>
              <a:buFont typeface="Wingdings" panose="05000000000000000000" pitchFamily="2" charset="2"/>
              <a:buChar char="§"/>
            </a:pPr>
            <a:r>
              <a:rPr lang="en-US" dirty="0" smtClean="0"/>
              <a:t>Transfer of capital assets by way of compulsory acquisition under any law.</a:t>
            </a:r>
          </a:p>
          <a:p>
            <a:pPr>
              <a:buFont typeface="Wingdings" panose="05000000000000000000" pitchFamily="2" charset="2"/>
              <a:buChar char="§"/>
            </a:pPr>
            <a:r>
              <a:rPr lang="en-US" dirty="0" smtClean="0"/>
              <a:t>Compensation awarded not received on the date of transferred.</a:t>
            </a:r>
          </a:p>
          <a:p>
            <a:pPr>
              <a:buFont typeface="Wingdings" panose="05000000000000000000" pitchFamily="2" charset="2"/>
              <a:buChar char="§"/>
            </a:pPr>
            <a:r>
              <a:rPr lang="en-US" dirty="0" smtClean="0"/>
              <a:t>The period for acquisition of new assets in section 54, 54B, 54D, 54EC, 554F shall be computed from date of receipt of compensation. </a:t>
            </a:r>
            <a:endParaRPr lang="en-US" dirty="0"/>
          </a:p>
        </p:txBody>
      </p:sp>
    </p:spTree>
    <p:extLst>
      <p:ext uri="{BB962C8B-B14F-4D97-AF65-F5344CB8AC3E}">
        <p14:creationId xmlns:p14="http://schemas.microsoft.com/office/powerpoint/2010/main" val="9408193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7881" y="175846"/>
            <a:ext cx="1195104" cy="4548554"/>
          </a:xfrm>
        </p:spPr>
        <p:txBody>
          <a:bodyPr vert="vert270"/>
          <a:lstStyle/>
          <a:p>
            <a:pPr algn="ctr"/>
            <a:r>
              <a:rPr lang="en-US" dirty="0" smtClean="0"/>
              <a:t>Tax rate on short term capital gain section 111A </a:t>
            </a:r>
            <a:endParaRPr lang="en-US" dirty="0"/>
          </a:p>
        </p:txBody>
      </p:sp>
      <p:sp>
        <p:nvSpPr>
          <p:cNvPr id="5" name="Text Placeholder 4"/>
          <p:cNvSpPr>
            <a:spLocks noGrp="1"/>
          </p:cNvSpPr>
          <p:nvPr>
            <p:ph type="body" idx="1"/>
          </p:nvPr>
        </p:nvSpPr>
        <p:spPr>
          <a:xfrm>
            <a:off x="1606062" y="525950"/>
            <a:ext cx="7211238" cy="4018200"/>
          </a:xfrm>
        </p:spPr>
        <p:txBody>
          <a:bodyPr anchor="ctr">
            <a:normAutofit/>
          </a:bodyPr>
          <a:lstStyle/>
          <a:p>
            <a:pPr marL="139700" indent="0" algn="just">
              <a:lnSpc>
                <a:spcPct val="150000"/>
              </a:lnSpc>
              <a:buNone/>
            </a:pPr>
            <a:r>
              <a:rPr lang="en-US" dirty="0" smtClean="0"/>
              <a:t>Capital gain on transfer of short term capital assets being :</a:t>
            </a:r>
          </a:p>
          <a:p>
            <a:pPr marL="482600" indent="-342900" algn="just">
              <a:lnSpc>
                <a:spcPct val="150000"/>
              </a:lnSpc>
              <a:buAutoNum type="arabicParenBoth"/>
            </a:pPr>
            <a:r>
              <a:rPr lang="en-US" dirty="0" smtClean="0"/>
              <a:t>Equity shares / units equity oriented funds / unit of business trust and </a:t>
            </a:r>
          </a:p>
          <a:p>
            <a:pPr marL="482600" indent="-342900" algn="just">
              <a:lnSpc>
                <a:spcPct val="150000"/>
              </a:lnSpc>
              <a:buAutoNum type="arabicParenBoth"/>
            </a:pPr>
            <a:r>
              <a:rPr lang="en-US" dirty="0" smtClean="0"/>
              <a:t>Such transaction in subject to STT.</a:t>
            </a:r>
          </a:p>
          <a:p>
            <a:pPr marL="482600" indent="-342900" algn="just">
              <a:lnSpc>
                <a:spcPct val="150000"/>
              </a:lnSpc>
              <a:buAutoNum type="arabicParenBoth"/>
            </a:pPr>
            <a:r>
              <a:rPr lang="en-US" dirty="0" smtClean="0"/>
              <a:t>The tax rate shall be 15% on such capital gain and </a:t>
            </a:r>
          </a:p>
          <a:p>
            <a:pPr marL="482600" indent="-342900" algn="just">
              <a:lnSpc>
                <a:spcPct val="150000"/>
              </a:lnSpc>
              <a:buAutoNum type="arabicParenBoth"/>
            </a:pPr>
            <a:r>
              <a:rPr lang="en-US" dirty="0" smtClean="0"/>
              <a:t>The balance amount of total income shall be deemed to be the total income of the assesse on which normal tax to be paid. </a:t>
            </a:r>
          </a:p>
          <a:p>
            <a:pPr marL="482600" indent="-342900" algn="just">
              <a:lnSpc>
                <a:spcPct val="150000"/>
              </a:lnSpc>
              <a:buAutoNum type="arabicParenBoth"/>
            </a:pPr>
            <a:r>
              <a:rPr lang="en-US" dirty="0" smtClean="0"/>
              <a:t>However in the case of individual HUF the adjustment of threshold  limit shall be permissible.</a:t>
            </a:r>
          </a:p>
          <a:p>
            <a:pPr marL="482600" indent="-342900" algn="just">
              <a:lnSpc>
                <a:spcPct val="150000"/>
              </a:lnSpc>
              <a:buAutoNum type="arabicParenBoth"/>
            </a:pPr>
            <a:r>
              <a:rPr lang="en-US" dirty="0" smtClean="0"/>
              <a:t>No Deduction under chapter VI –A from short term capital gain subject to special tax return of 15%.  </a:t>
            </a:r>
            <a:endParaRPr lang="en-US" dirty="0"/>
          </a:p>
        </p:txBody>
      </p:sp>
    </p:spTree>
    <p:extLst>
      <p:ext uri="{BB962C8B-B14F-4D97-AF65-F5344CB8AC3E}">
        <p14:creationId xmlns:p14="http://schemas.microsoft.com/office/powerpoint/2010/main" val="34057873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450" y="525950"/>
            <a:ext cx="3142800" cy="1361465"/>
          </a:xfrm>
        </p:spPr>
        <p:txBody>
          <a:bodyPr>
            <a:normAutofit fontScale="90000"/>
          </a:bodyPr>
          <a:lstStyle/>
          <a:p>
            <a:r>
              <a:rPr lang="en-US" dirty="0" smtClean="0"/>
              <a:t>Tax on long term capital gain – section 112</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endParaRPr lang="en-US" dirty="0"/>
          </a:p>
        </p:txBody>
      </p:sp>
      <p:sp>
        <p:nvSpPr>
          <p:cNvPr id="3" name="Text Placeholder 2"/>
          <p:cNvSpPr>
            <a:spLocks noGrp="1"/>
          </p:cNvSpPr>
          <p:nvPr>
            <p:ph type="body" idx="1"/>
          </p:nvPr>
        </p:nvSpPr>
        <p:spPr>
          <a:xfrm>
            <a:off x="3130062" y="525950"/>
            <a:ext cx="5687238" cy="4018200"/>
          </a:xfrm>
        </p:spPr>
        <p:txBody>
          <a:bodyPr>
            <a:normAutofit/>
          </a:bodyPr>
          <a:lstStyle/>
          <a:p>
            <a:pPr algn="just"/>
            <a:r>
              <a:rPr lang="en-US" dirty="0" smtClean="0"/>
              <a:t>Long term Capital gain on transfer of capital assets by resident  individual or HUF shall be subject to tax rate of 20%. </a:t>
            </a:r>
          </a:p>
          <a:p>
            <a:pPr algn="just"/>
            <a:r>
              <a:rPr lang="en-US" dirty="0" smtClean="0"/>
              <a:t>On the balance amount of total income shall be subject to normal taxation however the benefit of threshold limit shall be available in the case of individual or HUF.</a:t>
            </a:r>
          </a:p>
          <a:p>
            <a:pPr algn="just"/>
            <a:r>
              <a:rPr lang="en-US" dirty="0" smtClean="0"/>
              <a:t>For resident company tax on long term capital gain is 20%</a:t>
            </a:r>
          </a:p>
          <a:p>
            <a:pPr algn="just"/>
            <a:r>
              <a:rPr lang="en-US" dirty="0" smtClean="0"/>
              <a:t> however in the case of non-resident or foreign company tax on long term capital gain on unlisted securities or company in which public are not substantially interested shall be subject to tax rate of 10% with out 1</a:t>
            </a:r>
            <a:r>
              <a:rPr lang="en-US" baseline="30000" dirty="0" smtClean="0"/>
              <a:t>st</a:t>
            </a:r>
            <a:r>
              <a:rPr lang="en-US" dirty="0" smtClean="0"/>
              <a:t> proviso and 2</a:t>
            </a:r>
            <a:r>
              <a:rPr lang="en-US" baseline="30000" dirty="0" smtClean="0"/>
              <a:t>nd</a:t>
            </a:r>
            <a:r>
              <a:rPr lang="en-US" dirty="0" smtClean="0"/>
              <a:t> proviso section 48.</a:t>
            </a:r>
          </a:p>
          <a:p>
            <a:pPr algn="just"/>
            <a:r>
              <a:rPr lang="en-US" dirty="0" smtClean="0"/>
              <a:t>In case of other resident long term capital gain subject to tax rate of 20% and other income as per normal tax rate.</a:t>
            </a:r>
          </a:p>
          <a:p>
            <a:pPr algn="just"/>
            <a:r>
              <a:rPr lang="en-US" dirty="0" smtClean="0"/>
              <a:t>If the tax on long term capital gain on listed securities (other than units) or zero coupon  bond exceed 10% of the capital gain with out indexation, - excess shall be ignored.</a:t>
            </a:r>
          </a:p>
          <a:p>
            <a:pPr algn="just"/>
            <a:endParaRPr lang="en-US" dirty="0"/>
          </a:p>
        </p:txBody>
      </p:sp>
      <p:sp>
        <p:nvSpPr>
          <p:cNvPr id="5" name="TextBox 4"/>
          <p:cNvSpPr txBox="1"/>
          <p:nvPr/>
        </p:nvSpPr>
        <p:spPr>
          <a:xfrm>
            <a:off x="328246" y="2535050"/>
            <a:ext cx="2919046" cy="9541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a:t>general tax rate on long term capital gain for special tax rate on long term </a:t>
            </a:r>
            <a:r>
              <a:rPr lang="en-US" dirty="0" smtClean="0"/>
              <a:t>capital gain referred </a:t>
            </a:r>
            <a:r>
              <a:rPr lang="en-US" dirty="0"/>
              <a:t>to section 112A </a:t>
            </a:r>
          </a:p>
        </p:txBody>
      </p:sp>
    </p:spTree>
    <p:extLst>
      <p:ext uri="{BB962C8B-B14F-4D97-AF65-F5344CB8AC3E}">
        <p14:creationId xmlns:p14="http://schemas.microsoft.com/office/powerpoint/2010/main" val="5715473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450" y="525950"/>
            <a:ext cx="3142800" cy="2568942"/>
          </a:xfrm>
        </p:spPr>
        <p:txBody>
          <a:bodyPr>
            <a:normAutofit fontScale="90000"/>
          </a:bodyPr>
          <a:lstStyle/>
          <a:p>
            <a:pPr marL="58738"/>
            <a:r>
              <a:rPr lang="en-US" dirty="0" smtClean="0"/>
              <a:t>Tax on long term capital gain on certain assets being- section 112A  </a:t>
            </a:r>
            <a:br>
              <a:rPr lang="en-US" dirty="0" smtClean="0"/>
            </a:br>
            <a:r>
              <a:rPr lang="en-US" dirty="0" smtClean="0"/>
              <a:t/>
            </a:r>
            <a:br>
              <a:rPr lang="en-US" dirty="0" smtClean="0"/>
            </a:br>
            <a:r>
              <a:rPr lang="en-US" sz="1600" dirty="0" smtClean="0"/>
              <a:t>equity shares</a:t>
            </a:r>
            <a:r>
              <a:rPr lang="en-US" dirty="0" smtClean="0"/>
              <a:t/>
            </a:r>
            <a:br>
              <a:rPr lang="en-US" dirty="0" smtClean="0"/>
            </a:br>
            <a:r>
              <a:rPr lang="en-US" sz="1800" dirty="0" smtClean="0"/>
              <a:t>units of equity oriented fund </a:t>
            </a:r>
            <a:r>
              <a:rPr lang="en-US" dirty="0" smtClean="0"/>
              <a:t/>
            </a:r>
            <a:br>
              <a:rPr lang="en-US" dirty="0" smtClean="0"/>
            </a:br>
            <a:r>
              <a:rPr lang="en-US" sz="1800" dirty="0" smtClean="0"/>
              <a:t>unit of business trust</a:t>
            </a:r>
            <a:endParaRPr lang="en-US" sz="1800" dirty="0"/>
          </a:p>
        </p:txBody>
      </p:sp>
      <p:sp>
        <p:nvSpPr>
          <p:cNvPr id="3" name="Text Placeholder 2"/>
          <p:cNvSpPr>
            <a:spLocks noGrp="1"/>
          </p:cNvSpPr>
          <p:nvPr>
            <p:ph type="body" idx="1"/>
          </p:nvPr>
        </p:nvSpPr>
        <p:spPr/>
        <p:txBody>
          <a:bodyPr>
            <a:normAutofit fontScale="92500" lnSpcReduction="20000"/>
          </a:bodyPr>
          <a:lstStyle/>
          <a:p>
            <a:pPr algn="just"/>
            <a:r>
              <a:rPr lang="en-US" dirty="0" smtClean="0"/>
              <a:t>Capital gain from such assets where STT has been paid on acquisition and transfer of such assets being equity shares and STT paid on transfer on such assets being equity orient fund or unit of business trust  shall be as under:</a:t>
            </a:r>
          </a:p>
          <a:p>
            <a:pPr algn="just"/>
            <a:r>
              <a:rPr lang="en-US" dirty="0" smtClean="0"/>
              <a:t>Tax on long term capital gain upto Rs 1 Lakh  - NIL.</a:t>
            </a:r>
          </a:p>
          <a:p>
            <a:pPr algn="just"/>
            <a:r>
              <a:rPr lang="en-US" dirty="0" smtClean="0"/>
              <a:t>Beyond  long term capital gain of Rs 1 </a:t>
            </a:r>
            <a:r>
              <a:rPr lang="en-US" dirty="0"/>
              <a:t>Lakh </a:t>
            </a:r>
            <a:r>
              <a:rPr lang="en-US" dirty="0" smtClean="0"/>
              <a:t>--10</a:t>
            </a:r>
            <a:r>
              <a:rPr lang="en-US" dirty="0"/>
              <a:t>%</a:t>
            </a:r>
            <a:r>
              <a:rPr lang="en-US" dirty="0" smtClean="0"/>
              <a:t>.</a:t>
            </a:r>
          </a:p>
          <a:p>
            <a:pPr algn="just"/>
            <a:r>
              <a:rPr lang="en-US" dirty="0" smtClean="0"/>
              <a:t> balance other income  at normal rate.</a:t>
            </a:r>
          </a:p>
          <a:p>
            <a:pPr algn="just"/>
            <a:r>
              <a:rPr lang="en-US" dirty="0" smtClean="0"/>
              <a:t>In the case of individual HUF threshold limit exemption shall be available. </a:t>
            </a:r>
          </a:p>
          <a:p>
            <a:pPr algn="just"/>
            <a:r>
              <a:rPr lang="en-US" dirty="0" smtClean="0"/>
              <a:t>No Deduction under Chapter VI-A shall be allowed from such long term capital gain. </a:t>
            </a:r>
          </a:p>
          <a:p>
            <a:pPr algn="just"/>
            <a:r>
              <a:rPr lang="en-US" dirty="0" smtClean="0"/>
              <a:t>No rebate under section 87A from tax on long term capital gain.</a:t>
            </a:r>
          </a:p>
          <a:p>
            <a:pPr algn="just"/>
            <a:r>
              <a:rPr lang="en-US" dirty="0" smtClean="0"/>
              <a:t>1</a:t>
            </a:r>
            <a:r>
              <a:rPr lang="en-US" baseline="30000" dirty="0" smtClean="0"/>
              <a:t>st</a:t>
            </a:r>
            <a:r>
              <a:rPr lang="en-US" dirty="0" smtClean="0"/>
              <a:t> proviso and 2</a:t>
            </a:r>
            <a:r>
              <a:rPr lang="en-US" baseline="30000" dirty="0" smtClean="0"/>
              <a:t>nd</a:t>
            </a:r>
            <a:r>
              <a:rPr lang="en-US" dirty="0" smtClean="0"/>
              <a:t> proviso of section 48 not applicable if capital gain taxable under section 112A.</a:t>
            </a:r>
            <a:endParaRPr lang="en-US" dirty="0"/>
          </a:p>
        </p:txBody>
      </p:sp>
      <p:sp>
        <p:nvSpPr>
          <p:cNvPr id="4" name="TextBox 3"/>
          <p:cNvSpPr txBox="1"/>
          <p:nvPr/>
        </p:nvSpPr>
        <p:spPr>
          <a:xfrm>
            <a:off x="457200" y="3270738"/>
            <a:ext cx="3458308" cy="1384995"/>
          </a:xfrm>
          <a:prstGeom prst="rect">
            <a:avLst/>
          </a:prstGeom>
          <a:noFill/>
        </p:spPr>
        <p:txBody>
          <a:bodyPr wrap="square" rtlCol="0">
            <a:spAutoFit/>
          </a:bodyPr>
          <a:lstStyle/>
          <a:p>
            <a:pPr algn="just"/>
            <a:r>
              <a:rPr lang="en-US" dirty="0" smtClean="0"/>
              <a:t>Provision of section 112A has over riding  effect to section 112. tax rate under section 112 is normal tax rate on long term capital gain where as tax rate under section 112 A is the special tax rate on specific items on long term capita gain.  </a:t>
            </a:r>
            <a:endParaRPr lang="en-US" dirty="0"/>
          </a:p>
        </p:txBody>
      </p:sp>
    </p:spTree>
    <p:extLst>
      <p:ext uri="{BB962C8B-B14F-4D97-AF65-F5344CB8AC3E}">
        <p14:creationId xmlns:p14="http://schemas.microsoft.com/office/powerpoint/2010/main" val="23698812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32"/>
          <p:cNvSpPr txBox="1">
            <a:spLocks noGrp="1"/>
          </p:cNvSpPr>
          <p:nvPr>
            <p:ph type="title"/>
          </p:nvPr>
        </p:nvSpPr>
        <p:spPr>
          <a:xfrm>
            <a:off x="0" y="0"/>
            <a:ext cx="9144000" cy="445477"/>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1800"/>
              <a:buNone/>
            </a:pPr>
            <a:r>
              <a:rPr lang="en-US" sz="2200" b="1"/>
              <a:t>Example of Cost of Acquisition of Right Shares-Section 55(2)(aa)</a:t>
            </a:r>
            <a:endParaRPr sz="2200" b="1"/>
          </a:p>
        </p:txBody>
      </p:sp>
      <p:sp>
        <p:nvSpPr>
          <p:cNvPr id="370" name="Google Shape;370;p32"/>
          <p:cNvSpPr txBox="1">
            <a:spLocks noGrp="1"/>
          </p:cNvSpPr>
          <p:nvPr>
            <p:ph type="body" idx="1"/>
          </p:nvPr>
        </p:nvSpPr>
        <p:spPr>
          <a:xfrm>
            <a:off x="0" y="445477"/>
            <a:ext cx="9144000" cy="4698023"/>
          </a:xfrm>
          <a:prstGeom prst="rect">
            <a:avLst/>
          </a:prstGeom>
          <a:noFill/>
          <a:ln>
            <a:noFill/>
          </a:ln>
        </p:spPr>
        <p:txBody>
          <a:bodyPr spcFirstLastPara="1" wrap="square" lIns="91425" tIns="45700" rIns="91425" bIns="45700" anchor="t" anchorCtr="0">
            <a:normAutofit/>
          </a:bodyPr>
          <a:lstStyle/>
          <a:p>
            <a:pPr marL="269875" lvl="0" indent="-155575" algn="just" rtl="0">
              <a:lnSpc>
                <a:spcPct val="115000"/>
              </a:lnSpc>
              <a:spcBef>
                <a:spcPts val="360"/>
              </a:spcBef>
              <a:spcAft>
                <a:spcPts val="0"/>
              </a:spcAft>
              <a:buSzPts val="1800"/>
              <a:buNone/>
            </a:pPr>
            <a:r>
              <a:rPr lang="en-US" sz="1600" dirty="0">
                <a:solidFill>
                  <a:schemeClr val="dk1"/>
                </a:solidFill>
                <a:latin typeface="Calibri"/>
                <a:ea typeface="Calibri"/>
                <a:cs typeface="Calibri"/>
                <a:sym typeface="Calibri"/>
              </a:rPr>
              <a:t>1. Mr. X  holds 100 shares of ABC Ltd. a listed company which were acquired by him in 1997 for Rs. 10 per share. The market value of the shares as on 1.6.2019 is Rs. 250 per share. The company offers him a right to subscribe to 100 additional shares at the rate of Rs. 160 per share. If he subscribes to the shares then his cost of acquisition will be as under:</a:t>
            </a:r>
            <a:endParaRPr dirty="0"/>
          </a:p>
          <a:p>
            <a:pPr marL="114300" lvl="0" indent="0" algn="just" rtl="0">
              <a:lnSpc>
                <a:spcPct val="115000"/>
              </a:lnSpc>
              <a:spcBef>
                <a:spcPts val="360"/>
              </a:spcBef>
              <a:spcAft>
                <a:spcPts val="0"/>
              </a:spcAft>
              <a:buSzPts val="1800"/>
              <a:buNone/>
            </a:pPr>
            <a:r>
              <a:rPr lang="en-US" sz="1600" dirty="0">
                <a:solidFill>
                  <a:schemeClr val="dk1"/>
                </a:solidFill>
                <a:latin typeface="Calibri"/>
                <a:ea typeface="Calibri"/>
                <a:cs typeface="Calibri"/>
                <a:sym typeface="Calibri"/>
              </a:rPr>
              <a:t>          (a)  For the original 100 shares Rs. 10 per share</a:t>
            </a:r>
            <a:endParaRPr dirty="0"/>
          </a:p>
          <a:p>
            <a:pPr marL="114300" lvl="0" indent="0" algn="just" rtl="0">
              <a:lnSpc>
                <a:spcPct val="115000"/>
              </a:lnSpc>
              <a:spcBef>
                <a:spcPts val="360"/>
              </a:spcBef>
              <a:spcAft>
                <a:spcPts val="0"/>
              </a:spcAft>
              <a:buSzPts val="1800"/>
              <a:buNone/>
            </a:pPr>
            <a:r>
              <a:rPr lang="en-US" sz="1600" dirty="0">
                <a:solidFill>
                  <a:schemeClr val="dk1"/>
                </a:solidFill>
                <a:latin typeface="Calibri"/>
                <a:ea typeface="Calibri"/>
                <a:cs typeface="Calibri"/>
                <a:sym typeface="Calibri"/>
              </a:rPr>
              <a:t>          (b) For the additional 100 right shares Rs. 160 per share</a:t>
            </a:r>
            <a:endParaRPr dirty="0"/>
          </a:p>
          <a:p>
            <a:pPr marL="269875" lvl="0" indent="-176213" algn="just" rtl="0">
              <a:lnSpc>
                <a:spcPct val="115000"/>
              </a:lnSpc>
              <a:spcBef>
                <a:spcPts val="360"/>
              </a:spcBef>
              <a:spcAft>
                <a:spcPts val="0"/>
              </a:spcAft>
              <a:buSzPts val="1800"/>
              <a:buNone/>
            </a:pPr>
            <a:r>
              <a:rPr lang="en-US" sz="1600" dirty="0">
                <a:solidFill>
                  <a:schemeClr val="dk1"/>
                </a:solidFill>
                <a:latin typeface="Calibri"/>
                <a:ea typeface="Calibri"/>
                <a:cs typeface="Calibri"/>
                <a:sym typeface="Calibri"/>
              </a:rPr>
              <a:t>2. In the above example if R does not subscribe to the additional shares but renounces the right in favour of Mr. Y at the rate of Rs. 50 per share then the entire amount of Rs. 5000 received by him would be treated as capital gains as the cost of acquisition of the right is Nil.</a:t>
            </a:r>
            <a:endParaRPr dirty="0"/>
          </a:p>
          <a:p>
            <a:pPr marL="269875" lvl="0" indent="-176213" algn="just" rtl="0">
              <a:lnSpc>
                <a:spcPct val="115000"/>
              </a:lnSpc>
              <a:spcBef>
                <a:spcPts val="360"/>
              </a:spcBef>
              <a:spcAft>
                <a:spcPts val="0"/>
              </a:spcAft>
              <a:buSzPts val="1800"/>
              <a:buNone/>
            </a:pPr>
            <a:r>
              <a:rPr lang="en-US" sz="1600" dirty="0">
                <a:solidFill>
                  <a:schemeClr val="dk1"/>
                </a:solidFill>
                <a:latin typeface="Calibri"/>
                <a:ea typeface="Calibri"/>
                <a:cs typeface="Calibri"/>
                <a:sym typeface="Calibri"/>
              </a:rPr>
              <a:t>3. If Mr. Y in favour of whom the right was renounced subscribes to the 100 shares then his cost of acquisition will be as under:</a:t>
            </a:r>
            <a:endParaRPr dirty="0"/>
          </a:p>
          <a:p>
            <a:pPr marL="114300" lvl="0" indent="0" algn="l" rtl="0">
              <a:lnSpc>
                <a:spcPct val="115000"/>
              </a:lnSpc>
              <a:spcBef>
                <a:spcPts val="360"/>
              </a:spcBef>
              <a:spcAft>
                <a:spcPts val="0"/>
              </a:spcAft>
              <a:buSzPts val="1800"/>
              <a:buNone/>
            </a:pPr>
            <a:endParaRPr dirty="0">
              <a:solidFill>
                <a:schemeClr val="dk1"/>
              </a:solidFill>
              <a:latin typeface="Calibri"/>
              <a:ea typeface="Calibri"/>
              <a:cs typeface="Calibri"/>
              <a:sym typeface="Calibri"/>
            </a:endParaRPr>
          </a:p>
        </p:txBody>
      </p:sp>
      <p:graphicFrame>
        <p:nvGraphicFramePr>
          <p:cNvPr id="371" name="Google Shape;371;p32"/>
          <p:cNvGraphicFramePr/>
          <p:nvPr/>
        </p:nvGraphicFramePr>
        <p:xfrm>
          <a:off x="152399" y="3845657"/>
          <a:ext cx="8839200" cy="1251330"/>
        </p:xfrm>
        <a:graphic>
          <a:graphicData uri="http://schemas.openxmlformats.org/drawingml/2006/table">
            <a:tbl>
              <a:tblPr firstRow="1" bandRow="1">
                <a:noFill/>
                <a:tableStyleId>{55E68572-0C15-41E4-A884-CE48865E046A}</a:tableStyleId>
              </a:tblPr>
              <a:tblGrid>
                <a:gridCol w="7080750"/>
                <a:gridCol w="1758450"/>
              </a:tblGrid>
              <a:tr h="287125">
                <a:tc>
                  <a:txBody>
                    <a:bodyPr/>
                    <a:lstStyle/>
                    <a:p>
                      <a:pPr marL="0" marR="0" lvl="0" indent="0" algn="l" rtl="0">
                        <a:lnSpc>
                          <a:spcPct val="100000"/>
                        </a:lnSpc>
                        <a:spcBef>
                          <a:spcPts val="0"/>
                        </a:spcBef>
                        <a:spcAft>
                          <a:spcPts val="0"/>
                        </a:spcAft>
                        <a:buNone/>
                      </a:pPr>
                      <a:r>
                        <a:rPr lang="en-US" sz="1400" b="1" u="none" strike="noStrike" cap="none"/>
                        <a:t>Particulars</a:t>
                      </a:r>
                      <a:endParaRPr sz="1400" b="1"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b="1" u="none" strike="noStrike" cap="none"/>
                        <a:t>Amounts (Rs.)</a:t>
                      </a:r>
                      <a:endParaRPr sz="1400" b="1" u="none" strike="noStrike" cap="none"/>
                    </a:p>
                  </a:txBody>
                  <a:tcPr marL="91450" marR="91450" marT="45725" marB="45725"/>
                </a:tc>
              </a:tr>
              <a:tr h="280875">
                <a:tc>
                  <a:txBody>
                    <a:bodyPr/>
                    <a:lstStyle/>
                    <a:p>
                      <a:pPr marL="0" marR="0" lvl="0" indent="0" algn="l" rtl="0">
                        <a:lnSpc>
                          <a:spcPct val="100000"/>
                        </a:lnSpc>
                        <a:spcBef>
                          <a:spcPts val="0"/>
                        </a:spcBef>
                        <a:spcAft>
                          <a:spcPts val="0"/>
                        </a:spcAft>
                        <a:buNone/>
                      </a:pPr>
                      <a:r>
                        <a:rPr lang="en-US" sz="1400" u="none" strike="noStrike" cap="none"/>
                        <a:t>(a) Amount paid to the company</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16000</a:t>
                      </a:r>
                      <a:endParaRPr sz="1400" u="none" strike="noStrike" cap="none"/>
                    </a:p>
                  </a:txBody>
                  <a:tcPr marL="91450" marR="91450" marT="45725" marB="45725"/>
                </a:tc>
              </a:tr>
              <a:tr h="233975">
                <a:tc>
                  <a:txBody>
                    <a:bodyPr/>
                    <a:lstStyle/>
                    <a:p>
                      <a:pPr marL="0" marR="0" lvl="0" indent="0" algn="l" rtl="0">
                        <a:lnSpc>
                          <a:spcPct val="100000"/>
                        </a:lnSpc>
                        <a:spcBef>
                          <a:spcPts val="0"/>
                        </a:spcBef>
                        <a:spcAft>
                          <a:spcPts val="0"/>
                        </a:spcAft>
                        <a:buNone/>
                      </a:pPr>
                      <a:r>
                        <a:rPr lang="en-US" sz="1400" u="none" strike="noStrike" cap="none"/>
                        <a:t>(b) Amount paid to X for acquiring the right to subscribe to the shares</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5000</a:t>
                      </a:r>
                      <a:endParaRPr sz="1400" u="none" strike="noStrike" cap="none"/>
                    </a:p>
                  </a:txBody>
                  <a:tcPr marL="91450" marR="91450" marT="45725" marB="45725"/>
                </a:tc>
              </a:tr>
              <a:tr h="336900">
                <a:tc>
                  <a:txBody>
                    <a:bodyPr/>
                    <a:lstStyle/>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Total</a:t>
                      </a:r>
                      <a:endParaRPr sz="1400" b="1"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b="1" u="none" strike="noStrike" cap="none"/>
                        <a:t>21000</a:t>
                      </a:r>
                      <a:endParaRPr sz="1400" b="1" u="none" strike="noStrike" cap="none"/>
                    </a:p>
                  </a:txBody>
                  <a:tcPr marL="91450" marR="91450" marT="45725" marB="45725"/>
                </a:tc>
              </a:tr>
            </a:tbl>
          </a:graphicData>
        </a:graphic>
      </p:graphicFrame>
    </p:spTree>
    <p:extLst>
      <p:ext uri="{BB962C8B-B14F-4D97-AF65-F5344CB8AC3E}">
        <p14:creationId xmlns:p14="http://schemas.microsoft.com/office/powerpoint/2010/main" val="3403203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6"/>
          <p:cNvSpPr txBox="1">
            <a:spLocks noGrp="1"/>
          </p:cNvSpPr>
          <p:nvPr>
            <p:ph type="title"/>
          </p:nvPr>
        </p:nvSpPr>
        <p:spPr>
          <a:xfrm>
            <a:off x="305450" y="525950"/>
            <a:ext cx="2338896" cy="15870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Clr>
                <a:srgbClr val="434343"/>
              </a:buClr>
              <a:buSzPts val="2400"/>
              <a:buNone/>
            </a:pPr>
            <a:r>
              <a:rPr lang="en-US"/>
              <a:t>Meaning of capital assets- section 2(14)</a:t>
            </a:r>
            <a:endParaRPr/>
          </a:p>
        </p:txBody>
      </p:sp>
      <p:sp>
        <p:nvSpPr>
          <p:cNvPr id="186" name="Google Shape;186;p6"/>
          <p:cNvSpPr txBox="1">
            <a:spLocks noGrp="1"/>
          </p:cNvSpPr>
          <p:nvPr>
            <p:ph type="body" idx="1"/>
          </p:nvPr>
        </p:nvSpPr>
        <p:spPr>
          <a:xfrm>
            <a:off x="3052119" y="525949"/>
            <a:ext cx="5765181" cy="4490893"/>
          </a:xfrm>
          <a:prstGeom prst="rect">
            <a:avLst/>
          </a:prstGeom>
          <a:noFill/>
          <a:ln>
            <a:noFill/>
          </a:ln>
        </p:spPr>
        <p:txBody>
          <a:bodyPr spcFirstLastPara="1" wrap="square" lIns="91425" tIns="91425" rIns="91425" bIns="91425" anchor="t" anchorCtr="0">
            <a:normAutofit/>
          </a:bodyPr>
          <a:lstStyle/>
          <a:p>
            <a:pPr marL="139700" lvl="0" indent="0" algn="l" rtl="0">
              <a:lnSpc>
                <a:spcPct val="115000"/>
              </a:lnSpc>
              <a:spcBef>
                <a:spcPts val="0"/>
              </a:spcBef>
              <a:spcAft>
                <a:spcPts val="0"/>
              </a:spcAft>
              <a:buSzPts val="1400"/>
              <a:buNone/>
            </a:pPr>
            <a:r>
              <a:rPr lang="en-US"/>
              <a:t>capital asset" </a:t>
            </a:r>
            <a:r>
              <a:rPr lang="en-US" b="1"/>
              <a:t>means</a:t>
            </a:r>
            <a:r>
              <a:rPr lang="en-US"/>
              <a:t>—</a:t>
            </a:r>
            <a:endParaRPr/>
          </a:p>
          <a:p>
            <a:pPr marL="139700" lvl="0" indent="0" algn="l" rtl="0">
              <a:lnSpc>
                <a:spcPct val="115000"/>
              </a:lnSpc>
              <a:spcBef>
                <a:spcPts val="0"/>
              </a:spcBef>
              <a:spcAft>
                <a:spcPts val="0"/>
              </a:spcAft>
              <a:buSzPts val="1400"/>
              <a:buNone/>
            </a:pPr>
            <a:r>
              <a:rPr lang="en-US"/>
              <a:t>(a) </a:t>
            </a:r>
            <a:r>
              <a:rPr lang="en-US" b="1"/>
              <a:t>property</a:t>
            </a:r>
            <a:r>
              <a:rPr lang="en-US"/>
              <a:t> of any kind held by an assessee, whether or not connected with his business or profession;</a:t>
            </a:r>
            <a:endParaRPr/>
          </a:p>
          <a:p>
            <a:pPr marL="139700" lvl="0" indent="0" algn="l" rtl="0">
              <a:lnSpc>
                <a:spcPct val="115000"/>
              </a:lnSpc>
              <a:spcBef>
                <a:spcPts val="0"/>
              </a:spcBef>
              <a:spcAft>
                <a:spcPts val="0"/>
              </a:spcAft>
              <a:buSzPts val="1400"/>
              <a:buNone/>
            </a:pPr>
            <a:r>
              <a:rPr lang="en-US"/>
              <a:t>(b) any securities held by a (FII) which has invested in such securities in accordance with the regulations made under the SEBI Act, 1992 ;</a:t>
            </a:r>
            <a:endParaRPr/>
          </a:p>
          <a:p>
            <a:pPr marL="139700" lvl="0" indent="0" algn="l" rtl="0">
              <a:lnSpc>
                <a:spcPct val="115000"/>
              </a:lnSpc>
              <a:spcBef>
                <a:spcPts val="0"/>
              </a:spcBef>
              <a:spcAft>
                <a:spcPts val="0"/>
              </a:spcAft>
              <a:buSzPts val="1400"/>
              <a:buNone/>
            </a:pPr>
            <a:r>
              <a:rPr lang="en-US"/>
              <a:t>(c)any unit linked insurance policy(ULIP) to which exemption under section 10(10D) does not apply on account of the applicability of the fourth and fifth provisos thereof,</a:t>
            </a:r>
            <a:endParaRPr/>
          </a:p>
          <a:p>
            <a:pPr marL="139700" lvl="0" indent="0" algn="l" rtl="0">
              <a:lnSpc>
                <a:spcPct val="115000"/>
              </a:lnSpc>
              <a:spcBef>
                <a:spcPts val="0"/>
              </a:spcBef>
              <a:spcAft>
                <a:spcPts val="0"/>
              </a:spcAft>
              <a:buSzPts val="1400"/>
              <a:buNone/>
            </a:pPr>
            <a:r>
              <a:rPr lang="en-US" b="1"/>
              <a:t>Exclusions</a:t>
            </a:r>
            <a:r>
              <a:rPr lang="en-US"/>
              <a:t> from capital assets:</a:t>
            </a:r>
            <a:endParaRPr/>
          </a:p>
          <a:p>
            <a:pPr marL="457200" lvl="0" indent="-317500" algn="l" rtl="0">
              <a:lnSpc>
                <a:spcPct val="115000"/>
              </a:lnSpc>
              <a:spcBef>
                <a:spcPts val="0"/>
              </a:spcBef>
              <a:spcAft>
                <a:spcPts val="0"/>
              </a:spcAft>
              <a:buSzPts val="1400"/>
              <a:buFont typeface="Noto Sans Symbols"/>
              <a:buChar char="▪"/>
            </a:pPr>
            <a:r>
              <a:rPr lang="en-US"/>
              <a:t>stock-in-trade, consumable stores or raw materials</a:t>
            </a:r>
            <a:endParaRPr/>
          </a:p>
          <a:p>
            <a:pPr marL="457200" lvl="0" indent="-317500" algn="l" rtl="0">
              <a:lnSpc>
                <a:spcPct val="115000"/>
              </a:lnSpc>
              <a:spcBef>
                <a:spcPts val="0"/>
              </a:spcBef>
              <a:spcAft>
                <a:spcPts val="0"/>
              </a:spcAft>
              <a:buSzPts val="1400"/>
              <a:buFont typeface="Noto Sans Symbols"/>
              <a:buChar char="▪"/>
            </a:pPr>
            <a:r>
              <a:rPr lang="en-US"/>
              <a:t>personal effects-  ,means </a:t>
            </a:r>
            <a:r>
              <a:rPr lang="en-US" b="1"/>
              <a:t>movable property </a:t>
            </a:r>
            <a:r>
              <a:rPr lang="en-US"/>
              <a:t>held for personal use except jewellery; archaeological collections; drawings; paintings; sculptures; or any work of art.</a:t>
            </a:r>
            <a:endParaRPr/>
          </a:p>
          <a:p>
            <a:pPr marL="457200" lvl="0" indent="-317500" algn="l" rtl="0">
              <a:lnSpc>
                <a:spcPct val="115000"/>
              </a:lnSpc>
              <a:spcBef>
                <a:spcPts val="0"/>
              </a:spcBef>
              <a:spcAft>
                <a:spcPts val="0"/>
              </a:spcAft>
              <a:buSzPts val="1400"/>
              <a:buFont typeface="Noto Sans Symbols"/>
              <a:buChar char="▪"/>
            </a:pPr>
            <a:r>
              <a:rPr lang="en-US"/>
              <a:t>rural agricultural land in India</a:t>
            </a:r>
            <a:endParaRPr/>
          </a:p>
          <a:p>
            <a:pPr marL="457200" lvl="0" indent="-317500" algn="l" rtl="0">
              <a:lnSpc>
                <a:spcPct val="115000"/>
              </a:lnSpc>
              <a:spcBef>
                <a:spcPts val="0"/>
              </a:spcBef>
              <a:spcAft>
                <a:spcPts val="0"/>
              </a:spcAft>
              <a:buSzPts val="1400"/>
              <a:buFont typeface="Noto Sans Symbols"/>
              <a:buChar char="▪"/>
            </a:pPr>
            <a:r>
              <a:rPr lang="en-US"/>
              <a:t>Gold Bonds, Gold Deposit Bonds , deposit certificates issued under the Gold Monetisation Scheme, 2015</a:t>
            </a:r>
            <a:endParaRPr/>
          </a:p>
          <a:p>
            <a:pPr marL="139700" lvl="0" indent="0" algn="l" rtl="0">
              <a:lnSpc>
                <a:spcPct val="115000"/>
              </a:lnSpc>
              <a:spcBef>
                <a:spcPts val="0"/>
              </a:spcBef>
              <a:spcAft>
                <a:spcPts val="0"/>
              </a:spcAft>
              <a:buSzPts val="1400"/>
              <a:buNone/>
            </a:pPr>
            <a:endParaRPr/>
          </a:p>
        </p:txBody>
      </p:sp>
      <p:sp>
        <p:nvSpPr>
          <p:cNvPr id="187" name="Google Shape;187;p6"/>
          <p:cNvSpPr txBox="1"/>
          <p:nvPr/>
        </p:nvSpPr>
        <p:spPr>
          <a:xfrm>
            <a:off x="167850" y="2397200"/>
            <a:ext cx="2661900" cy="22473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Property is nothing but a systematic expression of degrees and forms of control, use and enjoyment transfer or disposal  of things by persons that are recognized and protected by law. Different law has defined differently according to purpose of the statute.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33"/>
          <p:cNvSpPr txBox="1">
            <a:spLocks noGrp="1"/>
          </p:cNvSpPr>
          <p:nvPr>
            <p:ph type="title"/>
          </p:nvPr>
        </p:nvSpPr>
        <p:spPr>
          <a:xfrm>
            <a:off x="0" y="0"/>
            <a:ext cx="9144000" cy="656492"/>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1800"/>
              <a:buNone/>
            </a:pPr>
            <a:r>
              <a:rPr lang="en-US" sz="2400" b="1"/>
              <a:t>Example of Computation of Indexed cost of acquisition</a:t>
            </a:r>
            <a:endParaRPr sz="2400" b="1"/>
          </a:p>
        </p:txBody>
      </p:sp>
      <p:sp>
        <p:nvSpPr>
          <p:cNvPr id="377" name="Google Shape;377;p33"/>
          <p:cNvSpPr txBox="1">
            <a:spLocks noGrp="1"/>
          </p:cNvSpPr>
          <p:nvPr>
            <p:ph type="body" idx="1"/>
          </p:nvPr>
        </p:nvSpPr>
        <p:spPr>
          <a:xfrm>
            <a:off x="0" y="656492"/>
            <a:ext cx="9038492" cy="4360986"/>
          </a:xfrm>
          <a:prstGeom prst="rect">
            <a:avLst/>
          </a:prstGeom>
          <a:noFill/>
          <a:ln>
            <a:noFill/>
          </a:ln>
        </p:spPr>
        <p:txBody>
          <a:bodyPr spcFirstLastPara="1" wrap="square" lIns="91425" tIns="45700" rIns="91425" bIns="45700" anchor="t" anchorCtr="0">
            <a:normAutofit/>
          </a:bodyPr>
          <a:lstStyle/>
          <a:p>
            <a:pPr marL="114300" lvl="0" indent="0" algn="l" rtl="0">
              <a:lnSpc>
                <a:spcPct val="115000"/>
              </a:lnSpc>
              <a:spcBef>
                <a:spcPts val="360"/>
              </a:spcBef>
              <a:spcAft>
                <a:spcPts val="0"/>
              </a:spcAft>
              <a:buSzPts val="1800"/>
              <a:buNone/>
            </a:pPr>
            <a:r>
              <a:rPr lang="en-US">
                <a:solidFill>
                  <a:schemeClr val="dk1"/>
                </a:solidFill>
              </a:rPr>
              <a:t>Illustration: X purchased a piece of land on 04.01.1978 for Rs.50000. This land was sold by him on 02.09.2014 for Rs.1700000. The market value of the land as on 01.04.2001 was Rs.511200. Expenses on transfer were 2% of the sale price. Compute the capital gain for the assessment year 2015-16. </a:t>
            </a:r>
            <a:endParaRPr>
              <a:solidFill>
                <a:schemeClr val="dk1"/>
              </a:solidFill>
            </a:endParaRPr>
          </a:p>
          <a:p>
            <a:pPr marL="114300" lvl="0" indent="0" algn="l" rtl="0">
              <a:lnSpc>
                <a:spcPct val="115000"/>
              </a:lnSpc>
              <a:spcBef>
                <a:spcPts val="360"/>
              </a:spcBef>
              <a:spcAft>
                <a:spcPts val="0"/>
              </a:spcAft>
              <a:buSzPts val="1800"/>
              <a:buNone/>
            </a:pPr>
            <a:r>
              <a:rPr lang="en-US">
                <a:solidFill>
                  <a:schemeClr val="dk1"/>
                </a:solidFill>
              </a:rPr>
              <a:t>Solution : </a:t>
            </a:r>
            <a:endParaRPr/>
          </a:p>
          <a:p>
            <a:pPr marL="114300" lvl="0" indent="0" algn="l" rtl="0">
              <a:lnSpc>
                <a:spcPct val="115000"/>
              </a:lnSpc>
              <a:spcBef>
                <a:spcPts val="360"/>
              </a:spcBef>
              <a:spcAft>
                <a:spcPts val="0"/>
              </a:spcAft>
              <a:buSzPts val="1800"/>
              <a:buNone/>
            </a:pPr>
            <a:endParaRPr>
              <a:solidFill>
                <a:schemeClr val="dk1"/>
              </a:solidFill>
            </a:endParaRPr>
          </a:p>
          <a:p>
            <a:pPr marL="114300" lvl="0" indent="0" algn="l" rtl="0">
              <a:lnSpc>
                <a:spcPct val="115000"/>
              </a:lnSpc>
              <a:spcBef>
                <a:spcPts val="360"/>
              </a:spcBef>
              <a:spcAft>
                <a:spcPts val="0"/>
              </a:spcAft>
              <a:buSzPts val="1800"/>
              <a:buNone/>
            </a:pPr>
            <a:endParaRPr>
              <a:solidFill>
                <a:schemeClr val="dk1"/>
              </a:solidFill>
            </a:endParaRPr>
          </a:p>
        </p:txBody>
      </p:sp>
      <p:graphicFrame>
        <p:nvGraphicFramePr>
          <p:cNvPr id="378" name="Google Shape;378;p33"/>
          <p:cNvGraphicFramePr/>
          <p:nvPr/>
        </p:nvGraphicFramePr>
        <p:xfrm>
          <a:off x="199292" y="2696795"/>
          <a:ext cx="8628200" cy="1854250"/>
        </p:xfrm>
        <a:graphic>
          <a:graphicData uri="http://schemas.openxmlformats.org/drawingml/2006/table">
            <a:tbl>
              <a:tblPr firstRow="1" bandRow="1">
                <a:noFill/>
                <a:tableStyleId>{55E68572-0C15-41E4-A884-CE48865E046A}</a:tableStyleId>
              </a:tblPr>
              <a:tblGrid>
                <a:gridCol w="5650525"/>
                <a:gridCol w="1524000"/>
                <a:gridCol w="1453675"/>
              </a:tblGrid>
              <a:tr h="370850">
                <a:tc>
                  <a:txBody>
                    <a:bodyPr/>
                    <a:lstStyle/>
                    <a:p>
                      <a:pPr marL="0" marR="0" lvl="0" indent="0" algn="l" rtl="0">
                        <a:lnSpc>
                          <a:spcPct val="100000"/>
                        </a:lnSpc>
                        <a:spcBef>
                          <a:spcPts val="0"/>
                        </a:spcBef>
                        <a:spcAft>
                          <a:spcPts val="0"/>
                        </a:spcAft>
                        <a:buNone/>
                      </a:pPr>
                      <a:r>
                        <a:rPr lang="en-US" sz="1400" b="1" u="none" strike="noStrike" cap="none"/>
                        <a:t>Particulars</a:t>
                      </a:r>
                      <a:endParaRPr sz="1400" b="1"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Amounts (Rs.)</a:t>
                      </a:r>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Amounts (Rs.)</a:t>
                      </a:r>
                      <a:endParaRPr/>
                    </a:p>
                  </a:txBody>
                  <a:tcPr marL="91450" marR="91450" marT="45725" marB="45725"/>
                </a:tc>
              </a:tr>
              <a:tr h="370850">
                <a:tc>
                  <a:txBody>
                    <a:bodyPr/>
                    <a:lstStyle/>
                    <a:p>
                      <a:pPr marL="0" marR="0" lvl="0" indent="0" algn="l" rtl="0">
                        <a:lnSpc>
                          <a:spcPct val="100000"/>
                        </a:lnSpc>
                        <a:spcBef>
                          <a:spcPts val="0"/>
                        </a:spcBef>
                        <a:spcAft>
                          <a:spcPts val="0"/>
                        </a:spcAft>
                        <a:buNone/>
                      </a:pPr>
                      <a:r>
                        <a:rPr lang="en-US" sz="1400" u="none" strike="noStrike" cap="none"/>
                        <a:t>Sales consideration</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1700000</a:t>
                      </a:r>
                      <a:endParaRPr sz="1400" u="none" strike="noStrike" cap="none"/>
                    </a:p>
                  </a:txBody>
                  <a:tcPr marL="91450" marR="91450" marT="45725" marB="45725"/>
                </a:tc>
              </a:tr>
              <a:tr h="370850">
                <a:tc>
                  <a:txBody>
                    <a:bodyPr/>
                    <a:lstStyle/>
                    <a:p>
                      <a:pPr marL="0" marR="0" lvl="0" indent="0" algn="l" rtl="0">
                        <a:lnSpc>
                          <a:spcPct val="100000"/>
                        </a:lnSpc>
                        <a:spcBef>
                          <a:spcPts val="0"/>
                        </a:spcBef>
                        <a:spcAft>
                          <a:spcPts val="0"/>
                        </a:spcAft>
                        <a:buNone/>
                      </a:pPr>
                      <a:r>
                        <a:rPr lang="en-US" sz="1400" u="none" strike="noStrike" cap="none"/>
                        <a:t>Less: Expenses on transfer </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34000</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endParaRPr sz="1400" u="none" strike="noStrike" cap="none"/>
                    </a:p>
                  </a:txBody>
                  <a:tcPr marL="91450" marR="91450" marT="45725" marB="45725"/>
                </a:tc>
              </a:tr>
              <a:tr h="370850">
                <a:tc>
                  <a:txBody>
                    <a:bodyPr/>
                    <a:lstStyle/>
                    <a:p>
                      <a:pPr marL="0" marR="0" lvl="0" indent="0" algn="l" rtl="0">
                        <a:lnSpc>
                          <a:spcPct val="100000"/>
                        </a:lnSpc>
                        <a:spcBef>
                          <a:spcPts val="0"/>
                        </a:spcBef>
                        <a:spcAft>
                          <a:spcPts val="0"/>
                        </a:spcAft>
                        <a:buNone/>
                      </a:pPr>
                      <a:r>
                        <a:rPr lang="en-US" sz="1400" u="none" strike="noStrike" cap="none"/>
                        <a:t>Indexed cost of acquisition – 511000 × 317/100</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1620504</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1654504</a:t>
                      </a:r>
                      <a:endParaRPr sz="1400" u="none" strike="noStrike" cap="none"/>
                    </a:p>
                  </a:txBody>
                  <a:tcPr marL="91450" marR="91450" marT="45725" marB="45725"/>
                </a:tc>
              </a:tr>
              <a:tr h="370850">
                <a:tc>
                  <a:txBody>
                    <a:bodyPr/>
                    <a:lstStyle/>
                    <a:p>
                      <a:pPr marL="0" marR="0" lvl="0" indent="0" algn="l" rtl="0">
                        <a:lnSpc>
                          <a:spcPct val="100000"/>
                        </a:lnSpc>
                        <a:spcBef>
                          <a:spcPts val="0"/>
                        </a:spcBef>
                        <a:spcAft>
                          <a:spcPts val="0"/>
                        </a:spcAft>
                        <a:buNone/>
                      </a:pPr>
                      <a:r>
                        <a:rPr lang="en-US" sz="1400" u="none" strike="noStrike" cap="none"/>
                        <a:t>Long-term capital gain </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45496</a:t>
                      </a:r>
                      <a:endParaRPr sz="1400" u="none" strike="noStrike" cap="none"/>
                    </a:p>
                  </a:txBody>
                  <a:tcPr marL="91450" marR="91450" marT="45725" marB="45725"/>
                </a:tc>
              </a:tr>
            </a:tbl>
          </a:graphicData>
        </a:graphic>
      </p:graphicFrame>
    </p:spTree>
    <p:extLst>
      <p:ext uri="{BB962C8B-B14F-4D97-AF65-F5344CB8AC3E}">
        <p14:creationId xmlns:p14="http://schemas.microsoft.com/office/powerpoint/2010/main" val="11864527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34"/>
          <p:cNvSpPr txBox="1">
            <a:spLocks noGrp="1"/>
          </p:cNvSpPr>
          <p:nvPr>
            <p:ph type="title"/>
          </p:nvPr>
        </p:nvSpPr>
        <p:spPr>
          <a:xfrm>
            <a:off x="0" y="0"/>
            <a:ext cx="9144000" cy="656492"/>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1800"/>
              <a:buNone/>
            </a:pPr>
            <a:r>
              <a:rPr lang="en-US" sz="2400" b="1"/>
              <a:t>Example of Computation of Indexed cost of acquisition</a:t>
            </a:r>
            <a:endParaRPr sz="2400" b="1"/>
          </a:p>
        </p:txBody>
      </p:sp>
      <p:sp>
        <p:nvSpPr>
          <p:cNvPr id="384" name="Google Shape;384;p34"/>
          <p:cNvSpPr txBox="1">
            <a:spLocks noGrp="1"/>
          </p:cNvSpPr>
          <p:nvPr>
            <p:ph type="body" idx="1"/>
          </p:nvPr>
        </p:nvSpPr>
        <p:spPr>
          <a:xfrm>
            <a:off x="0" y="656492"/>
            <a:ext cx="9038492" cy="4360986"/>
          </a:xfrm>
          <a:prstGeom prst="rect">
            <a:avLst/>
          </a:prstGeom>
          <a:noFill/>
          <a:ln>
            <a:noFill/>
          </a:ln>
        </p:spPr>
        <p:txBody>
          <a:bodyPr spcFirstLastPara="1" wrap="square" lIns="91425" tIns="45700" rIns="91425" bIns="45700" anchor="t" anchorCtr="0">
            <a:normAutofit/>
          </a:bodyPr>
          <a:lstStyle/>
          <a:p>
            <a:pPr marL="114300" lvl="0" indent="0" algn="l" rtl="0">
              <a:lnSpc>
                <a:spcPct val="115000"/>
              </a:lnSpc>
              <a:spcBef>
                <a:spcPts val="360"/>
              </a:spcBef>
              <a:spcAft>
                <a:spcPts val="0"/>
              </a:spcAft>
              <a:buSzPts val="1800"/>
              <a:buNone/>
            </a:pPr>
            <a:r>
              <a:rPr lang="en-US">
                <a:solidFill>
                  <a:schemeClr val="dk1"/>
                </a:solidFill>
              </a:rPr>
              <a:t>Illustration: X purchased a piece of land on 04.01.1978 for Rs.50000. This land was sold by him on 02.09.2014 for Rs.1700000. The market value of the land as on 01.04.2001 was Rs.511200. Expenses on transfer were 2% of the sale price. Compute the capital gain for the assessment year 2015-16. </a:t>
            </a:r>
            <a:endParaRPr>
              <a:solidFill>
                <a:schemeClr val="dk1"/>
              </a:solidFill>
            </a:endParaRPr>
          </a:p>
          <a:p>
            <a:pPr marL="114300" lvl="0" indent="0" algn="l" rtl="0">
              <a:lnSpc>
                <a:spcPct val="115000"/>
              </a:lnSpc>
              <a:spcBef>
                <a:spcPts val="360"/>
              </a:spcBef>
              <a:spcAft>
                <a:spcPts val="0"/>
              </a:spcAft>
              <a:buSzPts val="1800"/>
              <a:buNone/>
            </a:pPr>
            <a:r>
              <a:rPr lang="en-US">
                <a:solidFill>
                  <a:schemeClr val="dk1"/>
                </a:solidFill>
              </a:rPr>
              <a:t>Solution : </a:t>
            </a:r>
            <a:endParaRPr/>
          </a:p>
          <a:p>
            <a:pPr marL="114300" lvl="0" indent="0" algn="l" rtl="0">
              <a:lnSpc>
                <a:spcPct val="115000"/>
              </a:lnSpc>
              <a:spcBef>
                <a:spcPts val="360"/>
              </a:spcBef>
              <a:spcAft>
                <a:spcPts val="0"/>
              </a:spcAft>
              <a:buSzPts val="1800"/>
              <a:buNone/>
            </a:pPr>
            <a:endParaRPr>
              <a:solidFill>
                <a:schemeClr val="dk1"/>
              </a:solidFill>
            </a:endParaRPr>
          </a:p>
          <a:p>
            <a:pPr marL="114300" lvl="0" indent="0" algn="l" rtl="0">
              <a:lnSpc>
                <a:spcPct val="115000"/>
              </a:lnSpc>
              <a:spcBef>
                <a:spcPts val="360"/>
              </a:spcBef>
              <a:spcAft>
                <a:spcPts val="0"/>
              </a:spcAft>
              <a:buSzPts val="1800"/>
              <a:buNone/>
            </a:pPr>
            <a:endParaRPr>
              <a:solidFill>
                <a:schemeClr val="dk1"/>
              </a:solidFill>
            </a:endParaRPr>
          </a:p>
        </p:txBody>
      </p:sp>
      <p:graphicFrame>
        <p:nvGraphicFramePr>
          <p:cNvPr id="385" name="Google Shape;385;p34"/>
          <p:cNvGraphicFramePr/>
          <p:nvPr/>
        </p:nvGraphicFramePr>
        <p:xfrm>
          <a:off x="199292" y="2696795"/>
          <a:ext cx="8628200" cy="1854250"/>
        </p:xfrm>
        <a:graphic>
          <a:graphicData uri="http://schemas.openxmlformats.org/drawingml/2006/table">
            <a:tbl>
              <a:tblPr firstRow="1" bandRow="1">
                <a:noFill/>
                <a:tableStyleId>{55E68572-0C15-41E4-A884-CE48865E046A}</a:tableStyleId>
              </a:tblPr>
              <a:tblGrid>
                <a:gridCol w="5650525"/>
                <a:gridCol w="1524000"/>
                <a:gridCol w="1453675"/>
              </a:tblGrid>
              <a:tr h="370850">
                <a:tc>
                  <a:txBody>
                    <a:bodyPr/>
                    <a:lstStyle/>
                    <a:p>
                      <a:pPr marL="0" marR="0" lvl="0" indent="0" algn="l" rtl="0">
                        <a:lnSpc>
                          <a:spcPct val="100000"/>
                        </a:lnSpc>
                        <a:spcBef>
                          <a:spcPts val="0"/>
                        </a:spcBef>
                        <a:spcAft>
                          <a:spcPts val="0"/>
                        </a:spcAft>
                        <a:buNone/>
                      </a:pPr>
                      <a:r>
                        <a:rPr lang="en-US" sz="1400" b="1" u="none" strike="noStrike" cap="none"/>
                        <a:t>Particulars</a:t>
                      </a:r>
                      <a:endParaRPr sz="1400" b="1"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Amounts (Rs.)</a:t>
                      </a:r>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Amounts (Rs.)</a:t>
                      </a:r>
                      <a:endParaRPr/>
                    </a:p>
                  </a:txBody>
                  <a:tcPr marL="91450" marR="91450" marT="45725" marB="45725"/>
                </a:tc>
              </a:tr>
              <a:tr h="370850">
                <a:tc>
                  <a:txBody>
                    <a:bodyPr/>
                    <a:lstStyle/>
                    <a:p>
                      <a:pPr marL="0" marR="0" lvl="0" indent="0" algn="l" rtl="0">
                        <a:lnSpc>
                          <a:spcPct val="100000"/>
                        </a:lnSpc>
                        <a:spcBef>
                          <a:spcPts val="0"/>
                        </a:spcBef>
                        <a:spcAft>
                          <a:spcPts val="0"/>
                        </a:spcAft>
                        <a:buNone/>
                      </a:pPr>
                      <a:r>
                        <a:rPr lang="en-US" sz="1400" u="none" strike="noStrike" cap="none"/>
                        <a:t>Sales consideration</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1700000</a:t>
                      </a:r>
                      <a:endParaRPr sz="1400" u="none" strike="noStrike" cap="none"/>
                    </a:p>
                  </a:txBody>
                  <a:tcPr marL="91450" marR="91450" marT="45725" marB="45725"/>
                </a:tc>
              </a:tr>
              <a:tr h="370850">
                <a:tc>
                  <a:txBody>
                    <a:bodyPr/>
                    <a:lstStyle/>
                    <a:p>
                      <a:pPr marL="0" marR="0" lvl="0" indent="0" algn="l" rtl="0">
                        <a:lnSpc>
                          <a:spcPct val="100000"/>
                        </a:lnSpc>
                        <a:spcBef>
                          <a:spcPts val="0"/>
                        </a:spcBef>
                        <a:spcAft>
                          <a:spcPts val="0"/>
                        </a:spcAft>
                        <a:buNone/>
                      </a:pPr>
                      <a:r>
                        <a:rPr lang="en-US" sz="1400" u="none" strike="noStrike" cap="none"/>
                        <a:t>Less: Expenses on transfer </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34000</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endParaRPr sz="1400" u="none" strike="noStrike" cap="none"/>
                    </a:p>
                  </a:txBody>
                  <a:tcPr marL="91450" marR="91450" marT="45725" marB="45725"/>
                </a:tc>
              </a:tr>
              <a:tr h="370850">
                <a:tc>
                  <a:txBody>
                    <a:bodyPr/>
                    <a:lstStyle/>
                    <a:p>
                      <a:pPr marL="0" marR="0" lvl="0" indent="0" algn="l" rtl="0">
                        <a:lnSpc>
                          <a:spcPct val="100000"/>
                        </a:lnSpc>
                        <a:spcBef>
                          <a:spcPts val="0"/>
                        </a:spcBef>
                        <a:spcAft>
                          <a:spcPts val="0"/>
                        </a:spcAft>
                        <a:buNone/>
                      </a:pPr>
                      <a:r>
                        <a:rPr lang="en-US" sz="1400" u="none" strike="noStrike" cap="none"/>
                        <a:t>Indexed cost of acquisition – 511000 × 317/100</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1620504</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1654504</a:t>
                      </a:r>
                      <a:endParaRPr sz="1400" u="none" strike="noStrike" cap="none"/>
                    </a:p>
                  </a:txBody>
                  <a:tcPr marL="91450" marR="91450" marT="45725" marB="45725"/>
                </a:tc>
              </a:tr>
              <a:tr h="370850">
                <a:tc>
                  <a:txBody>
                    <a:bodyPr/>
                    <a:lstStyle/>
                    <a:p>
                      <a:pPr marL="0" marR="0" lvl="0" indent="0" algn="l" rtl="0">
                        <a:lnSpc>
                          <a:spcPct val="100000"/>
                        </a:lnSpc>
                        <a:spcBef>
                          <a:spcPts val="0"/>
                        </a:spcBef>
                        <a:spcAft>
                          <a:spcPts val="0"/>
                        </a:spcAft>
                        <a:buNone/>
                      </a:pPr>
                      <a:r>
                        <a:rPr lang="en-US" sz="1400" u="none" strike="noStrike" cap="none"/>
                        <a:t>Long-term capital gain </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45496</a:t>
                      </a:r>
                      <a:endParaRPr sz="1400" u="none" strike="noStrike" cap="none"/>
                    </a:p>
                  </a:txBody>
                  <a:tcPr marL="91450" marR="91450" marT="45725" marB="45725"/>
                </a:tc>
              </a:tr>
            </a:tbl>
          </a:graphicData>
        </a:graphic>
      </p:graphicFrame>
    </p:spTree>
    <p:extLst>
      <p:ext uri="{BB962C8B-B14F-4D97-AF65-F5344CB8AC3E}">
        <p14:creationId xmlns:p14="http://schemas.microsoft.com/office/powerpoint/2010/main" val="39095071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35"/>
          <p:cNvSpPr txBox="1">
            <a:spLocks noGrp="1"/>
          </p:cNvSpPr>
          <p:nvPr>
            <p:ph type="title"/>
          </p:nvPr>
        </p:nvSpPr>
        <p:spPr>
          <a:xfrm>
            <a:off x="0" y="0"/>
            <a:ext cx="9144000" cy="562708"/>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800"/>
              <a:buNone/>
            </a:pPr>
            <a:r>
              <a:rPr lang="en-US" sz="2000" b="1"/>
              <a:t>Assets acquired from the previous owner in any mode given u/s 49(1)</a:t>
            </a:r>
            <a:endParaRPr sz="2000" b="1"/>
          </a:p>
        </p:txBody>
      </p:sp>
      <p:sp>
        <p:nvSpPr>
          <p:cNvPr id="391" name="Google Shape;391;p35"/>
          <p:cNvSpPr txBox="1">
            <a:spLocks noGrp="1"/>
          </p:cNvSpPr>
          <p:nvPr>
            <p:ph type="body" idx="1"/>
          </p:nvPr>
        </p:nvSpPr>
        <p:spPr>
          <a:xfrm>
            <a:off x="0" y="562708"/>
            <a:ext cx="9144000" cy="4580792"/>
          </a:xfrm>
          <a:prstGeom prst="rect">
            <a:avLst/>
          </a:prstGeom>
          <a:noFill/>
          <a:ln>
            <a:noFill/>
          </a:ln>
        </p:spPr>
        <p:txBody>
          <a:bodyPr spcFirstLastPara="1" wrap="square" lIns="91425" tIns="45700" rIns="91425" bIns="45700" anchor="t" anchorCtr="0">
            <a:normAutofit/>
          </a:bodyPr>
          <a:lstStyle/>
          <a:p>
            <a:pPr marL="114300" lvl="0" indent="0" algn="l" rtl="0">
              <a:lnSpc>
                <a:spcPct val="115000"/>
              </a:lnSpc>
              <a:spcBef>
                <a:spcPts val="360"/>
              </a:spcBef>
              <a:spcAft>
                <a:spcPts val="0"/>
              </a:spcAft>
              <a:buSzPts val="1800"/>
              <a:buNone/>
            </a:pPr>
            <a:r>
              <a:rPr lang="en-US" sz="1600">
                <a:solidFill>
                  <a:schemeClr val="dk1"/>
                </a:solidFill>
              </a:rPr>
              <a:t>Illustration: X acquired the property in the previous year 1982-83 for Rs.500000 and paid Rs.18000 as registration charges. The market value of the property as on 1.4.2001 was Rs. 2000000. X died on 15.9.2018 and the property was transferred to his son Y through inheritance. The market value of the property as on 15-9-2018 was Rs.4000000. Y sold the property on 31-5-2021 for Rs.6500000. Calculate the capital gain for the assessment year 2022-23.</a:t>
            </a:r>
            <a:endParaRPr/>
          </a:p>
          <a:p>
            <a:pPr marL="114300" lvl="0" indent="0" algn="l" rtl="0">
              <a:lnSpc>
                <a:spcPct val="115000"/>
              </a:lnSpc>
              <a:spcBef>
                <a:spcPts val="360"/>
              </a:spcBef>
              <a:spcAft>
                <a:spcPts val="0"/>
              </a:spcAft>
              <a:buSzPts val="1800"/>
              <a:buNone/>
            </a:pPr>
            <a:r>
              <a:rPr lang="en-US" sz="1600">
                <a:solidFill>
                  <a:schemeClr val="dk1"/>
                </a:solidFill>
              </a:rPr>
              <a:t>Solution: </a:t>
            </a:r>
            <a:endParaRPr/>
          </a:p>
          <a:p>
            <a:pPr marL="114300" lvl="0" indent="0" algn="l" rtl="0">
              <a:lnSpc>
                <a:spcPct val="115000"/>
              </a:lnSpc>
              <a:spcBef>
                <a:spcPts val="360"/>
              </a:spcBef>
              <a:spcAft>
                <a:spcPts val="0"/>
              </a:spcAft>
              <a:buSzPts val="1800"/>
              <a:buNone/>
            </a:pPr>
            <a:endParaRPr sz="1600"/>
          </a:p>
        </p:txBody>
      </p:sp>
      <p:graphicFrame>
        <p:nvGraphicFramePr>
          <p:cNvPr id="392" name="Google Shape;392;p35"/>
          <p:cNvGraphicFramePr/>
          <p:nvPr/>
        </p:nvGraphicFramePr>
        <p:xfrm>
          <a:off x="211014" y="2649904"/>
          <a:ext cx="8721975" cy="1547000"/>
        </p:xfrm>
        <a:graphic>
          <a:graphicData uri="http://schemas.openxmlformats.org/drawingml/2006/table">
            <a:tbl>
              <a:tblPr firstRow="1" bandRow="1">
                <a:noFill/>
                <a:tableStyleId>{55E68572-0C15-41E4-A884-CE48865E046A}</a:tableStyleId>
              </a:tblPr>
              <a:tblGrid>
                <a:gridCol w="6869725"/>
                <a:gridCol w="1852250"/>
              </a:tblGrid>
              <a:tr h="386750">
                <a:tc>
                  <a:txBody>
                    <a:bodyPr/>
                    <a:lstStyle/>
                    <a:p>
                      <a:pPr marL="0" marR="0" lvl="0" indent="0" algn="l" rtl="0">
                        <a:lnSpc>
                          <a:spcPct val="100000"/>
                        </a:lnSpc>
                        <a:spcBef>
                          <a:spcPts val="0"/>
                        </a:spcBef>
                        <a:spcAft>
                          <a:spcPts val="0"/>
                        </a:spcAft>
                        <a:buNone/>
                      </a:pPr>
                      <a:r>
                        <a:rPr lang="en-US" sz="1400" b="1" u="none" strike="noStrike" cap="none"/>
                        <a:t>Particulars</a:t>
                      </a:r>
                      <a:endParaRPr sz="1400" b="1"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Amounts (Rs.)</a:t>
                      </a:r>
                      <a:endParaRPr/>
                    </a:p>
                  </a:txBody>
                  <a:tcPr marL="91450" marR="91450" marT="45725" marB="45725"/>
                </a:tc>
              </a:tr>
              <a:tr h="3867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Sales consideration</a:t>
                      </a:r>
                      <a:endParaRPr/>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6500000</a:t>
                      </a:r>
                      <a:endParaRPr sz="1400" u="none" strike="noStrike" cap="none"/>
                    </a:p>
                  </a:txBody>
                  <a:tcPr marL="91450" marR="91450" marT="45725" marB="45725"/>
                </a:tc>
              </a:tr>
              <a:tr h="3867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Less: Indexed cost of acquisition – 2000000 × 317/100</a:t>
                      </a:r>
                      <a:endParaRPr/>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6340000</a:t>
                      </a:r>
                      <a:endParaRPr sz="1400" u="none" strike="noStrike" cap="none"/>
                    </a:p>
                  </a:txBody>
                  <a:tcPr marL="91450" marR="91450" marT="45725" marB="45725"/>
                </a:tc>
              </a:tr>
              <a:tr h="3867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Long-term capital gain </a:t>
                      </a:r>
                      <a:endParaRPr/>
                    </a:p>
                  </a:txBody>
                  <a:tcPr marL="91450" marR="91450" marT="45725" marB="45725"/>
                </a:tc>
                <a:tc>
                  <a:txBody>
                    <a:bodyPr/>
                    <a:lstStyle/>
                    <a:p>
                      <a:pPr marL="0" marR="0" lvl="0" indent="0" algn="r" rtl="0">
                        <a:lnSpc>
                          <a:spcPct val="100000"/>
                        </a:lnSpc>
                        <a:spcBef>
                          <a:spcPts val="0"/>
                        </a:spcBef>
                        <a:spcAft>
                          <a:spcPts val="0"/>
                        </a:spcAft>
                        <a:buNone/>
                      </a:pPr>
                      <a:r>
                        <a:rPr lang="en-US" sz="1400" b="1" u="none" strike="noStrike" cap="none"/>
                        <a:t>160000</a:t>
                      </a:r>
                      <a:endParaRPr sz="1400" b="1" u="none" strike="noStrike" cap="none"/>
                    </a:p>
                  </a:txBody>
                  <a:tcPr marL="91450" marR="91450" marT="45725" marB="45725"/>
                </a:tc>
              </a:tr>
            </a:tbl>
          </a:graphicData>
        </a:graphic>
      </p:graphicFrame>
    </p:spTree>
    <p:extLst>
      <p:ext uri="{BB962C8B-B14F-4D97-AF65-F5344CB8AC3E}">
        <p14:creationId xmlns:p14="http://schemas.microsoft.com/office/powerpoint/2010/main" val="6532593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36"/>
          <p:cNvSpPr txBox="1">
            <a:spLocks noGrp="1"/>
          </p:cNvSpPr>
          <p:nvPr>
            <p:ph type="title"/>
          </p:nvPr>
        </p:nvSpPr>
        <p:spPr>
          <a:xfrm>
            <a:off x="0" y="0"/>
            <a:ext cx="9144000" cy="562708"/>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800"/>
              <a:buNone/>
            </a:pPr>
            <a:r>
              <a:rPr lang="en-US" sz="2000" b="1"/>
              <a:t>Index cost of improvement</a:t>
            </a:r>
            <a:endParaRPr sz="2000" b="1"/>
          </a:p>
        </p:txBody>
      </p:sp>
      <p:sp>
        <p:nvSpPr>
          <p:cNvPr id="398" name="Google Shape;398;p36"/>
          <p:cNvSpPr txBox="1">
            <a:spLocks noGrp="1"/>
          </p:cNvSpPr>
          <p:nvPr>
            <p:ph type="body" idx="1"/>
          </p:nvPr>
        </p:nvSpPr>
        <p:spPr>
          <a:xfrm>
            <a:off x="0" y="562708"/>
            <a:ext cx="9144000" cy="4580792"/>
          </a:xfrm>
          <a:prstGeom prst="rect">
            <a:avLst/>
          </a:prstGeom>
          <a:noFill/>
          <a:ln>
            <a:noFill/>
          </a:ln>
        </p:spPr>
        <p:txBody>
          <a:bodyPr spcFirstLastPara="1" wrap="square" lIns="91425" tIns="45700" rIns="91425" bIns="45700" anchor="t" anchorCtr="0">
            <a:normAutofit/>
          </a:bodyPr>
          <a:lstStyle/>
          <a:p>
            <a:pPr marL="114300" lvl="0" indent="0" algn="l" rtl="0">
              <a:lnSpc>
                <a:spcPct val="115000"/>
              </a:lnSpc>
              <a:spcBef>
                <a:spcPts val="360"/>
              </a:spcBef>
              <a:spcAft>
                <a:spcPts val="0"/>
              </a:spcAft>
              <a:buSzPts val="1800"/>
              <a:buNone/>
            </a:pPr>
            <a:r>
              <a:rPr lang="en-US" sz="1600">
                <a:solidFill>
                  <a:schemeClr val="dk1"/>
                </a:solidFill>
              </a:rPr>
              <a:t>Illustration: E purchased a house on 28.6.2005 for Rs.410000 and paid Rs.10000 for getting the property registered in his name. On 15.6.2006 he spent Rs.180000 on improvement of the house. The house was sold on 21.10.2021 for Rs.2500000. Commission of Rs.45000 was paid on the sale of the house. Compute the capital gains. CII for  the financial years 2005-06 2006-07 and 2020-21 is 117 122 and 301 respectively.</a:t>
            </a:r>
            <a:endParaRPr sz="1600">
              <a:solidFill>
                <a:schemeClr val="dk1"/>
              </a:solidFill>
            </a:endParaRPr>
          </a:p>
          <a:p>
            <a:pPr marL="114300" lvl="0" indent="0" algn="l" rtl="0">
              <a:lnSpc>
                <a:spcPct val="115000"/>
              </a:lnSpc>
              <a:spcBef>
                <a:spcPts val="360"/>
              </a:spcBef>
              <a:spcAft>
                <a:spcPts val="0"/>
              </a:spcAft>
              <a:buSzPts val="1800"/>
              <a:buNone/>
            </a:pPr>
            <a:r>
              <a:rPr lang="en-US" sz="1600">
                <a:solidFill>
                  <a:schemeClr val="dk1"/>
                </a:solidFill>
              </a:rPr>
              <a:t>Solution: </a:t>
            </a:r>
            <a:endParaRPr sz="1600"/>
          </a:p>
        </p:txBody>
      </p:sp>
      <p:graphicFrame>
        <p:nvGraphicFramePr>
          <p:cNvPr id="399" name="Google Shape;399;p36"/>
          <p:cNvGraphicFramePr/>
          <p:nvPr/>
        </p:nvGraphicFramePr>
        <p:xfrm>
          <a:off x="211014" y="2649904"/>
          <a:ext cx="8721975" cy="2294700"/>
        </p:xfrm>
        <a:graphic>
          <a:graphicData uri="http://schemas.openxmlformats.org/drawingml/2006/table">
            <a:tbl>
              <a:tblPr firstRow="1" bandRow="1">
                <a:noFill/>
                <a:tableStyleId>{55E68572-0C15-41E4-A884-CE48865E046A}</a:tableStyleId>
              </a:tblPr>
              <a:tblGrid>
                <a:gridCol w="5666375"/>
                <a:gridCol w="1527800"/>
                <a:gridCol w="1527800"/>
              </a:tblGrid>
              <a:tr h="386750">
                <a:tc>
                  <a:txBody>
                    <a:bodyPr/>
                    <a:lstStyle/>
                    <a:p>
                      <a:pPr marL="0" marR="0" lvl="0" indent="0" algn="l" rtl="0">
                        <a:lnSpc>
                          <a:spcPct val="100000"/>
                        </a:lnSpc>
                        <a:spcBef>
                          <a:spcPts val="0"/>
                        </a:spcBef>
                        <a:spcAft>
                          <a:spcPts val="0"/>
                        </a:spcAft>
                        <a:buNone/>
                      </a:pPr>
                      <a:r>
                        <a:rPr lang="en-US" sz="1400" b="1" u="none" strike="noStrike" cap="none"/>
                        <a:t>Particulars</a:t>
                      </a:r>
                      <a:endParaRPr sz="1400" b="1"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Amounts (Rs.)</a:t>
                      </a:r>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Amounts (Rs.)</a:t>
                      </a:r>
                      <a:endParaRPr/>
                    </a:p>
                  </a:txBody>
                  <a:tcPr marL="91450" marR="91450" marT="45725" marB="45725"/>
                </a:tc>
              </a:tr>
              <a:tr h="3867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Sales consideration</a:t>
                      </a:r>
                      <a:endParaRPr/>
                    </a:p>
                  </a:txBody>
                  <a:tcPr marL="91450" marR="91450" marT="45725" marB="45725"/>
                </a:tc>
                <a:tc>
                  <a:txBody>
                    <a:bodyPr/>
                    <a:lstStyle/>
                    <a:p>
                      <a:pPr marL="0" marR="0" lvl="0" indent="0" algn="r"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2500000</a:t>
                      </a:r>
                      <a:endParaRPr sz="1400" u="none" strike="noStrike" cap="none"/>
                    </a:p>
                  </a:txBody>
                  <a:tcPr marL="91450" marR="91450" marT="45725" marB="45725"/>
                </a:tc>
              </a:tr>
              <a:tr h="3867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Less: Expenses on transfer</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45000</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endParaRPr sz="1400" u="none" strike="noStrike" cap="none"/>
                    </a:p>
                  </a:txBody>
                  <a:tcPr marL="91450" marR="91450" marT="45725" marB="45725"/>
                </a:tc>
              </a:tr>
              <a:tr h="3867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Less: Indexed cost of acquisition – 420000 × 317/117</a:t>
                      </a:r>
                      <a:endParaRPr/>
                    </a:p>
                  </a:txBody>
                  <a:tcPr marL="91450" marR="91450" marT="45725" marB="45725"/>
                </a:tc>
                <a:tc>
                  <a:txBody>
                    <a:bodyPr/>
                    <a:lstStyle/>
                    <a:p>
                      <a:pPr marL="0" marR="0" lvl="0" indent="0" algn="r" rtl="0">
                        <a:lnSpc>
                          <a:spcPct val="100000"/>
                        </a:lnSpc>
                        <a:spcBef>
                          <a:spcPts val="0"/>
                        </a:spcBef>
                        <a:spcAft>
                          <a:spcPts val="0"/>
                        </a:spcAft>
                        <a:buNone/>
                      </a:pPr>
                      <a:r>
                        <a:rPr lang="en-US" sz="1400" b="0" u="none" strike="noStrike" cap="none"/>
                        <a:t>1137949</a:t>
                      </a:r>
                      <a:endParaRPr sz="1400" b="0" u="none" strike="noStrike" cap="none"/>
                    </a:p>
                  </a:txBody>
                  <a:tcPr marL="91450" marR="91450" marT="45725" marB="45725"/>
                </a:tc>
                <a:tc>
                  <a:txBody>
                    <a:bodyPr/>
                    <a:lstStyle/>
                    <a:p>
                      <a:pPr marL="0" marR="0" lvl="0" indent="0" algn="r" rtl="0">
                        <a:lnSpc>
                          <a:spcPct val="100000"/>
                        </a:lnSpc>
                        <a:spcBef>
                          <a:spcPts val="0"/>
                        </a:spcBef>
                        <a:spcAft>
                          <a:spcPts val="0"/>
                        </a:spcAft>
                        <a:buNone/>
                      </a:pPr>
                      <a:endParaRPr sz="1400" b="1" u="none" strike="noStrike" cap="none"/>
                    </a:p>
                  </a:txBody>
                  <a:tcPr marL="91450" marR="91450" marT="45725" marB="45725"/>
                </a:tc>
              </a:tr>
              <a:tr h="3609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Less: Indexed cost of acquisition – 180000 × 317/122</a:t>
                      </a:r>
                      <a:endParaRPr/>
                    </a:p>
                  </a:txBody>
                  <a:tcPr marL="91450" marR="91450" marT="45725" marB="45725"/>
                </a:tc>
                <a:tc>
                  <a:txBody>
                    <a:bodyPr/>
                    <a:lstStyle/>
                    <a:p>
                      <a:pPr marL="0" marR="0" lvl="0" indent="0" algn="r" rtl="0">
                        <a:lnSpc>
                          <a:spcPct val="100000"/>
                        </a:lnSpc>
                        <a:spcBef>
                          <a:spcPts val="0"/>
                        </a:spcBef>
                        <a:spcAft>
                          <a:spcPts val="0"/>
                        </a:spcAft>
                        <a:buNone/>
                      </a:pPr>
                      <a:r>
                        <a:rPr lang="en-US" sz="1400" b="0" u="none" strike="noStrike" cap="none"/>
                        <a:t>467705</a:t>
                      </a:r>
                      <a:endParaRPr sz="1400" b="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b="0" u="none" strike="noStrike" cap="none"/>
                        <a:t>1650654</a:t>
                      </a:r>
                      <a:endParaRPr sz="1400" b="0" u="none" strike="noStrike" cap="none"/>
                    </a:p>
                  </a:txBody>
                  <a:tcPr marL="91450" marR="91450" marT="45725" marB="45725"/>
                </a:tc>
              </a:tr>
              <a:tr h="3867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Long-term capital gain </a:t>
                      </a:r>
                      <a:endParaRPr/>
                    </a:p>
                  </a:txBody>
                  <a:tcPr marL="91450" marR="91450" marT="45725" marB="45725"/>
                </a:tc>
                <a:tc>
                  <a:txBody>
                    <a:bodyPr/>
                    <a:lstStyle/>
                    <a:p>
                      <a:pPr marL="0" marR="0" lvl="0" indent="0" algn="r" rtl="0">
                        <a:lnSpc>
                          <a:spcPct val="100000"/>
                        </a:lnSpc>
                        <a:spcBef>
                          <a:spcPts val="0"/>
                        </a:spcBef>
                        <a:spcAft>
                          <a:spcPts val="0"/>
                        </a:spcAft>
                        <a:buNone/>
                      </a:pPr>
                      <a:endParaRPr sz="1400" b="1"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b="1" u="none" strike="noStrike" cap="none"/>
                        <a:t>849346</a:t>
                      </a:r>
                      <a:endParaRPr sz="1400" b="1" u="none" strike="noStrike" cap="none"/>
                    </a:p>
                  </a:txBody>
                  <a:tcPr marL="91450" marR="91450" marT="45725" marB="45725"/>
                </a:tc>
              </a:tr>
            </a:tbl>
          </a:graphicData>
        </a:graphic>
      </p:graphicFrame>
    </p:spTree>
    <p:extLst>
      <p:ext uri="{BB962C8B-B14F-4D97-AF65-F5344CB8AC3E}">
        <p14:creationId xmlns:p14="http://schemas.microsoft.com/office/powerpoint/2010/main" val="13916400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37"/>
          <p:cNvSpPr txBox="1">
            <a:spLocks noGrp="1"/>
          </p:cNvSpPr>
          <p:nvPr>
            <p:ph type="title"/>
          </p:nvPr>
        </p:nvSpPr>
        <p:spPr>
          <a:xfrm>
            <a:off x="0" y="0"/>
            <a:ext cx="9144000" cy="562708"/>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800"/>
              <a:buNone/>
            </a:pPr>
            <a:r>
              <a:rPr lang="en-US" sz="2000" b="1"/>
              <a:t>Provision relating to conversion of inventory into Capital Assets</a:t>
            </a:r>
            <a:endParaRPr sz="2000" b="1"/>
          </a:p>
        </p:txBody>
      </p:sp>
      <p:sp>
        <p:nvSpPr>
          <p:cNvPr id="405" name="Google Shape;405;p37"/>
          <p:cNvSpPr txBox="1">
            <a:spLocks noGrp="1"/>
          </p:cNvSpPr>
          <p:nvPr>
            <p:ph type="body" idx="1"/>
          </p:nvPr>
        </p:nvSpPr>
        <p:spPr>
          <a:xfrm>
            <a:off x="0" y="562708"/>
            <a:ext cx="9144000" cy="4580792"/>
          </a:xfrm>
          <a:prstGeom prst="rect">
            <a:avLst/>
          </a:prstGeom>
          <a:noFill/>
          <a:ln>
            <a:noFill/>
          </a:ln>
        </p:spPr>
        <p:txBody>
          <a:bodyPr spcFirstLastPara="1" wrap="square" lIns="91425" tIns="45700" rIns="91425" bIns="45700" anchor="t" anchorCtr="0">
            <a:normAutofit/>
          </a:bodyPr>
          <a:lstStyle/>
          <a:p>
            <a:pPr marL="114300" lvl="0" indent="0" algn="l" rtl="0">
              <a:lnSpc>
                <a:spcPct val="115000"/>
              </a:lnSpc>
              <a:spcBef>
                <a:spcPts val="360"/>
              </a:spcBef>
              <a:spcAft>
                <a:spcPts val="0"/>
              </a:spcAft>
              <a:buSzPts val="1800"/>
              <a:buNone/>
            </a:pPr>
            <a:r>
              <a:rPr lang="en-US" sz="1600">
                <a:solidFill>
                  <a:schemeClr val="dk1"/>
                </a:solidFill>
              </a:rPr>
              <a:t>Illustration: R Ltd. who is carrying on the business of trading in shares submits the following information:</a:t>
            </a:r>
            <a:endParaRPr sz="1600"/>
          </a:p>
        </p:txBody>
      </p:sp>
      <p:graphicFrame>
        <p:nvGraphicFramePr>
          <p:cNvPr id="406" name="Google Shape;406;p37"/>
          <p:cNvGraphicFramePr/>
          <p:nvPr/>
        </p:nvGraphicFramePr>
        <p:xfrm>
          <a:off x="211015" y="1313474"/>
          <a:ext cx="8710250" cy="3462460"/>
        </p:xfrm>
        <a:graphic>
          <a:graphicData uri="http://schemas.openxmlformats.org/drawingml/2006/table">
            <a:tbl>
              <a:tblPr firstRow="1" bandRow="1">
                <a:noFill/>
                <a:tableStyleId>{55E68572-0C15-41E4-A884-CE48865E046A}</a:tableStyleId>
              </a:tblPr>
              <a:tblGrid>
                <a:gridCol w="6860500"/>
                <a:gridCol w="1849750"/>
              </a:tblGrid>
              <a:tr h="386750">
                <a:tc>
                  <a:txBody>
                    <a:bodyPr/>
                    <a:lstStyle/>
                    <a:p>
                      <a:pPr marL="0" marR="0" lvl="0" indent="0" algn="l" rtl="0">
                        <a:lnSpc>
                          <a:spcPct val="100000"/>
                        </a:lnSpc>
                        <a:spcBef>
                          <a:spcPts val="0"/>
                        </a:spcBef>
                        <a:spcAft>
                          <a:spcPts val="0"/>
                        </a:spcAft>
                        <a:buNone/>
                      </a:pPr>
                      <a:r>
                        <a:rPr lang="en-US" sz="1400" b="1" u="none" strike="noStrike" cap="none"/>
                        <a:t>Particulars</a:t>
                      </a:r>
                      <a:endParaRPr sz="1400" b="1"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Amounts (Rs.)</a:t>
                      </a:r>
                      <a:endParaRPr/>
                    </a:p>
                  </a:txBody>
                  <a:tcPr marL="91450" marR="91450" marT="45725" marB="45725"/>
                </a:tc>
              </a:tr>
              <a:tr h="3867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Opening inventory of shares which  includes shares of Reliance Industries</a:t>
                      </a:r>
                      <a:endParaRPr/>
                    </a:p>
                    <a:p>
                      <a:pPr marL="0" marR="0" lvl="0" indent="0" algn="l" rtl="0">
                        <a:lnSpc>
                          <a:spcPct val="100000"/>
                        </a:lnSpc>
                        <a:spcBef>
                          <a:spcPts val="0"/>
                        </a:spcBef>
                        <a:spcAft>
                          <a:spcPts val="0"/>
                        </a:spcAft>
                        <a:buClr>
                          <a:srgbClr val="000000"/>
                        </a:buClr>
                        <a:buSzPts val="1400"/>
                        <a:buFont typeface="Arial"/>
                        <a:buNone/>
                      </a:pPr>
                      <a:r>
                        <a:rPr lang="en-US" sz="1400" u="none" strike="noStrike" cap="none"/>
                        <a:t>amounting to Rs. 2500000.</a:t>
                      </a:r>
                      <a:endParaRPr/>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30000000</a:t>
                      </a:r>
                      <a:endParaRPr sz="1400" u="none" strike="noStrike" cap="none"/>
                    </a:p>
                  </a:txBody>
                  <a:tcPr marL="91450" marR="91450" marT="45725" marB="45725"/>
                </a:tc>
              </a:tr>
              <a:tr h="3867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Purchases of shares of various companies during the year inclusive of STT paid.</a:t>
                      </a:r>
                      <a:endParaRPr/>
                    </a:p>
                  </a:txBody>
                  <a:tcPr marL="91450" marR="91450" marT="45725" marB="45725"/>
                </a:tc>
                <a:tc>
                  <a:txBody>
                    <a:bodyPr/>
                    <a:lstStyle/>
                    <a:p>
                      <a:pPr marL="0" marR="0" lvl="0" indent="0" algn="r" rtl="0">
                        <a:lnSpc>
                          <a:spcPct val="100000"/>
                        </a:lnSpc>
                        <a:spcBef>
                          <a:spcPts val="0"/>
                        </a:spcBef>
                        <a:spcAft>
                          <a:spcPts val="0"/>
                        </a:spcAft>
                        <a:buNone/>
                      </a:pPr>
                      <a:r>
                        <a:rPr lang="en-US" sz="1400" b="0" u="none" strike="noStrike" cap="none"/>
                        <a:t>14000000</a:t>
                      </a:r>
                      <a:endParaRPr sz="1400" b="0" u="none" strike="noStrike" cap="none"/>
                    </a:p>
                  </a:txBody>
                  <a:tcPr marL="91450" marR="91450" marT="45725" marB="45725"/>
                </a:tc>
              </a:tr>
              <a:tr h="386750">
                <a:tc>
                  <a:txBody>
                    <a:bodyPr/>
                    <a:lstStyle/>
                    <a:p>
                      <a:pPr marL="0" marR="0" lvl="0" indent="0" algn="l" rtl="0">
                        <a:lnSpc>
                          <a:spcPct val="100000"/>
                        </a:lnSpc>
                        <a:spcBef>
                          <a:spcPts val="0"/>
                        </a:spcBef>
                        <a:spcAft>
                          <a:spcPts val="0"/>
                        </a:spcAft>
                        <a:buNone/>
                      </a:pPr>
                      <a:r>
                        <a:rPr lang="en-US" sz="1400" u="none" strike="noStrike" cap="none"/>
                        <a:t>Sale of shares during the ear whose cost was Rs.8000000.</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b="0" u="none" strike="noStrike" cap="none"/>
                        <a:t>12000000</a:t>
                      </a:r>
                      <a:endParaRPr sz="1400" b="0" u="none" strike="noStrike" cap="none"/>
                    </a:p>
                  </a:txBody>
                  <a:tcPr marL="91450" marR="91450" marT="45725" marB="45725"/>
                </a:tc>
              </a:tr>
              <a:tr h="3609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STT paid on the sale of such shares.</a:t>
                      </a:r>
                      <a:endParaRPr/>
                    </a:p>
                  </a:txBody>
                  <a:tcPr marL="91450" marR="91450" marT="45725" marB="45725"/>
                </a:tc>
                <a:tc>
                  <a:txBody>
                    <a:bodyPr/>
                    <a:lstStyle/>
                    <a:p>
                      <a:pPr marL="0" marR="0" lvl="0" indent="0" algn="r" rtl="0">
                        <a:lnSpc>
                          <a:spcPct val="100000"/>
                        </a:lnSpc>
                        <a:spcBef>
                          <a:spcPts val="0"/>
                        </a:spcBef>
                        <a:spcAft>
                          <a:spcPts val="0"/>
                        </a:spcAft>
                        <a:buNone/>
                      </a:pPr>
                      <a:r>
                        <a:rPr lang="en-US" sz="1400" b="0" u="none" strike="noStrike" cap="none"/>
                        <a:t>12000</a:t>
                      </a:r>
                      <a:endParaRPr sz="1400" b="0" u="none" strike="noStrike" cap="none"/>
                    </a:p>
                  </a:txBody>
                  <a:tcPr marL="91450" marR="91450" marT="45725" marB="45725"/>
                </a:tc>
              </a:tr>
              <a:tr h="3867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Reliance Industries shares costing Rs.2000000 were converted into capital asset on 5.5.2020 when the fair market value of such shares was rupees.</a:t>
                      </a:r>
                      <a:endParaRPr/>
                    </a:p>
                  </a:txBody>
                  <a:tcPr marL="91450" marR="91450" marT="45725" marB="45725"/>
                </a:tc>
                <a:tc>
                  <a:txBody>
                    <a:bodyPr/>
                    <a:lstStyle/>
                    <a:p>
                      <a:pPr marL="0" marR="0" lvl="0" indent="0" algn="r" rtl="0">
                        <a:lnSpc>
                          <a:spcPct val="100000"/>
                        </a:lnSpc>
                        <a:spcBef>
                          <a:spcPts val="0"/>
                        </a:spcBef>
                        <a:spcAft>
                          <a:spcPts val="0"/>
                        </a:spcAft>
                        <a:buNone/>
                      </a:pPr>
                      <a:r>
                        <a:rPr lang="en-US" sz="1400" b="0" u="none" strike="noStrike" cap="none"/>
                        <a:t>4500000</a:t>
                      </a:r>
                      <a:endParaRPr sz="1400" b="0" u="none" strike="noStrike" cap="none"/>
                    </a:p>
                  </a:txBody>
                  <a:tcPr marL="91450" marR="91450" marT="45725" marB="45725"/>
                </a:tc>
              </a:tr>
              <a:tr h="3867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Reliance Industries shares which were converted into capital asset were sold on 8.11.2020.</a:t>
                      </a:r>
                      <a:endParaRPr/>
                    </a:p>
                  </a:txBody>
                  <a:tcPr marL="91450" marR="91450" marT="45725" marB="45725"/>
                </a:tc>
                <a:tc>
                  <a:txBody>
                    <a:bodyPr/>
                    <a:lstStyle/>
                    <a:p>
                      <a:pPr marL="0" marR="0" lvl="0" indent="0" algn="r" rtl="0">
                        <a:lnSpc>
                          <a:spcPct val="100000"/>
                        </a:lnSpc>
                        <a:spcBef>
                          <a:spcPts val="0"/>
                        </a:spcBef>
                        <a:spcAft>
                          <a:spcPts val="0"/>
                        </a:spcAft>
                        <a:buNone/>
                      </a:pPr>
                      <a:r>
                        <a:rPr lang="en-US" sz="1400" b="0" u="none" strike="noStrike" cap="none"/>
                        <a:t>5400000</a:t>
                      </a:r>
                      <a:endParaRPr sz="1400" b="0" u="none" strike="noStrike" cap="none"/>
                    </a:p>
                  </a:txBody>
                  <a:tcPr marL="91450" marR="91450" marT="45725" marB="45725"/>
                </a:tc>
              </a:tr>
              <a:tr h="3867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STT paid on the sale of shares.</a:t>
                      </a:r>
                      <a:endParaRPr/>
                    </a:p>
                  </a:txBody>
                  <a:tcPr marL="91450" marR="91450" marT="45725" marB="45725"/>
                </a:tc>
                <a:tc>
                  <a:txBody>
                    <a:bodyPr/>
                    <a:lstStyle/>
                    <a:p>
                      <a:pPr marL="0" marR="0" lvl="0" indent="0" algn="r" rtl="0">
                        <a:lnSpc>
                          <a:spcPct val="100000"/>
                        </a:lnSpc>
                        <a:spcBef>
                          <a:spcPts val="0"/>
                        </a:spcBef>
                        <a:spcAft>
                          <a:spcPts val="0"/>
                        </a:spcAft>
                        <a:buNone/>
                      </a:pPr>
                      <a:r>
                        <a:rPr lang="en-US" sz="1400" b="0" u="none" strike="noStrike" cap="none"/>
                        <a:t>5400</a:t>
                      </a:r>
                      <a:endParaRPr sz="1400" b="0" u="none" strike="noStrike" cap="none"/>
                    </a:p>
                  </a:txBody>
                  <a:tcPr marL="91450" marR="91450" marT="45725" marB="45725"/>
                </a:tc>
              </a:tr>
            </a:tbl>
          </a:graphicData>
        </a:graphic>
      </p:graphicFrame>
    </p:spTree>
    <p:extLst>
      <p:ext uri="{BB962C8B-B14F-4D97-AF65-F5344CB8AC3E}">
        <p14:creationId xmlns:p14="http://schemas.microsoft.com/office/powerpoint/2010/main" val="21189912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38"/>
          <p:cNvSpPr txBox="1">
            <a:spLocks noGrp="1"/>
          </p:cNvSpPr>
          <p:nvPr>
            <p:ph type="title"/>
          </p:nvPr>
        </p:nvSpPr>
        <p:spPr>
          <a:xfrm>
            <a:off x="0" y="0"/>
            <a:ext cx="9144000" cy="562708"/>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800"/>
              <a:buNone/>
            </a:pPr>
            <a:r>
              <a:rPr lang="en-US" sz="2000" b="1"/>
              <a:t>Provision relating to conversion of inventory into Capital Assets</a:t>
            </a:r>
            <a:endParaRPr sz="2000" b="1"/>
          </a:p>
        </p:txBody>
      </p:sp>
      <p:sp>
        <p:nvSpPr>
          <p:cNvPr id="412" name="Google Shape;412;p38"/>
          <p:cNvSpPr txBox="1">
            <a:spLocks noGrp="1"/>
          </p:cNvSpPr>
          <p:nvPr>
            <p:ph type="body" idx="1"/>
          </p:nvPr>
        </p:nvSpPr>
        <p:spPr>
          <a:xfrm>
            <a:off x="0" y="562708"/>
            <a:ext cx="9144000" cy="4580792"/>
          </a:xfrm>
          <a:prstGeom prst="rect">
            <a:avLst/>
          </a:prstGeom>
          <a:noFill/>
          <a:ln>
            <a:noFill/>
          </a:ln>
        </p:spPr>
        <p:txBody>
          <a:bodyPr spcFirstLastPara="1" wrap="square" lIns="91425" tIns="45700" rIns="91425" bIns="45700" anchor="t" anchorCtr="0">
            <a:normAutofit/>
          </a:bodyPr>
          <a:lstStyle/>
          <a:p>
            <a:pPr marL="114300" lvl="0" indent="0" algn="l" rtl="0">
              <a:lnSpc>
                <a:spcPct val="115000"/>
              </a:lnSpc>
              <a:spcBef>
                <a:spcPts val="360"/>
              </a:spcBef>
              <a:spcAft>
                <a:spcPts val="0"/>
              </a:spcAft>
              <a:buSzPts val="1800"/>
              <a:buNone/>
            </a:pPr>
            <a:r>
              <a:rPr lang="en-US" sz="1600">
                <a:solidFill>
                  <a:schemeClr val="dk1"/>
                </a:solidFill>
              </a:rPr>
              <a:t>Solution: </a:t>
            </a:r>
            <a:r>
              <a:rPr lang="en-US" sz="1600" b="1">
                <a:solidFill>
                  <a:schemeClr val="dk1"/>
                </a:solidFill>
              </a:rPr>
              <a:t> Computation of business Income of R Ltd. for the assessment year 2021-22</a:t>
            </a:r>
            <a:endParaRPr/>
          </a:p>
          <a:p>
            <a:pPr marL="114300" lvl="0" indent="0" algn="l" rtl="0">
              <a:lnSpc>
                <a:spcPct val="115000"/>
              </a:lnSpc>
              <a:spcBef>
                <a:spcPts val="360"/>
              </a:spcBef>
              <a:spcAft>
                <a:spcPts val="0"/>
              </a:spcAft>
              <a:buSzPts val="1800"/>
              <a:buNone/>
            </a:pPr>
            <a:endParaRPr sz="1600" b="1">
              <a:solidFill>
                <a:schemeClr val="dk1"/>
              </a:solidFill>
            </a:endParaRPr>
          </a:p>
        </p:txBody>
      </p:sp>
      <p:graphicFrame>
        <p:nvGraphicFramePr>
          <p:cNvPr id="413" name="Google Shape;413;p38"/>
          <p:cNvGraphicFramePr/>
          <p:nvPr/>
        </p:nvGraphicFramePr>
        <p:xfrm>
          <a:off x="115328" y="963825"/>
          <a:ext cx="8843325" cy="4179700"/>
        </p:xfrm>
        <a:graphic>
          <a:graphicData uri="http://schemas.openxmlformats.org/drawingml/2006/table">
            <a:tbl>
              <a:tblPr firstRow="1" bandRow="1">
                <a:noFill/>
                <a:tableStyleId>{55E68572-0C15-41E4-A884-CE48865E046A}</a:tableStyleId>
              </a:tblPr>
              <a:tblGrid>
                <a:gridCol w="4963300"/>
                <a:gridCol w="1260400"/>
                <a:gridCol w="1458100"/>
                <a:gridCol w="1161525"/>
              </a:tblGrid>
              <a:tr h="282400">
                <a:tc>
                  <a:txBody>
                    <a:bodyPr/>
                    <a:lstStyle/>
                    <a:p>
                      <a:pPr marL="59055" marR="0" lvl="0" indent="0" algn="ctr" rtl="0">
                        <a:lnSpc>
                          <a:spcPct val="100000"/>
                        </a:lnSpc>
                        <a:spcBef>
                          <a:spcPts val="0"/>
                        </a:spcBef>
                        <a:spcAft>
                          <a:spcPts val="0"/>
                        </a:spcAft>
                        <a:buNone/>
                      </a:pPr>
                      <a:r>
                        <a:rPr lang="en-US" sz="1600" b="1" u="none" strike="noStrike" cap="none">
                          <a:solidFill>
                            <a:schemeClr val="dk1"/>
                          </a:solidFill>
                          <a:latin typeface="Arial"/>
                          <a:ea typeface="Arial"/>
                          <a:cs typeface="Arial"/>
                          <a:sym typeface="Arial"/>
                        </a:rPr>
                        <a:t>Particulars</a:t>
                      </a:r>
                      <a:endParaRPr sz="3200" b="1" u="none" strike="noStrike" cap="none">
                        <a:solidFill>
                          <a:schemeClr val="dk1"/>
                        </a:solidFill>
                        <a:latin typeface="Arial"/>
                        <a:ea typeface="Arial"/>
                        <a:cs typeface="Arial"/>
                        <a:sym typeface="Arial"/>
                      </a:endParaRPr>
                    </a:p>
                  </a:txBody>
                  <a:tcPr marL="0" marR="0" marT="0" marB="0" anchor="ctr"/>
                </a:tc>
                <a:tc>
                  <a:txBody>
                    <a:bodyPr/>
                    <a:lstStyle/>
                    <a:p>
                      <a:pPr marL="24765" marR="0" lvl="0" indent="0" algn="ctr" rtl="0">
                        <a:lnSpc>
                          <a:spcPct val="100000"/>
                        </a:lnSpc>
                        <a:spcBef>
                          <a:spcPts val="0"/>
                        </a:spcBef>
                        <a:spcAft>
                          <a:spcPts val="0"/>
                        </a:spcAft>
                        <a:buNone/>
                      </a:pPr>
                      <a:r>
                        <a:rPr lang="en-US" sz="1400" b="1" u="none" strike="noStrike" cap="none">
                          <a:solidFill>
                            <a:schemeClr val="dk1"/>
                          </a:solidFill>
                          <a:latin typeface="Arial"/>
                          <a:ea typeface="Arial"/>
                          <a:cs typeface="Arial"/>
                          <a:sym typeface="Arial"/>
                        </a:rPr>
                        <a:t>Amount</a:t>
                      </a:r>
                      <a:endParaRPr sz="3200" b="1" u="none" strike="noStrike" cap="none">
                        <a:solidFill>
                          <a:schemeClr val="dk1"/>
                        </a:solidFill>
                        <a:latin typeface="Arial"/>
                        <a:ea typeface="Arial"/>
                        <a:cs typeface="Arial"/>
                        <a:sym typeface="Arial"/>
                      </a:endParaRPr>
                    </a:p>
                  </a:txBody>
                  <a:tcPr marL="0" marR="0" marT="0" marB="0" anchor="ctr"/>
                </a:tc>
                <a:tc>
                  <a:txBody>
                    <a:bodyPr/>
                    <a:lstStyle/>
                    <a:p>
                      <a:pPr marL="24765" marR="0" lvl="0" indent="0" algn="ctr" rtl="0">
                        <a:lnSpc>
                          <a:spcPct val="100000"/>
                        </a:lnSpc>
                        <a:spcBef>
                          <a:spcPts val="0"/>
                        </a:spcBef>
                        <a:spcAft>
                          <a:spcPts val="0"/>
                        </a:spcAft>
                        <a:buNone/>
                      </a:pPr>
                      <a:r>
                        <a:rPr lang="en-US" sz="1400" b="1" u="none" strike="noStrike" cap="none">
                          <a:solidFill>
                            <a:schemeClr val="dk1"/>
                          </a:solidFill>
                          <a:latin typeface="Arial"/>
                          <a:ea typeface="Arial"/>
                          <a:cs typeface="Arial"/>
                          <a:sym typeface="Arial"/>
                        </a:rPr>
                        <a:t>Amount</a:t>
                      </a:r>
                      <a:endParaRPr sz="3200" b="1" u="none" strike="noStrike" cap="none">
                        <a:solidFill>
                          <a:schemeClr val="dk1"/>
                        </a:solidFill>
                        <a:latin typeface="Arial"/>
                        <a:ea typeface="Arial"/>
                        <a:cs typeface="Arial"/>
                        <a:sym typeface="Arial"/>
                      </a:endParaRPr>
                    </a:p>
                  </a:txBody>
                  <a:tcPr marL="0" marR="0" marT="0" marB="0" anchor="ctr"/>
                </a:tc>
                <a:tc>
                  <a:txBody>
                    <a:bodyPr/>
                    <a:lstStyle/>
                    <a:p>
                      <a:pPr marL="30480" marR="0" lvl="0" indent="0" algn="ctr" rtl="0">
                        <a:lnSpc>
                          <a:spcPct val="100000"/>
                        </a:lnSpc>
                        <a:spcBef>
                          <a:spcPts val="0"/>
                        </a:spcBef>
                        <a:spcAft>
                          <a:spcPts val="0"/>
                        </a:spcAft>
                        <a:buNone/>
                      </a:pPr>
                      <a:r>
                        <a:rPr lang="en-US" sz="1400" b="1" u="none" strike="noStrike" cap="none">
                          <a:solidFill>
                            <a:schemeClr val="dk1"/>
                          </a:solidFill>
                          <a:latin typeface="Arial"/>
                          <a:ea typeface="Arial"/>
                          <a:cs typeface="Arial"/>
                          <a:sym typeface="Arial"/>
                        </a:rPr>
                        <a:t>Amount</a:t>
                      </a:r>
                      <a:endParaRPr sz="3200" b="1" u="none" strike="noStrike" cap="none">
                        <a:solidFill>
                          <a:schemeClr val="dk1"/>
                        </a:solidFill>
                        <a:latin typeface="Arial"/>
                        <a:ea typeface="Arial"/>
                        <a:cs typeface="Arial"/>
                        <a:sym typeface="Arial"/>
                      </a:endParaRPr>
                    </a:p>
                  </a:txBody>
                  <a:tcPr marL="0" marR="0" marT="0" marB="0" anchor="ctr"/>
                </a:tc>
              </a:tr>
              <a:tr h="306875">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Shares sold during the year</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12000000</a:t>
                      </a:r>
                      <a:endParaRPr sz="1400" u="none" strike="noStrike" cap="none"/>
                    </a:p>
                  </a:txBody>
                  <a:tcPr marL="91450" marR="91450" marT="45725" marB="45725"/>
                </a:tc>
              </a:tr>
              <a:tr h="306875">
                <a:tc>
                  <a:txBody>
                    <a:bodyPr/>
                    <a:lstStyle/>
                    <a:p>
                      <a:pPr marL="0" marR="0" lvl="0" indent="0" algn="l" rtl="0">
                        <a:lnSpc>
                          <a:spcPct val="100000"/>
                        </a:lnSpc>
                        <a:spcBef>
                          <a:spcPts val="0"/>
                        </a:spcBef>
                        <a:spcAft>
                          <a:spcPts val="0"/>
                        </a:spcAft>
                        <a:buNone/>
                      </a:pPr>
                      <a:r>
                        <a:rPr lang="en-US" sz="1400" u="none" strike="noStrike" cap="none"/>
                        <a:t>Less: Cost of shares sold</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endParaRPr sz="1400" u="none" strike="noStrike" cap="none"/>
                    </a:p>
                  </a:txBody>
                  <a:tcPr marL="91450" marR="91450" marT="45725" marB="45725"/>
                </a:tc>
              </a:tr>
              <a:tr h="306875">
                <a:tc>
                  <a:txBody>
                    <a:bodyPr/>
                    <a:lstStyle/>
                    <a:p>
                      <a:pPr marL="0" marR="0" lvl="0" indent="0" algn="l" rtl="0">
                        <a:lnSpc>
                          <a:spcPct val="100000"/>
                        </a:lnSpc>
                        <a:spcBef>
                          <a:spcPts val="0"/>
                        </a:spcBef>
                        <a:spcAft>
                          <a:spcPts val="0"/>
                        </a:spcAft>
                        <a:buNone/>
                      </a:pPr>
                      <a:r>
                        <a:rPr lang="en-US" sz="1400" u="none" strike="noStrike" cap="none"/>
                        <a:t>Opening inventory</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30000000</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endParaRPr sz="1400" u="none" strike="noStrike" cap="none"/>
                    </a:p>
                  </a:txBody>
                  <a:tcPr marL="91450" marR="91450" marT="45725" marB="45725"/>
                </a:tc>
              </a:tr>
              <a:tr h="306875">
                <a:tc>
                  <a:txBody>
                    <a:bodyPr/>
                    <a:lstStyle/>
                    <a:p>
                      <a:pPr marL="0" marR="0" lvl="0" indent="0" algn="l" rtl="0">
                        <a:lnSpc>
                          <a:spcPct val="100000"/>
                        </a:lnSpc>
                        <a:spcBef>
                          <a:spcPts val="0"/>
                        </a:spcBef>
                        <a:spcAft>
                          <a:spcPts val="0"/>
                        </a:spcAft>
                        <a:buNone/>
                      </a:pPr>
                      <a:r>
                        <a:rPr lang="en-US" sz="1400" u="none" strike="noStrike" cap="none"/>
                        <a:t>Add: Shares purchased during the Year</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14000000</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endParaRPr sz="1400" u="none" strike="noStrike" cap="none"/>
                    </a:p>
                  </a:txBody>
                  <a:tcPr marL="91450" marR="91450" marT="45725" marB="45725"/>
                </a:tc>
              </a:tr>
              <a:tr h="306875">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44000000</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endParaRPr sz="1400" u="none" strike="noStrike" cap="none"/>
                    </a:p>
                  </a:txBody>
                  <a:tcPr marL="91450" marR="91450" marT="45725" marB="45725"/>
                </a:tc>
              </a:tr>
              <a:tr h="306875">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Less: Cost of shares converted into capital asset</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2000000</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endParaRPr sz="1400" u="none" strike="noStrike" cap="none"/>
                    </a:p>
                  </a:txBody>
                  <a:tcPr marL="91450" marR="91450" marT="45725" marB="45725"/>
                </a:tc>
              </a:tr>
              <a:tr h="306875">
                <a:tc>
                  <a:txBody>
                    <a:bodyPr/>
                    <a:lstStyle/>
                    <a:p>
                      <a:pPr marL="0" marR="0" lvl="0" indent="0" algn="l" rtl="0">
                        <a:lnSpc>
                          <a:spcPct val="100000"/>
                        </a:lnSpc>
                        <a:spcBef>
                          <a:spcPts val="0"/>
                        </a:spcBef>
                        <a:spcAft>
                          <a:spcPts val="0"/>
                        </a:spcAft>
                        <a:buNone/>
                      </a:pPr>
                      <a:r>
                        <a:rPr lang="en-US" sz="1400" u="none" strike="noStrike" cap="none"/>
                        <a:t>Less: Closing inventory</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34000000</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36000000</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8000000</a:t>
                      </a:r>
                      <a:endParaRPr sz="1400" u="none" strike="noStrike" cap="none"/>
                    </a:p>
                  </a:txBody>
                  <a:tcPr marL="91450" marR="91450" marT="45725" marB="45725"/>
                </a:tc>
              </a:tr>
              <a:tr h="306875">
                <a:tc>
                  <a:txBody>
                    <a:bodyPr/>
                    <a:lstStyle/>
                    <a:p>
                      <a:pPr marL="0" marR="0" lvl="0" indent="0" algn="l" rtl="0">
                        <a:lnSpc>
                          <a:spcPct val="100000"/>
                        </a:lnSpc>
                        <a:spcBef>
                          <a:spcPts val="0"/>
                        </a:spcBef>
                        <a:spcAft>
                          <a:spcPts val="0"/>
                        </a:spcAft>
                        <a:buNone/>
                      </a:pPr>
                      <a:r>
                        <a:rPr lang="en-US" sz="1400" u="none" strike="noStrike" cap="none"/>
                        <a:t>Gross Profit</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4000000</a:t>
                      </a:r>
                      <a:endParaRPr sz="1400" u="none" strike="noStrike" cap="none"/>
                    </a:p>
                  </a:txBody>
                  <a:tcPr marL="91450" marR="91450" marT="45725" marB="45725"/>
                </a:tc>
              </a:tr>
              <a:tr h="306875">
                <a:tc>
                  <a:txBody>
                    <a:bodyPr/>
                    <a:lstStyle/>
                    <a:p>
                      <a:pPr marL="0" marR="0" lvl="0" indent="0" algn="l" rtl="0">
                        <a:lnSpc>
                          <a:spcPct val="100000"/>
                        </a:lnSpc>
                        <a:spcBef>
                          <a:spcPts val="0"/>
                        </a:spcBef>
                        <a:spcAft>
                          <a:spcPts val="0"/>
                        </a:spcAft>
                        <a:buNone/>
                      </a:pPr>
                      <a:r>
                        <a:rPr lang="en-US" sz="1400" u="none" strike="noStrike" cap="none"/>
                        <a:t>Less: STT Paid</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12000</a:t>
                      </a:r>
                      <a:endParaRPr sz="1400" u="none" strike="noStrike" cap="none"/>
                    </a:p>
                  </a:txBody>
                  <a:tcPr marL="91450" marR="91450" marT="45725" marB="45725"/>
                </a:tc>
              </a:tr>
              <a:tr h="306875">
                <a:tc>
                  <a:txBody>
                    <a:bodyPr/>
                    <a:lstStyle/>
                    <a:p>
                      <a:pPr marL="0" marR="0" lvl="0" indent="0" algn="l" rtl="0">
                        <a:lnSpc>
                          <a:spcPct val="100000"/>
                        </a:lnSpc>
                        <a:spcBef>
                          <a:spcPts val="0"/>
                        </a:spcBef>
                        <a:spcAft>
                          <a:spcPts val="0"/>
                        </a:spcAft>
                        <a:buNone/>
                      </a:pPr>
                      <a:r>
                        <a:rPr lang="en-US" sz="1400" u="none" strike="noStrike" cap="none"/>
                        <a:t>Net Profit</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3988000</a:t>
                      </a:r>
                      <a:endParaRPr sz="1400" u="none" strike="noStrike" cap="none"/>
                    </a:p>
                  </a:txBody>
                  <a:tcPr marL="91450" marR="91450" marT="45725" marB="45725"/>
                </a:tc>
              </a:tr>
              <a:tr h="521675">
                <a:tc>
                  <a:txBody>
                    <a:bodyPr/>
                    <a:lstStyle/>
                    <a:p>
                      <a:pPr marL="0" marR="0" lvl="0" indent="0" algn="l" rtl="0">
                        <a:lnSpc>
                          <a:spcPct val="100000"/>
                        </a:lnSpc>
                        <a:spcBef>
                          <a:spcPts val="0"/>
                        </a:spcBef>
                        <a:spcAft>
                          <a:spcPts val="0"/>
                        </a:spcAft>
                        <a:buNone/>
                      </a:pPr>
                      <a:r>
                        <a:rPr lang="en-US" sz="1400" u="none" strike="noStrike" cap="none"/>
                        <a:t>Add: Fair market value of Reliance Industries shares</a:t>
                      </a:r>
                      <a:endParaRPr/>
                    </a:p>
                    <a:p>
                      <a:pPr marL="0" marR="0" lvl="0" indent="0" algn="l" rtl="0">
                        <a:lnSpc>
                          <a:spcPct val="100000"/>
                        </a:lnSpc>
                        <a:spcBef>
                          <a:spcPts val="0"/>
                        </a:spcBef>
                        <a:spcAft>
                          <a:spcPts val="0"/>
                        </a:spcAft>
                        <a:buNone/>
                      </a:pPr>
                      <a:r>
                        <a:rPr lang="en-US" sz="1400" u="none" strike="noStrike" cap="none"/>
                        <a:t>converted into capital asset</a:t>
                      </a:r>
                      <a:endParaRPr/>
                    </a:p>
                  </a:txBody>
                  <a:tcPr marL="91450" marR="91450" marT="45725" marB="45725"/>
                </a:tc>
                <a:tc>
                  <a:txBody>
                    <a:bodyPr/>
                    <a:lstStyle/>
                    <a:p>
                      <a:pPr marL="0" marR="0" lvl="0" indent="0" algn="r"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4500000</a:t>
                      </a:r>
                      <a:endParaRPr sz="1400" u="none" strike="noStrike" cap="none"/>
                    </a:p>
                  </a:txBody>
                  <a:tcPr marL="91450" marR="91450" marT="45725" marB="45725"/>
                </a:tc>
              </a:tr>
              <a:tr h="306875">
                <a:tc>
                  <a:txBody>
                    <a:bodyPr/>
                    <a:lstStyle/>
                    <a:p>
                      <a:pPr marL="0" marR="0" lvl="0" indent="0" algn="l" rtl="0">
                        <a:lnSpc>
                          <a:spcPct val="100000"/>
                        </a:lnSpc>
                        <a:spcBef>
                          <a:spcPts val="0"/>
                        </a:spcBef>
                        <a:spcAft>
                          <a:spcPts val="0"/>
                        </a:spcAft>
                        <a:buNone/>
                      </a:pPr>
                      <a:r>
                        <a:rPr lang="en-US" sz="1400" u="none" strike="noStrike" cap="none"/>
                        <a:t>Business Income</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b="1" u="none" strike="noStrike" cap="none"/>
                        <a:t>8488000</a:t>
                      </a:r>
                      <a:endParaRPr sz="1400" b="1" u="none" strike="noStrike" cap="none"/>
                    </a:p>
                  </a:txBody>
                  <a:tcPr marL="91450" marR="91450" marT="45725" marB="45725"/>
                </a:tc>
              </a:tr>
            </a:tbl>
          </a:graphicData>
        </a:graphic>
      </p:graphicFrame>
    </p:spTree>
    <p:extLst>
      <p:ext uri="{BB962C8B-B14F-4D97-AF65-F5344CB8AC3E}">
        <p14:creationId xmlns:p14="http://schemas.microsoft.com/office/powerpoint/2010/main" val="26626202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39"/>
          <p:cNvSpPr txBox="1">
            <a:spLocks noGrp="1"/>
          </p:cNvSpPr>
          <p:nvPr>
            <p:ph type="title"/>
          </p:nvPr>
        </p:nvSpPr>
        <p:spPr>
          <a:xfrm>
            <a:off x="0" y="0"/>
            <a:ext cx="9144000" cy="562708"/>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800"/>
              <a:buNone/>
            </a:pPr>
            <a:r>
              <a:rPr lang="en-US" sz="2000" b="1"/>
              <a:t>Provision relating to conversion of inventory into Capital Assets</a:t>
            </a:r>
            <a:endParaRPr sz="2000" b="1"/>
          </a:p>
        </p:txBody>
      </p:sp>
      <p:sp>
        <p:nvSpPr>
          <p:cNvPr id="419" name="Google Shape;419;p39"/>
          <p:cNvSpPr txBox="1">
            <a:spLocks noGrp="1"/>
          </p:cNvSpPr>
          <p:nvPr>
            <p:ph type="body" idx="1"/>
          </p:nvPr>
        </p:nvSpPr>
        <p:spPr>
          <a:xfrm>
            <a:off x="0" y="562708"/>
            <a:ext cx="9144000" cy="4580792"/>
          </a:xfrm>
          <a:prstGeom prst="rect">
            <a:avLst/>
          </a:prstGeom>
          <a:noFill/>
          <a:ln>
            <a:noFill/>
          </a:ln>
        </p:spPr>
        <p:txBody>
          <a:bodyPr spcFirstLastPara="1" wrap="square" lIns="91425" tIns="45700" rIns="91425" bIns="45700" anchor="t" anchorCtr="0">
            <a:normAutofit/>
          </a:bodyPr>
          <a:lstStyle/>
          <a:p>
            <a:pPr marL="114300" lvl="0" indent="0" algn="l" rtl="0">
              <a:lnSpc>
                <a:spcPct val="115000"/>
              </a:lnSpc>
              <a:spcBef>
                <a:spcPts val="360"/>
              </a:spcBef>
              <a:spcAft>
                <a:spcPts val="0"/>
              </a:spcAft>
              <a:buSzPts val="1800"/>
              <a:buNone/>
            </a:pPr>
            <a:r>
              <a:rPr lang="en-US" sz="1600">
                <a:solidFill>
                  <a:schemeClr val="dk1"/>
                </a:solidFill>
              </a:rPr>
              <a:t>Solution: </a:t>
            </a:r>
            <a:r>
              <a:rPr lang="en-US" sz="1600" b="1">
                <a:solidFill>
                  <a:schemeClr val="dk1"/>
                </a:solidFill>
              </a:rPr>
              <a:t> Computation of closing Inventory</a:t>
            </a:r>
            <a:endParaRPr sz="1600" b="1">
              <a:solidFill>
                <a:schemeClr val="dk1"/>
              </a:solidFill>
            </a:endParaRPr>
          </a:p>
          <a:p>
            <a:pPr marL="114300" lvl="0" indent="0" algn="l" rtl="0">
              <a:lnSpc>
                <a:spcPct val="115000"/>
              </a:lnSpc>
              <a:spcBef>
                <a:spcPts val="360"/>
              </a:spcBef>
              <a:spcAft>
                <a:spcPts val="0"/>
              </a:spcAft>
              <a:buSzPts val="1800"/>
              <a:buNone/>
            </a:pPr>
            <a:endParaRPr sz="1600" b="1">
              <a:solidFill>
                <a:schemeClr val="dk1"/>
              </a:solidFill>
            </a:endParaRPr>
          </a:p>
        </p:txBody>
      </p:sp>
      <p:graphicFrame>
        <p:nvGraphicFramePr>
          <p:cNvPr id="420" name="Google Shape;420;p39"/>
          <p:cNvGraphicFramePr/>
          <p:nvPr/>
        </p:nvGraphicFramePr>
        <p:xfrm>
          <a:off x="0" y="963827"/>
          <a:ext cx="9144000" cy="5303630"/>
        </p:xfrm>
        <a:graphic>
          <a:graphicData uri="http://schemas.openxmlformats.org/drawingml/2006/table">
            <a:tbl>
              <a:tblPr firstRow="1" bandRow="1">
                <a:noFill/>
                <a:tableStyleId>{55E68572-0C15-41E4-A884-CE48865E046A}</a:tableStyleId>
              </a:tblPr>
              <a:tblGrid>
                <a:gridCol w="6280425"/>
                <a:gridCol w="1462925"/>
                <a:gridCol w="1400650"/>
              </a:tblGrid>
              <a:tr h="182800">
                <a:tc>
                  <a:txBody>
                    <a:bodyPr/>
                    <a:lstStyle/>
                    <a:p>
                      <a:pPr marL="59055" marR="0" lvl="0" indent="0" algn="ctr" rtl="0">
                        <a:lnSpc>
                          <a:spcPct val="100000"/>
                        </a:lnSpc>
                        <a:spcBef>
                          <a:spcPts val="0"/>
                        </a:spcBef>
                        <a:spcAft>
                          <a:spcPts val="0"/>
                        </a:spcAft>
                        <a:buNone/>
                      </a:pPr>
                      <a:r>
                        <a:rPr lang="en-US" sz="1600" b="1" u="none" strike="noStrike" cap="none">
                          <a:solidFill>
                            <a:schemeClr val="dk1"/>
                          </a:solidFill>
                          <a:latin typeface="Arial"/>
                          <a:ea typeface="Arial"/>
                          <a:cs typeface="Arial"/>
                          <a:sym typeface="Arial"/>
                        </a:rPr>
                        <a:t>Particulars</a:t>
                      </a:r>
                      <a:endParaRPr sz="3200" b="1" u="none" strike="noStrike" cap="none">
                        <a:solidFill>
                          <a:schemeClr val="dk1"/>
                        </a:solidFill>
                        <a:latin typeface="Arial"/>
                        <a:ea typeface="Arial"/>
                        <a:cs typeface="Arial"/>
                        <a:sym typeface="Arial"/>
                      </a:endParaRPr>
                    </a:p>
                  </a:txBody>
                  <a:tcPr marL="0" marR="0" marT="0" marB="0" anchor="ctr"/>
                </a:tc>
                <a:tc>
                  <a:txBody>
                    <a:bodyPr/>
                    <a:lstStyle/>
                    <a:p>
                      <a:pPr marL="24765" marR="0" lvl="0" indent="0" algn="ctr" rtl="0">
                        <a:lnSpc>
                          <a:spcPct val="100000"/>
                        </a:lnSpc>
                        <a:spcBef>
                          <a:spcPts val="0"/>
                        </a:spcBef>
                        <a:spcAft>
                          <a:spcPts val="0"/>
                        </a:spcAft>
                        <a:buNone/>
                      </a:pPr>
                      <a:r>
                        <a:rPr lang="en-US" sz="1400" b="1" u="none" strike="noStrike" cap="none">
                          <a:solidFill>
                            <a:schemeClr val="dk1"/>
                          </a:solidFill>
                          <a:latin typeface="Arial"/>
                          <a:ea typeface="Arial"/>
                          <a:cs typeface="Arial"/>
                          <a:sym typeface="Arial"/>
                        </a:rPr>
                        <a:t>Amount</a:t>
                      </a:r>
                      <a:endParaRPr sz="3200" b="1" u="none" strike="noStrike" cap="none">
                        <a:solidFill>
                          <a:schemeClr val="dk1"/>
                        </a:solidFill>
                        <a:latin typeface="Arial"/>
                        <a:ea typeface="Arial"/>
                        <a:cs typeface="Arial"/>
                        <a:sym typeface="Arial"/>
                      </a:endParaRPr>
                    </a:p>
                  </a:txBody>
                  <a:tcPr marL="0" marR="0" marT="0" marB="0" anchor="ctr"/>
                </a:tc>
                <a:tc>
                  <a:txBody>
                    <a:bodyPr/>
                    <a:lstStyle/>
                    <a:p>
                      <a:pPr marL="30480" marR="0" lvl="0" indent="0" algn="ctr" rtl="0">
                        <a:lnSpc>
                          <a:spcPct val="100000"/>
                        </a:lnSpc>
                        <a:spcBef>
                          <a:spcPts val="0"/>
                        </a:spcBef>
                        <a:spcAft>
                          <a:spcPts val="0"/>
                        </a:spcAft>
                        <a:buNone/>
                      </a:pPr>
                      <a:r>
                        <a:rPr lang="en-US" sz="1400" b="1" u="none" strike="noStrike" cap="none">
                          <a:solidFill>
                            <a:schemeClr val="dk1"/>
                          </a:solidFill>
                          <a:latin typeface="Arial"/>
                          <a:ea typeface="Arial"/>
                          <a:cs typeface="Arial"/>
                          <a:sym typeface="Arial"/>
                        </a:rPr>
                        <a:t>Amount</a:t>
                      </a:r>
                      <a:endParaRPr sz="3200" b="1" u="none" strike="noStrike" cap="none">
                        <a:solidFill>
                          <a:schemeClr val="dk1"/>
                        </a:solidFill>
                        <a:latin typeface="Arial"/>
                        <a:ea typeface="Arial"/>
                        <a:cs typeface="Arial"/>
                        <a:sym typeface="Arial"/>
                      </a:endParaRPr>
                    </a:p>
                  </a:txBody>
                  <a:tcPr marL="0" marR="0" marT="0" marB="0" anchor="ctr"/>
                </a:tc>
              </a:tr>
              <a:tr h="228525">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Opening inventory of shares</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30000000</a:t>
                      </a:r>
                      <a:endParaRPr sz="1400" u="none" strike="noStrike" cap="none"/>
                    </a:p>
                  </a:txBody>
                  <a:tcPr marL="91450" marR="91450" marT="45725" marB="45725"/>
                </a:tc>
              </a:tr>
              <a:tr h="228525">
                <a:tc>
                  <a:txBody>
                    <a:bodyPr/>
                    <a:lstStyle/>
                    <a:p>
                      <a:pPr marL="0" marR="0" lvl="0" indent="0" algn="l" rtl="0">
                        <a:lnSpc>
                          <a:spcPct val="100000"/>
                        </a:lnSpc>
                        <a:spcBef>
                          <a:spcPts val="0"/>
                        </a:spcBef>
                        <a:spcAft>
                          <a:spcPts val="0"/>
                        </a:spcAft>
                        <a:buNone/>
                      </a:pPr>
                      <a:r>
                        <a:rPr lang="en-US" sz="1400" u="none" strike="noStrike" cap="none"/>
                        <a:t>Less: Cost of shares purchased during the year</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14000000</a:t>
                      </a:r>
                      <a:endParaRPr sz="1400" u="none" strike="noStrike" cap="none"/>
                    </a:p>
                  </a:txBody>
                  <a:tcPr marL="91450" marR="91450" marT="45725" marB="45725"/>
                </a:tc>
              </a:tr>
              <a:tr h="228525">
                <a:tc>
                  <a:txBody>
                    <a:bodyPr/>
                    <a:lstStyle/>
                    <a:p>
                      <a:pPr marL="0" marR="0" lvl="0" indent="0" algn="l" rtl="0">
                        <a:lnSpc>
                          <a:spcPct val="100000"/>
                        </a:lnSpc>
                        <a:spcBef>
                          <a:spcPts val="0"/>
                        </a:spcBef>
                        <a:spcAft>
                          <a:spcPts val="0"/>
                        </a:spcAft>
                        <a:buNone/>
                      </a:pPr>
                      <a:r>
                        <a:rPr lang="en-US" sz="1400" u="none" strike="noStrike" cap="none"/>
                        <a:t>Total</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44000000</a:t>
                      </a:r>
                      <a:endParaRPr sz="1400" u="none" strike="noStrike" cap="none"/>
                    </a:p>
                  </a:txBody>
                  <a:tcPr marL="91450" marR="91450" marT="45725" marB="45725"/>
                </a:tc>
              </a:tr>
              <a:tr h="228525">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Less: Cost of shares converted into capital asset</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2000000</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endParaRPr sz="1400" u="none" strike="noStrike" cap="none"/>
                    </a:p>
                  </a:txBody>
                  <a:tcPr marL="91450" marR="91450" marT="45725" marB="45725"/>
                </a:tc>
              </a:tr>
              <a:tr h="228525">
                <a:tc>
                  <a:txBody>
                    <a:bodyPr/>
                    <a:lstStyle/>
                    <a:p>
                      <a:pPr marL="0" marR="0" lvl="0" indent="0" algn="l" rtl="0">
                        <a:lnSpc>
                          <a:spcPct val="100000"/>
                        </a:lnSpc>
                        <a:spcBef>
                          <a:spcPts val="0"/>
                        </a:spcBef>
                        <a:spcAft>
                          <a:spcPts val="0"/>
                        </a:spcAft>
                        <a:buNone/>
                      </a:pPr>
                      <a:r>
                        <a:rPr lang="en-US" sz="1400" u="none" strike="noStrike" cap="none"/>
                        <a:t>Cost of shares sold</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8000000</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10000000</a:t>
                      </a:r>
                      <a:endParaRPr sz="1400" u="none" strike="noStrike" cap="none"/>
                    </a:p>
                  </a:txBody>
                  <a:tcPr marL="91450" marR="91450" marT="45725" marB="45725"/>
                </a:tc>
              </a:tr>
              <a:tr h="228525">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Value of closing Inventory</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34000000</a:t>
                      </a:r>
                      <a:endParaRPr sz="1400" u="none" strike="noStrike" cap="none"/>
                    </a:p>
                  </a:txBody>
                  <a:tcPr marL="91450" marR="91450" marT="45725" marB="45725"/>
                </a:tc>
              </a:tr>
              <a:tr h="228525">
                <a:tc>
                  <a:txBody>
                    <a:bodyPr/>
                    <a:lstStyle/>
                    <a:p>
                      <a:pPr marL="0" marR="0" lvl="0" indent="0" algn="l" rtl="0">
                        <a:lnSpc>
                          <a:spcPct val="100000"/>
                        </a:lnSpc>
                        <a:spcBef>
                          <a:spcPts val="0"/>
                        </a:spcBef>
                        <a:spcAft>
                          <a:spcPts val="0"/>
                        </a:spcAft>
                        <a:buNone/>
                      </a:pPr>
                      <a:r>
                        <a:rPr lang="en-US" sz="1400" u="none" strike="noStrike" cap="none"/>
                        <a:t>Consideration price</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5400000</a:t>
                      </a:r>
                      <a:endParaRPr sz="1400" u="none" strike="noStrike" cap="none"/>
                    </a:p>
                  </a:txBody>
                  <a:tcPr marL="91450" marR="91450" marT="45725" marB="45725"/>
                </a:tc>
              </a:tr>
              <a:tr h="228525">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Less: Cost of acquisition as per section 49(9)</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4500000</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endParaRPr sz="1400" u="none" strike="noStrike" cap="none"/>
                    </a:p>
                  </a:txBody>
                  <a:tcPr marL="91450" marR="91450" marT="45725" marB="45725"/>
                </a:tc>
              </a:tr>
              <a:tr h="388475">
                <a:tc>
                  <a:txBody>
                    <a:bodyPr/>
                    <a:lstStyle/>
                    <a:p>
                      <a:pPr marL="0" marR="0" lvl="0" indent="0" algn="l" rtl="0">
                        <a:lnSpc>
                          <a:spcPct val="100000"/>
                        </a:lnSpc>
                        <a:spcBef>
                          <a:spcPts val="0"/>
                        </a:spcBef>
                        <a:spcAft>
                          <a:spcPts val="0"/>
                        </a:spcAft>
                        <a:buNone/>
                      </a:pPr>
                      <a:r>
                        <a:rPr lang="en-US" sz="1400" u="none" strike="noStrike" cap="none"/>
                        <a:t>STT paid Rs.5400</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Not allowed as</a:t>
                      </a:r>
                      <a:endParaRPr/>
                    </a:p>
                    <a:p>
                      <a:pPr marL="0" marR="0" lvl="0" indent="0" algn="l" rtl="0">
                        <a:lnSpc>
                          <a:spcPct val="100000"/>
                        </a:lnSpc>
                        <a:spcBef>
                          <a:spcPts val="0"/>
                        </a:spcBef>
                        <a:spcAft>
                          <a:spcPts val="0"/>
                        </a:spcAft>
                        <a:buNone/>
                      </a:pPr>
                      <a:r>
                        <a:rPr lang="en-US" sz="1400" u="none" strike="noStrike" cap="none"/>
                        <a:t>deduction</a:t>
                      </a:r>
                      <a:endParaRPr/>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4500000</a:t>
                      </a:r>
                      <a:endParaRPr sz="1400" u="none" strike="noStrike" cap="none"/>
                    </a:p>
                  </a:txBody>
                  <a:tcPr marL="91450" marR="91450" marT="45725" marB="45725"/>
                </a:tc>
              </a:tr>
              <a:tr h="388475">
                <a:tc>
                  <a:txBody>
                    <a:bodyPr/>
                    <a:lstStyle/>
                    <a:p>
                      <a:pPr marL="0" marR="0" lvl="0" indent="0" algn="l" rtl="0">
                        <a:lnSpc>
                          <a:spcPct val="100000"/>
                        </a:lnSpc>
                        <a:spcBef>
                          <a:spcPts val="0"/>
                        </a:spcBef>
                        <a:spcAft>
                          <a:spcPts val="0"/>
                        </a:spcAft>
                        <a:buNone/>
                      </a:pPr>
                      <a:r>
                        <a:rPr lang="en-US" sz="1400" u="none" strike="noStrike" cap="none"/>
                        <a:t>Short-term capital gain </a:t>
                      </a:r>
                      <a:endParaRPr/>
                    </a:p>
                    <a:p>
                      <a:pPr marL="0" marR="0" lvl="0" indent="0" algn="l" rtl="0">
                        <a:lnSpc>
                          <a:spcPct val="100000"/>
                        </a:lnSpc>
                        <a:spcBef>
                          <a:spcPts val="0"/>
                        </a:spcBef>
                        <a:spcAft>
                          <a:spcPts val="0"/>
                        </a:spcAft>
                        <a:buNone/>
                      </a:pPr>
                      <a:r>
                        <a:rPr lang="en-US" sz="1400" u="none" strike="noStrike" cap="none"/>
                        <a:t>Period of holding (5.5.2020 to 8.11.2020) thus short term capital asset</a:t>
                      </a:r>
                      <a:endParaRPr/>
                    </a:p>
                  </a:txBody>
                  <a:tcPr marL="91450" marR="91450" marT="45725" marB="45725"/>
                </a:tc>
                <a:tc>
                  <a:txBody>
                    <a:bodyPr/>
                    <a:lstStyle/>
                    <a:p>
                      <a:pPr marL="0" marR="0" lvl="0" indent="0" algn="r"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900000</a:t>
                      </a:r>
                      <a:endParaRPr sz="1400" u="none" strike="noStrike" cap="none"/>
                    </a:p>
                  </a:txBody>
                  <a:tcPr marL="91450" marR="91450" marT="45725" marB="45725"/>
                </a:tc>
              </a:tr>
              <a:tr h="400150">
                <a:tc>
                  <a:txBody>
                    <a:bodyPr/>
                    <a:lstStyle/>
                    <a:p>
                      <a:pPr marL="0" marR="0" lvl="0" indent="0" algn="l" rtl="0">
                        <a:lnSpc>
                          <a:spcPct val="100000"/>
                        </a:lnSpc>
                        <a:spcBef>
                          <a:spcPts val="0"/>
                        </a:spcBef>
                        <a:spcAft>
                          <a:spcPts val="0"/>
                        </a:spcAft>
                        <a:buNone/>
                      </a:pPr>
                      <a:r>
                        <a:rPr lang="en-US" sz="1400" u="none" strike="noStrike" cap="none"/>
                        <a:t>The cost of lnventory which has been converted into capital asset (i.e. Rs.2000000) will no longer form part of inventory and hence it has been reduced from the value of closing inventory. This will have the effect of reducing the profit of the year of conversion by the cost value of converted inventory (Le. 2000000). Correspondingly. as per section 28(va). the fair market value (and not 2500000) on the date of conversion  i.e.4500000  is treated  as business income</a:t>
                      </a:r>
                      <a:endParaRPr/>
                    </a:p>
                  </a:txBody>
                  <a:tcPr marL="91450" marR="91450" marT="45725" marB="45725"/>
                </a:tc>
                <a:tc>
                  <a:txBody>
                    <a:bodyPr/>
                    <a:lstStyle/>
                    <a:p>
                      <a:pPr marL="0" marR="0" lvl="0" indent="0" algn="r"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endParaRPr sz="1400" u="none" strike="noStrike" cap="none"/>
                    </a:p>
                  </a:txBody>
                  <a:tcPr marL="91450" marR="91450" marT="45725" marB="45725"/>
                </a:tc>
              </a:tr>
            </a:tbl>
          </a:graphicData>
        </a:graphic>
      </p:graphicFrame>
    </p:spTree>
    <p:extLst>
      <p:ext uri="{BB962C8B-B14F-4D97-AF65-F5344CB8AC3E}">
        <p14:creationId xmlns:p14="http://schemas.microsoft.com/office/powerpoint/2010/main" val="4409820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40"/>
          <p:cNvSpPr txBox="1">
            <a:spLocks noGrp="1"/>
          </p:cNvSpPr>
          <p:nvPr>
            <p:ph type="title"/>
          </p:nvPr>
        </p:nvSpPr>
        <p:spPr>
          <a:xfrm>
            <a:off x="0" y="0"/>
            <a:ext cx="9144000" cy="562708"/>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800"/>
              <a:buNone/>
            </a:pPr>
            <a:r>
              <a:rPr lang="en-US" sz="2000" b="1" dirty="0"/>
              <a:t>Full value of the consideration for computing the Capital gain u/s 45(5A)</a:t>
            </a:r>
            <a:endParaRPr sz="2000" b="1" dirty="0"/>
          </a:p>
        </p:txBody>
      </p:sp>
      <p:sp>
        <p:nvSpPr>
          <p:cNvPr id="426" name="Google Shape;426;p40"/>
          <p:cNvSpPr txBox="1">
            <a:spLocks noGrp="1"/>
          </p:cNvSpPr>
          <p:nvPr>
            <p:ph type="body" idx="1"/>
          </p:nvPr>
        </p:nvSpPr>
        <p:spPr>
          <a:xfrm>
            <a:off x="0" y="562708"/>
            <a:ext cx="9144000" cy="4580792"/>
          </a:xfrm>
          <a:prstGeom prst="rect">
            <a:avLst/>
          </a:prstGeom>
          <a:noFill/>
          <a:ln>
            <a:noFill/>
          </a:ln>
        </p:spPr>
        <p:txBody>
          <a:bodyPr spcFirstLastPara="1" wrap="square" lIns="91425" tIns="45700" rIns="91425" bIns="45700" anchor="t" anchorCtr="0">
            <a:normAutofit/>
          </a:bodyPr>
          <a:lstStyle/>
          <a:p>
            <a:pPr marL="114300" lvl="0" indent="0" algn="l" rtl="0">
              <a:lnSpc>
                <a:spcPct val="115000"/>
              </a:lnSpc>
              <a:spcBef>
                <a:spcPts val="360"/>
              </a:spcBef>
              <a:spcAft>
                <a:spcPts val="0"/>
              </a:spcAft>
              <a:buSzPts val="1800"/>
              <a:buNone/>
            </a:pPr>
            <a:r>
              <a:rPr lang="en-US">
                <a:solidFill>
                  <a:schemeClr val="dk1"/>
                </a:solidFill>
              </a:rPr>
              <a:t>Illustration: R purchased a residential plot on 1.7.1998 for 3200000. FMV of plot as on 1.4.2001 is Rs. 9600000. X Ltd a builder enters into a registered Joint Development Agreement (JDA) with R on 1.7.2019. X Ltd paid an amount of Rs. 12000000 to R on 1.7.2019. A Ltd. will construct 6 residential units on the plot of land and will give 3 units to R. Construction of all 6 units was completed and completion certificate was issued by the competent authority on 20.3.2022. The stamp duty value of each Oat on 20.3.2021 is 78000000.Thereafter R sold one of his Flats on 25-9-2021 for Rs. 13200000.</a:t>
            </a:r>
            <a:endParaRPr/>
          </a:p>
          <a:p>
            <a:pPr marL="114300" lvl="0" indent="0" algn="l" rtl="0">
              <a:lnSpc>
                <a:spcPct val="115000"/>
              </a:lnSpc>
              <a:spcBef>
                <a:spcPts val="360"/>
              </a:spcBef>
              <a:spcAft>
                <a:spcPts val="0"/>
              </a:spcAft>
              <a:buSzPts val="1800"/>
              <a:buNone/>
            </a:pPr>
            <a:r>
              <a:rPr lang="en-US">
                <a:solidFill>
                  <a:schemeClr val="dk1"/>
                </a:solidFill>
              </a:rPr>
              <a:t>Compute the capital gain chargeable to tax for the relevant assessment years</a:t>
            </a:r>
            <a:endParaRPr/>
          </a:p>
        </p:txBody>
      </p:sp>
    </p:spTree>
    <p:extLst>
      <p:ext uri="{BB962C8B-B14F-4D97-AF65-F5344CB8AC3E}">
        <p14:creationId xmlns:p14="http://schemas.microsoft.com/office/powerpoint/2010/main" val="24946343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41"/>
          <p:cNvSpPr txBox="1">
            <a:spLocks noGrp="1"/>
          </p:cNvSpPr>
          <p:nvPr>
            <p:ph type="title"/>
          </p:nvPr>
        </p:nvSpPr>
        <p:spPr>
          <a:xfrm>
            <a:off x="0" y="0"/>
            <a:ext cx="9144000" cy="562708"/>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800"/>
              <a:buNone/>
            </a:pPr>
            <a:r>
              <a:rPr lang="en-US" sz="2000" b="1" dirty="0"/>
              <a:t>Full value of the consideration for computing the Capital gain u/s 45(5A)</a:t>
            </a:r>
            <a:endParaRPr sz="2000" b="1" dirty="0"/>
          </a:p>
        </p:txBody>
      </p:sp>
      <p:sp>
        <p:nvSpPr>
          <p:cNvPr id="432" name="Google Shape;432;p41"/>
          <p:cNvSpPr txBox="1">
            <a:spLocks noGrp="1"/>
          </p:cNvSpPr>
          <p:nvPr>
            <p:ph type="body" idx="1"/>
          </p:nvPr>
        </p:nvSpPr>
        <p:spPr>
          <a:xfrm>
            <a:off x="0" y="562708"/>
            <a:ext cx="9144000" cy="4580792"/>
          </a:xfrm>
          <a:prstGeom prst="rect">
            <a:avLst/>
          </a:prstGeom>
          <a:noFill/>
          <a:ln>
            <a:noFill/>
          </a:ln>
        </p:spPr>
        <p:txBody>
          <a:bodyPr spcFirstLastPara="1" wrap="square" lIns="91425" tIns="45700" rIns="91425" bIns="45700" anchor="t" anchorCtr="0">
            <a:normAutofit/>
          </a:bodyPr>
          <a:lstStyle/>
          <a:p>
            <a:pPr marL="114300" lvl="0" indent="0" algn="l" rtl="0">
              <a:lnSpc>
                <a:spcPct val="115000"/>
              </a:lnSpc>
              <a:spcBef>
                <a:spcPts val="360"/>
              </a:spcBef>
              <a:spcAft>
                <a:spcPts val="0"/>
              </a:spcAft>
              <a:buSzPts val="1800"/>
              <a:buNone/>
            </a:pPr>
            <a:r>
              <a:rPr lang="en-US" sz="1600" dirty="0">
                <a:solidFill>
                  <a:schemeClr val="dk1"/>
                </a:solidFill>
              </a:rPr>
              <a:t>Solution: R the owner of the land has entered into a specified agreement with X Ltd. on  1.7.2019 and transferred the land to X Ltd. to develop real estate project on such land. Hence transfer has taken place on 1.7.2019 i.e. in the previous year 2019-20 and the cost of acquisition of such land shall be indexed till such date of transfer. However as per section 45(5A) the capital gains shall be chargeable to tax in the previous year in which the certificate of completion is received from competent authority i.e. A.Y. 2021-22.</a:t>
            </a:r>
            <a:endParaRPr dirty="0"/>
          </a:p>
          <a:p>
            <a:pPr marL="114300" lvl="0" indent="0" algn="ctr" rtl="0">
              <a:lnSpc>
                <a:spcPct val="115000"/>
              </a:lnSpc>
              <a:spcBef>
                <a:spcPts val="360"/>
              </a:spcBef>
              <a:spcAft>
                <a:spcPts val="0"/>
              </a:spcAft>
              <a:buSzPts val="1800"/>
              <a:buNone/>
            </a:pPr>
            <a:r>
              <a:rPr lang="en-US" sz="1600" dirty="0">
                <a:solidFill>
                  <a:schemeClr val="dk1"/>
                </a:solidFill>
              </a:rPr>
              <a:t>Computation of income under the head "capital gain" for the A.Y. 2021-22</a:t>
            </a:r>
            <a:endParaRPr dirty="0"/>
          </a:p>
          <a:p>
            <a:pPr marL="114300" lvl="0" indent="0" algn="ctr" rtl="0">
              <a:lnSpc>
                <a:spcPct val="115000"/>
              </a:lnSpc>
              <a:spcBef>
                <a:spcPts val="360"/>
              </a:spcBef>
              <a:spcAft>
                <a:spcPts val="0"/>
              </a:spcAft>
              <a:buSzPts val="1800"/>
              <a:buNone/>
            </a:pPr>
            <a:endParaRPr sz="1600" dirty="0">
              <a:solidFill>
                <a:schemeClr val="dk1"/>
              </a:solidFill>
            </a:endParaRPr>
          </a:p>
          <a:p>
            <a:pPr marL="114300" lvl="0" indent="0" algn="ctr" rtl="0">
              <a:lnSpc>
                <a:spcPct val="115000"/>
              </a:lnSpc>
              <a:spcBef>
                <a:spcPts val="360"/>
              </a:spcBef>
              <a:spcAft>
                <a:spcPts val="0"/>
              </a:spcAft>
              <a:buSzPts val="1800"/>
              <a:buNone/>
            </a:pPr>
            <a:endParaRPr sz="1600" dirty="0">
              <a:solidFill>
                <a:schemeClr val="dk1"/>
              </a:solidFill>
            </a:endParaRPr>
          </a:p>
          <a:p>
            <a:pPr marL="114300" lvl="0" indent="0" algn="ctr" rtl="0">
              <a:lnSpc>
                <a:spcPct val="115000"/>
              </a:lnSpc>
              <a:spcBef>
                <a:spcPts val="360"/>
              </a:spcBef>
              <a:spcAft>
                <a:spcPts val="0"/>
              </a:spcAft>
              <a:buSzPts val="1800"/>
              <a:buNone/>
            </a:pPr>
            <a:endParaRPr sz="1600" dirty="0">
              <a:solidFill>
                <a:schemeClr val="dk1"/>
              </a:solidFill>
            </a:endParaRPr>
          </a:p>
          <a:p>
            <a:pPr marL="114300" lvl="0" indent="0" algn="ctr" rtl="0">
              <a:lnSpc>
                <a:spcPct val="115000"/>
              </a:lnSpc>
              <a:spcBef>
                <a:spcPts val="360"/>
              </a:spcBef>
              <a:spcAft>
                <a:spcPts val="0"/>
              </a:spcAft>
              <a:buSzPts val="1800"/>
              <a:buNone/>
            </a:pPr>
            <a:endParaRPr sz="1600" dirty="0">
              <a:solidFill>
                <a:schemeClr val="dk1"/>
              </a:solidFill>
            </a:endParaRPr>
          </a:p>
        </p:txBody>
      </p:sp>
      <p:graphicFrame>
        <p:nvGraphicFramePr>
          <p:cNvPr id="433" name="Google Shape;433;p41"/>
          <p:cNvGraphicFramePr/>
          <p:nvPr/>
        </p:nvGraphicFramePr>
        <p:xfrm>
          <a:off x="172994" y="2853104"/>
          <a:ext cx="8798000" cy="1483400"/>
        </p:xfrm>
        <a:graphic>
          <a:graphicData uri="http://schemas.openxmlformats.org/drawingml/2006/table">
            <a:tbl>
              <a:tblPr firstRow="1" bandRow="1">
                <a:noFill/>
                <a:tableStyleId>{55E68572-0C15-41E4-A884-CE48865E046A}</a:tableStyleId>
              </a:tblPr>
              <a:tblGrid>
                <a:gridCol w="6993925"/>
                <a:gridCol w="1804075"/>
              </a:tblGrid>
              <a:tr h="370850">
                <a:tc>
                  <a:txBody>
                    <a:bodyPr/>
                    <a:lstStyle/>
                    <a:p>
                      <a:pPr marL="0" marR="0" lvl="0" indent="0" algn="l" rtl="0">
                        <a:lnSpc>
                          <a:spcPct val="100000"/>
                        </a:lnSpc>
                        <a:spcBef>
                          <a:spcPts val="0"/>
                        </a:spcBef>
                        <a:spcAft>
                          <a:spcPts val="0"/>
                        </a:spcAft>
                        <a:buNone/>
                      </a:pPr>
                      <a:r>
                        <a:rPr lang="en-US" sz="1600" b="1" u="none" strike="noStrike" cap="none"/>
                        <a:t>Particulars</a:t>
                      </a:r>
                      <a:endParaRPr sz="1600" b="1"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600" b="1" u="none" strike="noStrike" cap="none"/>
                        <a:t>(Amount Rs.)</a:t>
                      </a:r>
                      <a:endParaRPr sz="1600" b="1" u="none" strike="noStrike" cap="none"/>
                    </a:p>
                  </a:txBody>
                  <a:tcPr marL="91450" marR="91450" marT="45725" marB="45725"/>
                </a:tc>
              </a:tr>
              <a:tr h="370850">
                <a:tc>
                  <a:txBody>
                    <a:bodyPr/>
                    <a:lstStyle/>
                    <a:p>
                      <a:pPr marL="0" marR="0" lvl="0" indent="0" algn="l" rtl="0">
                        <a:lnSpc>
                          <a:spcPct val="100000"/>
                        </a:lnSpc>
                        <a:spcBef>
                          <a:spcPts val="0"/>
                        </a:spcBef>
                        <a:spcAft>
                          <a:spcPts val="0"/>
                        </a:spcAft>
                        <a:buNone/>
                      </a:pPr>
                      <a:r>
                        <a:rPr lang="en-US" sz="1600" u="none" strike="noStrike" cap="none"/>
                        <a:t>Consideration Price (Rs. 8000000 X 3) = 24000000 + 12000000</a:t>
                      </a:r>
                      <a:endParaRPr sz="16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600" u="none" strike="noStrike" cap="none"/>
                        <a:t>36000000</a:t>
                      </a:r>
                      <a:endParaRPr sz="1600" u="none" strike="noStrike" cap="none"/>
                    </a:p>
                  </a:txBody>
                  <a:tcPr marL="91450" marR="91450" marT="45725" marB="45725"/>
                </a:tc>
              </a:tr>
              <a:tr h="370850">
                <a:tc>
                  <a:txBody>
                    <a:bodyPr/>
                    <a:lstStyle/>
                    <a:p>
                      <a:pPr marL="0" marR="0" lvl="0" indent="0" algn="l" rtl="0">
                        <a:lnSpc>
                          <a:spcPct val="100000"/>
                        </a:lnSpc>
                        <a:spcBef>
                          <a:spcPts val="0"/>
                        </a:spcBef>
                        <a:spcAft>
                          <a:spcPts val="0"/>
                        </a:spcAft>
                        <a:buNone/>
                      </a:pPr>
                      <a:r>
                        <a:rPr lang="en-US" sz="1600" u="none" strike="noStrike" cap="none"/>
                        <a:t>Less: Indexed cost of acquisition (Rs. 9600000 X 289/100)</a:t>
                      </a:r>
                      <a:endParaRPr sz="16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600" u="none" strike="noStrike" cap="none"/>
                        <a:t>27744000</a:t>
                      </a:r>
                      <a:endParaRPr sz="1600" u="none" strike="noStrike" cap="none"/>
                    </a:p>
                  </a:txBody>
                  <a:tcPr marL="91450" marR="91450" marT="45725" marB="45725"/>
                </a:tc>
              </a:tr>
              <a:tr h="370850">
                <a:tc>
                  <a:txBody>
                    <a:bodyPr/>
                    <a:lstStyle/>
                    <a:p>
                      <a:pPr marL="0" marR="0" lvl="0" indent="0" algn="l" rtl="0">
                        <a:lnSpc>
                          <a:spcPct val="100000"/>
                        </a:lnSpc>
                        <a:spcBef>
                          <a:spcPts val="0"/>
                        </a:spcBef>
                        <a:spcAft>
                          <a:spcPts val="0"/>
                        </a:spcAft>
                        <a:buNone/>
                      </a:pPr>
                      <a:r>
                        <a:rPr lang="en-US" sz="1600" u="none" strike="noStrike" cap="none"/>
                        <a:t>Long-term capital gain</a:t>
                      </a:r>
                      <a:endParaRPr sz="16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600" u="none" strike="noStrike" cap="none"/>
                        <a:t>8254000</a:t>
                      </a:r>
                      <a:endParaRPr sz="1600" u="none" strike="noStrike" cap="none"/>
                    </a:p>
                  </a:txBody>
                  <a:tcPr marL="91450" marR="91450" marT="45725" marB="45725"/>
                </a:tc>
              </a:tr>
            </a:tbl>
          </a:graphicData>
        </a:graphic>
      </p:graphicFrame>
    </p:spTree>
    <p:extLst>
      <p:ext uri="{BB962C8B-B14F-4D97-AF65-F5344CB8AC3E}">
        <p14:creationId xmlns:p14="http://schemas.microsoft.com/office/powerpoint/2010/main" val="190242899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42"/>
          <p:cNvSpPr txBox="1">
            <a:spLocks noGrp="1"/>
          </p:cNvSpPr>
          <p:nvPr>
            <p:ph type="title"/>
          </p:nvPr>
        </p:nvSpPr>
        <p:spPr>
          <a:xfrm>
            <a:off x="0" y="0"/>
            <a:ext cx="9144000" cy="562708"/>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800"/>
              <a:buNone/>
            </a:pPr>
            <a:r>
              <a:rPr lang="en-US" sz="2000" b="1" dirty="0"/>
              <a:t>Full value of the consideration for computing the Capital gain u/s 45(5A)</a:t>
            </a:r>
            <a:endParaRPr sz="2000" b="1" dirty="0"/>
          </a:p>
        </p:txBody>
      </p:sp>
      <p:sp>
        <p:nvSpPr>
          <p:cNvPr id="439" name="Google Shape;439;p42"/>
          <p:cNvSpPr txBox="1">
            <a:spLocks noGrp="1"/>
          </p:cNvSpPr>
          <p:nvPr>
            <p:ph type="body" idx="1"/>
          </p:nvPr>
        </p:nvSpPr>
        <p:spPr>
          <a:xfrm>
            <a:off x="0" y="562708"/>
            <a:ext cx="9144000" cy="4580792"/>
          </a:xfrm>
          <a:prstGeom prst="rect">
            <a:avLst/>
          </a:prstGeom>
          <a:noFill/>
          <a:ln>
            <a:noFill/>
          </a:ln>
        </p:spPr>
        <p:txBody>
          <a:bodyPr spcFirstLastPara="1" wrap="square" lIns="91425" tIns="45700" rIns="91425" bIns="45700" anchor="t" anchorCtr="0">
            <a:normAutofit fontScale="62500" lnSpcReduction="20000"/>
          </a:bodyPr>
          <a:lstStyle/>
          <a:p>
            <a:pPr marL="114300" lvl="0" indent="0" algn="l" rtl="0">
              <a:lnSpc>
                <a:spcPct val="115000"/>
              </a:lnSpc>
              <a:spcBef>
                <a:spcPts val="360"/>
              </a:spcBef>
              <a:spcAft>
                <a:spcPts val="0"/>
              </a:spcAft>
              <a:buSzPct val="130909"/>
              <a:buNone/>
            </a:pPr>
            <a:r>
              <a:rPr lang="en-US" sz="2200" dirty="0">
                <a:solidFill>
                  <a:schemeClr val="dk1"/>
                </a:solidFill>
              </a:rPr>
              <a:t>Solution:   	Computation of income under the head "capital gain" for the A.Y. 2021-22</a:t>
            </a:r>
            <a:endParaRPr dirty="0"/>
          </a:p>
          <a:p>
            <a:pPr marL="114300" lvl="0" indent="0" algn="l" rtl="0">
              <a:lnSpc>
                <a:spcPct val="115000"/>
              </a:lnSpc>
              <a:spcBef>
                <a:spcPts val="360"/>
              </a:spcBef>
              <a:spcAft>
                <a:spcPts val="0"/>
              </a:spcAft>
              <a:buSzPct val="151578"/>
              <a:buNone/>
            </a:pPr>
            <a:endParaRPr sz="1900" dirty="0">
              <a:solidFill>
                <a:schemeClr val="dk1"/>
              </a:solidFill>
            </a:endParaRPr>
          </a:p>
          <a:p>
            <a:pPr marL="114300" lvl="0" indent="0" algn="l" rtl="0">
              <a:lnSpc>
                <a:spcPct val="115000"/>
              </a:lnSpc>
              <a:spcBef>
                <a:spcPts val="360"/>
              </a:spcBef>
              <a:spcAft>
                <a:spcPts val="0"/>
              </a:spcAft>
              <a:buSzPct val="151578"/>
              <a:buNone/>
            </a:pPr>
            <a:endParaRPr sz="1900" dirty="0">
              <a:solidFill>
                <a:schemeClr val="dk1"/>
              </a:solidFill>
            </a:endParaRPr>
          </a:p>
          <a:p>
            <a:pPr marL="114300" lvl="0" indent="0" algn="l" rtl="0">
              <a:lnSpc>
                <a:spcPct val="115000"/>
              </a:lnSpc>
              <a:spcBef>
                <a:spcPts val="360"/>
              </a:spcBef>
              <a:spcAft>
                <a:spcPts val="0"/>
              </a:spcAft>
              <a:buSzPct val="151578"/>
              <a:buNone/>
            </a:pPr>
            <a:endParaRPr sz="1900" dirty="0">
              <a:solidFill>
                <a:schemeClr val="dk1"/>
              </a:solidFill>
            </a:endParaRPr>
          </a:p>
          <a:p>
            <a:pPr marL="114300" lvl="0" indent="0" algn="l" rtl="0">
              <a:lnSpc>
                <a:spcPct val="115000"/>
              </a:lnSpc>
              <a:spcBef>
                <a:spcPts val="360"/>
              </a:spcBef>
              <a:spcAft>
                <a:spcPts val="0"/>
              </a:spcAft>
              <a:buSzPct val="151578"/>
              <a:buNone/>
            </a:pPr>
            <a:endParaRPr sz="1900" dirty="0">
              <a:solidFill>
                <a:schemeClr val="dk1"/>
              </a:solidFill>
            </a:endParaRPr>
          </a:p>
          <a:p>
            <a:pPr marL="114300" lvl="0" indent="0" algn="l" rtl="0">
              <a:lnSpc>
                <a:spcPct val="115000"/>
              </a:lnSpc>
              <a:spcBef>
                <a:spcPts val="360"/>
              </a:spcBef>
              <a:spcAft>
                <a:spcPts val="0"/>
              </a:spcAft>
              <a:buSzPct val="151578"/>
              <a:buNone/>
            </a:pPr>
            <a:endParaRPr sz="1900" dirty="0">
              <a:solidFill>
                <a:schemeClr val="dk1"/>
              </a:solidFill>
            </a:endParaRPr>
          </a:p>
          <a:p>
            <a:pPr marL="114300" lvl="0" indent="0" algn="l" rtl="0">
              <a:lnSpc>
                <a:spcPct val="115000"/>
              </a:lnSpc>
              <a:spcBef>
                <a:spcPts val="360"/>
              </a:spcBef>
              <a:spcAft>
                <a:spcPts val="0"/>
              </a:spcAft>
              <a:buSzPct val="151578"/>
              <a:buNone/>
            </a:pPr>
            <a:endParaRPr sz="1900" dirty="0">
              <a:solidFill>
                <a:schemeClr val="dk1"/>
              </a:solidFill>
            </a:endParaRPr>
          </a:p>
          <a:p>
            <a:pPr marL="114300" lvl="0" indent="0" algn="l" rtl="0">
              <a:lnSpc>
                <a:spcPct val="115000"/>
              </a:lnSpc>
              <a:spcBef>
                <a:spcPts val="360"/>
              </a:spcBef>
              <a:spcAft>
                <a:spcPts val="0"/>
              </a:spcAft>
              <a:buSzPct val="151578"/>
              <a:buNone/>
            </a:pPr>
            <a:endParaRPr sz="1900" dirty="0">
              <a:solidFill>
                <a:schemeClr val="dk1"/>
              </a:solidFill>
            </a:endParaRPr>
          </a:p>
          <a:p>
            <a:pPr marL="114300" lvl="0" indent="0" algn="l" rtl="0">
              <a:lnSpc>
                <a:spcPct val="115000"/>
              </a:lnSpc>
              <a:spcBef>
                <a:spcPts val="360"/>
              </a:spcBef>
              <a:spcAft>
                <a:spcPts val="0"/>
              </a:spcAft>
              <a:buSzPct val="130909"/>
              <a:buNone/>
            </a:pPr>
            <a:r>
              <a:rPr lang="en-US" sz="2200" b="1" dirty="0">
                <a:solidFill>
                  <a:schemeClr val="dk1"/>
                </a:solidFill>
              </a:rPr>
              <a:t>Notes</a:t>
            </a:r>
            <a:endParaRPr sz="2200" b="1" dirty="0">
              <a:solidFill>
                <a:schemeClr val="dk1"/>
              </a:solidFill>
            </a:endParaRPr>
          </a:p>
          <a:p>
            <a:pPr marL="114300" lvl="0" indent="0" algn="l" rtl="0">
              <a:lnSpc>
                <a:spcPct val="115000"/>
              </a:lnSpc>
              <a:spcBef>
                <a:spcPts val="360"/>
              </a:spcBef>
              <a:spcAft>
                <a:spcPts val="0"/>
              </a:spcAft>
              <a:buSzPct val="130909"/>
              <a:buNone/>
            </a:pPr>
            <a:r>
              <a:rPr lang="en-US" sz="2200" dirty="0">
                <a:solidFill>
                  <a:schemeClr val="dk1"/>
                </a:solidFill>
              </a:rPr>
              <a:t>1. As per Section  194-IC X Ltd. will deduct TOS@10% on (12000.000 in AY. 2020-21 however the Landowner shall claim the credit or such TDS in the year in which Capital Gain in Taxable i.e. AY 2021- 22.</a:t>
            </a:r>
            <a:endParaRPr dirty="0"/>
          </a:p>
          <a:p>
            <a:pPr marL="114300" lvl="0" indent="0" algn="l" rtl="0">
              <a:lnSpc>
                <a:spcPct val="115000"/>
              </a:lnSpc>
              <a:spcBef>
                <a:spcPts val="360"/>
              </a:spcBef>
              <a:spcAft>
                <a:spcPts val="0"/>
              </a:spcAft>
              <a:buSzPct val="130909"/>
              <a:buNone/>
            </a:pPr>
            <a:r>
              <a:rPr lang="en-US" sz="2200" dirty="0">
                <a:solidFill>
                  <a:schemeClr val="dk1"/>
                </a:solidFill>
              </a:rPr>
              <a:t>2. Even if the completion Certificate is issued for part or the project  on 20-3-2021 and remaining completion Certificate is Issued by the competent  authority on 31.7.2021.still  the above computation of Capital gains shall not change as section 45(5A) states that year of taxability shall be the year in which the completion certificate  for whole or part of the project is issued by the competent authority.</a:t>
            </a:r>
            <a:endParaRPr dirty="0"/>
          </a:p>
          <a:p>
            <a:pPr marL="114300" lvl="0" indent="0" algn="l" rtl="0">
              <a:lnSpc>
                <a:spcPct val="115000"/>
              </a:lnSpc>
              <a:spcBef>
                <a:spcPts val="360"/>
              </a:spcBef>
              <a:spcAft>
                <a:spcPts val="0"/>
              </a:spcAft>
              <a:buSzPct val="130909"/>
              <a:buNone/>
            </a:pPr>
            <a:r>
              <a:rPr lang="en-US" sz="2200" dirty="0">
                <a:solidFill>
                  <a:schemeClr val="dk1"/>
                </a:solidFill>
              </a:rPr>
              <a:t>3. As per section 49(7) the cost of acquisition of the share in the project being land or building or both in the hands of the individual or HUF who was owner of the land or building or both shall be the amount which is deemed as full value or consideration under section 45(5A).</a:t>
            </a:r>
            <a:endParaRPr sz="2200" dirty="0">
              <a:solidFill>
                <a:schemeClr val="dk1"/>
              </a:solidFill>
            </a:endParaRPr>
          </a:p>
          <a:p>
            <a:pPr marL="114300" lvl="0" indent="0" algn="l" rtl="0">
              <a:lnSpc>
                <a:spcPct val="115000"/>
              </a:lnSpc>
              <a:spcBef>
                <a:spcPts val="360"/>
              </a:spcBef>
              <a:spcAft>
                <a:spcPts val="0"/>
              </a:spcAft>
              <a:buSzPct val="180000"/>
              <a:buNone/>
            </a:pPr>
            <a:endParaRPr sz="1600" dirty="0">
              <a:solidFill>
                <a:schemeClr val="dk1"/>
              </a:solidFill>
            </a:endParaRPr>
          </a:p>
          <a:p>
            <a:pPr marL="114300" lvl="0" indent="0" algn="l" rtl="0">
              <a:lnSpc>
                <a:spcPct val="115000"/>
              </a:lnSpc>
              <a:spcBef>
                <a:spcPts val="360"/>
              </a:spcBef>
              <a:spcAft>
                <a:spcPts val="0"/>
              </a:spcAft>
              <a:buSzPct val="180000"/>
              <a:buNone/>
            </a:pPr>
            <a:r>
              <a:rPr lang="en-US" sz="1600" dirty="0">
                <a:solidFill>
                  <a:schemeClr val="dk1"/>
                </a:solidFill>
              </a:rPr>
              <a:t> </a:t>
            </a:r>
            <a:endParaRPr sz="1600" dirty="0">
              <a:solidFill>
                <a:schemeClr val="dk1"/>
              </a:solidFill>
            </a:endParaRPr>
          </a:p>
        </p:txBody>
      </p:sp>
      <p:graphicFrame>
        <p:nvGraphicFramePr>
          <p:cNvPr id="440" name="Google Shape;440;p42"/>
          <p:cNvGraphicFramePr/>
          <p:nvPr/>
        </p:nvGraphicFramePr>
        <p:xfrm>
          <a:off x="172994" y="878189"/>
          <a:ext cx="8798025" cy="1506705"/>
        </p:xfrm>
        <a:graphic>
          <a:graphicData uri="http://schemas.openxmlformats.org/drawingml/2006/table">
            <a:tbl>
              <a:tblPr firstRow="1" bandRow="1">
                <a:noFill/>
                <a:tableStyleId>{55E68572-0C15-41E4-A884-CE48865E046A}</a:tableStyleId>
              </a:tblPr>
              <a:tblGrid>
                <a:gridCol w="7253425"/>
                <a:gridCol w="1544600"/>
              </a:tblGrid>
              <a:tr h="312875">
                <a:tc>
                  <a:txBody>
                    <a:bodyPr/>
                    <a:lstStyle/>
                    <a:p>
                      <a:pPr marL="0" marR="0" lvl="0" indent="0" algn="ctr" rtl="0">
                        <a:lnSpc>
                          <a:spcPct val="100000"/>
                        </a:lnSpc>
                        <a:spcBef>
                          <a:spcPts val="0"/>
                        </a:spcBef>
                        <a:spcAft>
                          <a:spcPts val="0"/>
                        </a:spcAft>
                        <a:buNone/>
                      </a:pPr>
                      <a:r>
                        <a:rPr lang="en-US" sz="1400" b="1" u="none" strike="noStrike" cap="none"/>
                        <a:t>Particulars</a:t>
                      </a:r>
                      <a:endParaRPr sz="1400" b="1" u="none" strike="noStrike" cap="none"/>
                    </a:p>
                  </a:txBody>
                  <a:tcPr marL="91450" marR="91450" marT="45725" marB="45725"/>
                </a:tc>
                <a:tc>
                  <a:txBody>
                    <a:bodyPr/>
                    <a:lstStyle/>
                    <a:p>
                      <a:pPr marL="0" marR="0" lvl="0" indent="0" algn="ctr" rtl="0">
                        <a:lnSpc>
                          <a:spcPct val="100000"/>
                        </a:lnSpc>
                        <a:spcBef>
                          <a:spcPts val="0"/>
                        </a:spcBef>
                        <a:spcAft>
                          <a:spcPts val="0"/>
                        </a:spcAft>
                        <a:buNone/>
                      </a:pPr>
                      <a:r>
                        <a:rPr lang="en-US" sz="1400" b="1" u="none" strike="noStrike" cap="none"/>
                        <a:t>(Amount Rs.)</a:t>
                      </a:r>
                      <a:endParaRPr sz="1400" b="1" u="none" strike="noStrike" cap="none"/>
                    </a:p>
                  </a:txBody>
                  <a:tcPr marL="91450" marR="91450" marT="45725" marB="45725"/>
                </a:tc>
              </a:tr>
              <a:tr h="370850">
                <a:tc>
                  <a:txBody>
                    <a:bodyPr/>
                    <a:lstStyle/>
                    <a:p>
                      <a:pPr marL="0" marR="0" lvl="0" indent="0" algn="l" rtl="0">
                        <a:lnSpc>
                          <a:spcPct val="100000"/>
                        </a:lnSpc>
                        <a:spcBef>
                          <a:spcPts val="0"/>
                        </a:spcBef>
                        <a:spcAft>
                          <a:spcPts val="0"/>
                        </a:spcAft>
                        <a:buNone/>
                      </a:pPr>
                      <a:r>
                        <a:rPr lang="en-US" sz="1400" u="none" strike="noStrike" cap="none"/>
                        <a:t>Consideration Price</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13200000</a:t>
                      </a:r>
                      <a:endParaRPr sz="1400" u="none" strike="noStrike" cap="none"/>
                    </a:p>
                  </a:txBody>
                  <a:tcPr marL="91450" marR="91450" marT="45725" marB="45725"/>
                </a:tc>
              </a:tr>
              <a:tr h="370850">
                <a:tc>
                  <a:txBody>
                    <a:bodyPr/>
                    <a:lstStyle/>
                    <a:p>
                      <a:pPr marL="0" marR="0" lvl="0" indent="0" algn="l" rtl="0">
                        <a:lnSpc>
                          <a:spcPct val="100000"/>
                        </a:lnSpc>
                        <a:spcBef>
                          <a:spcPts val="0"/>
                        </a:spcBef>
                        <a:spcAft>
                          <a:spcPts val="0"/>
                        </a:spcAft>
                        <a:buNone/>
                      </a:pPr>
                      <a:r>
                        <a:rPr lang="en-US" sz="1400" u="none" strike="noStrike" cap="none"/>
                        <a:t>Less: Cost of acquisition (Rs.8000000 + 4000000 (being 1/3"'or consideration received in money.))</a:t>
                      </a:r>
                      <a:endParaRPr/>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12000000</a:t>
                      </a:r>
                      <a:endParaRPr sz="1400" u="none" strike="noStrike" cap="none"/>
                    </a:p>
                  </a:txBody>
                  <a:tcPr marL="91450" marR="91450" marT="45725" marB="45725"/>
                </a:tc>
              </a:tr>
              <a:tr h="181225">
                <a:tc>
                  <a:txBody>
                    <a:bodyPr/>
                    <a:lstStyle/>
                    <a:p>
                      <a:pPr marL="0" marR="0" lvl="0" indent="0" algn="l" rtl="0">
                        <a:lnSpc>
                          <a:spcPct val="100000"/>
                        </a:lnSpc>
                        <a:spcBef>
                          <a:spcPts val="0"/>
                        </a:spcBef>
                        <a:spcAft>
                          <a:spcPts val="0"/>
                        </a:spcAft>
                        <a:buNone/>
                      </a:pPr>
                      <a:r>
                        <a:rPr lang="en-US" sz="1400" u="none" strike="noStrike" cap="none"/>
                        <a:t>Short-term capital gain</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1200000</a:t>
                      </a:r>
                      <a:endParaRPr sz="1400" u="none" strike="noStrike" cap="none"/>
                    </a:p>
                  </a:txBody>
                  <a:tcPr marL="91450" marR="91450" marT="45725" marB="45725"/>
                </a:tc>
              </a:tr>
            </a:tbl>
          </a:graphicData>
        </a:graphic>
      </p:graphicFrame>
    </p:spTree>
    <p:extLst>
      <p:ext uri="{BB962C8B-B14F-4D97-AF65-F5344CB8AC3E}">
        <p14:creationId xmlns:p14="http://schemas.microsoft.com/office/powerpoint/2010/main" val="950573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7"/>
          <p:cNvSpPr txBox="1">
            <a:spLocks noGrp="1"/>
          </p:cNvSpPr>
          <p:nvPr>
            <p:ph type="title"/>
          </p:nvPr>
        </p:nvSpPr>
        <p:spPr>
          <a:xfrm>
            <a:off x="305450" y="525950"/>
            <a:ext cx="3142800" cy="3811272"/>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rgbClr val="434343"/>
              </a:buClr>
              <a:buSzPct val="111111"/>
              <a:buNone/>
            </a:pPr>
            <a:r>
              <a:rPr lang="en-US" dirty="0"/>
              <a:t>Type of capital assets:</a:t>
            </a:r>
            <a:br>
              <a:rPr lang="en-US" dirty="0"/>
            </a:br>
            <a:r>
              <a:rPr lang="en-US" dirty="0"/>
              <a:t/>
            </a:r>
            <a:br>
              <a:rPr lang="en-US" dirty="0"/>
            </a:br>
            <a:r>
              <a:rPr lang="en-US" dirty="0"/>
              <a:t>short term capital assets- section 2(42A)</a:t>
            </a:r>
            <a:br>
              <a:rPr lang="en-US" dirty="0"/>
            </a:br>
            <a:r>
              <a:rPr lang="en-US" dirty="0"/>
              <a:t/>
            </a:r>
            <a:br>
              <a:rPr lang="en-US" dirty="0"/>
            </a:br>
            <a:r>
              <a:rPr lang="en-US" dirty="0"/>
              <a:t>long term capital assets section 2(29AA)</a:t>
            </a:r>
            <a:br>
              <a:rPr lang="en-US" dirty="0"/>
            </a:br>
            <a:endParaRPr dirty="0"/>
          </a:p>
        </p:txBody>
      </p:sp>
      <p:sp>
        <p:nvSpPr>
          <p:cNvPr id="193" name="Google Shape;193;p7"/>
          <p:cNvSpPr txBox="1">
            <a:spLocks noGrp="1"/>
          </p:cNvSpPr>
          <p:nvPr>
            <p:ph type="body" idx="1"/>
          </p:nvPr>
        </p:nvSpPr>
        <p:spPr>
          <a:xfrm>
            <a:off x="3336324" y="525950"/>
            <a:ext cx="5480976" cy="4466180"/>
          </a:xfrm>
          <a:prstGeom prst="rect">
            <a:avLst/>
          </a:prstGeom>
          <a:noFill/>
          <a:ln>
            <a:noFill/>
          </a:ln>
        </p:spPr>
        <p:txBody>
          <a:bodyPr spcFirstLastPara="1" wrap="square" lIns="91425" tIns="91425" rIns="91425" bIns="91425" anchor="t" anchorCtr="0">
            <a:normAutofit lnSpcReduction="10000"/>
          </a:bodyPr>
          <a:lstStyle/>
          <a:p>
            <a:pPr marL="139700" lvl="0" indent="0" algn="just" rtl="0">
              <a:lnSpc>
                <a:spcPct val="115000"/>
              </a:lnSpc>
              <a:spcBef>
                <a:spcPts val="0"/>
              </a:spcBef>
              <a:spcAft>
                <a:spcPts val="0"/>
              </a:spcAft>
              <a:buSzPts val="1400"/>
              <a:buNone/>
            </a:pPr>
            <a:r>
              <a:rPr lang="en-US" b="1" dirty="0"/>
              <a:t>long term capital assets: </a:t>
            </a:r>
            <a:r>
              <a:rPr lang="en-US" dirty="0"/>
              <a:t>means a capital asset which is not a short-term capital asset -section 2(29AA)</a:t>
            </a:r>
            <a:endParaRPr dirty="0"/>
          </a:p>
          <a:p>
            <a:pPr marL="139700" lvl="0" indent="0" algn="just" rtl="0">
              <a:lnSpc>
                <a:spcPct val="115000"/>
              </a:lnSpc>
              <a:spcBef>
                <a:spcPts val="0"/>
              </a:spcBef>
              <a:spcAft>
                <a:spcPts val="0"/>
              </a:spcAft>
              <a:buSzPts val="1400"/>
              <a:buNone/>
            </a:pPr>
            <a:endParaRPr dirty="0"/>
          </a:p>
          <a:p>
            <a:pPr marL="139700" lvl="0" indent="0" algn="just" rtl="0">
              <a:lnSpc>
                <a:spcPct val="115000"/>
              </a:lnSpc>
              <a:spcBef>
                <a:spcPts val="0"/>
              </a:spcBef>
              <a:spcAft>
                <a:spcPts val="0"/>
              </a:spcAft>
              <a:buSzPts val="1400"/>
              <a:buNone/>
            </a:pPr>
            <a:r>
              <a:rPr lang="en-US" dirty="0"/>
              <a:t>"long-term capital gain" means capital gain arising from the transfer of a long-term capital asset - section 2(29B)</a:t>
            </a:r>
            <a:endParaRPr dirty="0"/>
          </a:p>
          <a:p>
            <a:pPr marL="139700" lvl="0" indent="0" algn="just" rtl="0">
              <a:lnSpc>
                <a:spcPct val="115000"/>
              </a:lnSpc>
              <a:spcBef>
                <a:spcPts val="0"/>
              </a:spcBef>
              <a:spcAft>
                <a:spcPts val="0"/>
              </a:spcAft>
              <a:buSzPts val="1400"/>
              <a:buNone/>
            </a:pPr>
            <a:endParaRPr dirty="0"/>
          </a:p>
          <a:p>
            <a:pPr marL="139700" lvl="0" indent="0" algn="just" rtl="0">
              <a:lnSpc>
                <a:spcPct val="115000"/>
              </a:lnSpc>
              <a:spcBef>
                <a:spcPts val="0"/>
              </a:spcBef>
              <a:spcAft>
                <a:spcPts val="0"/>
              </a:spcAft>
              <a:buSzPts val="1400"/>
              <a:buNone/>
            </a:pPr>
            <a:r>
              <a:rPr lang="en-US" b="1" dirty="0"/>
              <a:t>Short term capital assets : </a:t>
            </a:r>
            <a:r>
              <a:rPr lang="en-US" dirty="0"/>
              <a:t>"short-term capital asset" means a capital asset held  by an assessee for not more than </a:t>
            </a:r>
            <a:r>
              <a:rPr lang="en-US" b="1" dirty="0"/>
              <a:t>36 months </a:t>
            </a:r>
            <a:r>
              <a:rPr lang="en-US" dirty="0"/>
              <a:t>immediately preceding the date of its transfer.</a:t>
            </a:r>
            <a:endParaRPr dirty="0"/>
          </a:p>
          <a:p>
            <a:pPr marL="139700" lvl="0" indent="0" algn="just" rtl="0">
              <a:lnSpc>
                <a:spcPct val="115000"/>
              </a:lnSpc>
              <a:spcBef>
                <a:spcPts val="0"/>
              </a:spcBef>
              <a:spcAft>
                <a:spcPts val="0"/>
              </a:spcAft>
              <a:buSzPts val="1400"/>
              <a:buNone/>
            </a:pPr>
            <a:endParaRPr dirty="0"/>
          </a:p>
          <a:p>
            <a:pPr marL="139700" lvl="0" indent="0" algn="just" rtl="0">
              <a:lnSpc>
                <a:spcPct val="115000"/>
              </a:lnSpc>
              <a:spcBef>
                <a:spcPts val="0"/>
              </a:spcBef>
              <a:spcAft>
                <a:spcPts val="0"/>
              </a:spcAft>
              <a:buSzPts val="1400"/>
              <a:buNone/>
            </a:pPr>
            <a:r>
              <a:rPr lang="en-US" b="1" dirty="0"/>
              <a:t>Exceptions: </a:t>
            </a:r>
            <a:r>
              <a:rPr lang="en-US" dirty="0"/>
              <a:t>Even lower than 36 months holding of capital assets classify it long term capital assets  such as –</a:t>
            </a:r>
            <a:endParaRPr dirty="0"/>
          </a:p>
          <a:p>
            <a:pPr marL="457200" lvl="0" indent="-317500" algn="just" rtl="0">
              <a:lnSpc>
                <a:spcPct val="115000"/>
              </a:lnSpc>
              <a:spcBef>
                <a:spcPts val="0"/>
              </a:spcBef>
              <a:spcAft>
                <a:spcPts val="0"/>
              </a:spcAft>
              <a:buSzPts val="1400"/>
              <a:buFont typeface="Noto Sans Symbols"/>
              <a:buChar char="▪"/>
            </a:pPr>
            <a:r>
              <a:rPr lang="en-US" dirty="0"/>
              <a:t> 12 months holding period only required  in the case of  security ( other than units) listed in recognized stock exchange, unit of equity oriented mutual fund, zero coupon bond</a:t>
            </a:r>
            <a:endParaRPr dirty="0"/>
          </a:p>
          <a:p>
            <a:pPr marL="457200" lvl="0" indent="-317500" algn="just" rtl="0">
              <a:lnSpc>
                <a:spcPct val="115000"/>
              </a:lnSpc>
              <a:spcBef>
                <a:spcPts val="0"/>
              </a:spcBef>
              <a:spcAft>
                <a:spcPts val="0"/>
              </a:spcAft>
              <a:buSzPts val="1400"/>
              <a:buFont typeface="Noto Sans Symbols"/>
              <a:buChar char="▪"/>
            </a:pPr>
            <a:r>
              <a:rPr lang="en-US" dirty="0"/>
              <a:t>24 months holding period only required  in the case of unlisted equity shares in </a:t>
            </a:r>
            <a:r>
              <a:rPr lang="en-US" dirty="0" err="1"/>
              <a:t>india</a:t>
            </a:r>
            <a:r>
              <a:rPr lang="en-US" dirty="0"/>
              <a:t>, immovable property being land or building</a:t>
            </a:r>
            <a:endParaRPr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43"/>
          <p:cNvSpPr txBox="1">
            <a:spLocks noGrp="1"/>
          </p:cNvSpPr>
          <p:nvPr>
            <p:ph type="title"/>
          </p:nvPr>
        </p:nvSpPr>
        <p:spPr>
          <a:xfrm>
            <a:off x="0" y="0"/>
            <a:ext cx="9144000" cy="562708"/>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800"/>
              <a:buNone/>
            </a:pPr>
            <a:r>
              <a:rPr lang="en-US" sz="2000" b="1"/>
              <a:t>Capital Gain in the case of transfer of shares/debenture by non-resident</a:t>
            </a:r>
            <a:endParaRPr sz="2000" b="1"/>
          </a:p>
        </p:txBody>
      </p:sp>
      <p:sp>
        <p:nvSpPr>
          <p:cNvPr id="446" name="Google Shape;446;p43"/>
          <p:cNvSpPr txBox="1">
            <a:spLocks noGrp="1"/>
          </p:cNvSpPr>
          <p:nvPr>
            <p:ph type="body" idx="1"/>
          </p:nvPr>
        </p:nvSpPr>
        <p:spPr>
          <a:xfrm>
            <a:off x="0" y="562708"/>
            <a:ext cx="9144000" cy="4580792"/>
          </a:xfrm>
          <a:prstGeom prst="rect">
            <a:avLst/>
          </a:prstGeom>
          <a:noFill/>
          <a:ln>
            <a:noFill/>
          </a:ln>
        </p:spPr>
        <p:txBody>
          <a:bodyPr spcFirstLastPara="1" wrap="square" lIns="91425" tIns="45700" rIns="91425" bIns="45700" anchor="t" anchorCtr="0">
            <a:normAutofit/>
          </a:bodyPr>
          <a:lstStyle/>
          <a:p>
            <a:pPr marL="114300" lvl="0" indent="0" algn="l" rtl="0">
              <a:lnSpc>
                <a:spcPct val="115000"/>
              </a:lnSpc>
              <a:spcBef>
                <a:spcPts val="360"/>
              </a:spcBef>
              <a:spcAft>
                <a:spcPts val="0"/>
              </a:spcAft>
              <a:buSzPts val="1800"/>
              <a:buNone/>
            </a:pPr>
            <a:r>
              <a:rPr lang="en-US" sz="1600">
                <a:solidFill>
                  <a:schemeClr val="dk1"/>
                </a:solidFill>
              </a:rPr>
              <a:t>Illustration: R a non-resident Indian remits US $ 40000 to India on 16.9.1989. The amount is partly utilized on 3.10.1989 for purchasing 10000 shares in A Ltd. an Indian company at the rate or Rs.12 per share. These shares are sold for Rs. 75 per share on 30.3.2022. The telegraphic transfer buying and selling rate of US dollars adopted by the State Bank or India is as follows:</a:t>
            </a:r>
            <a:endParaRPr/>
          </a:p>
          <a:p>
            <a:pPr marL="114300" lvl="0" indent="0" algn="l" rtl="0">
              <a:lnSpc>
                <a:spcPct val="115000"/>
              </a:lnSpc>
              <a:spcBef>
                <a:spcPts val="360"/>
              </a:spcBef>
              <a:spcAft>
                <a:spcPts val="0"/>
              </a:spcAft>
              <a:buSzPts val="1800"/>
              <a:buNone/>
            </a:pPr>
            <a:endParaRPr sz="1600">
              <a:solidFill>
                <a:schemeClr val="dk1"/>
              </a:solidFill>
            </a:endParaRPr>
          </a:p>
          <a:p>
            <a:pPr marL="114300" lvl="0" indent="0" algn="l" rtl="0">
              <a:lnSpc>
                <a:spcPct val="115000"/>
              </a:lnSpc>
              <a:spcBef>
                <a:spcPts val="360"/>
              </a:spcBef>
              <a:spcAft>
                <a:spcPts val="0"/>
              </a:spcAft>
              <a:buSzPts val="1800"/>
              <a:buNone/>
            </a:pPr>
            <a:endParaRPr sz="1600">
              <a:solidFill>
                <a:schemeClr val="dk1"/>
              </a:solidFill>
            </a:endParaRPr>
          </a:p>
          <a:p>
            <a:pPr marL="114300" lvl="0" indent="0" algn="l" rtl="0">
              <a:lnSpc>
                <a:spcPct val="115000"/>
              </a:lnSpc>
              <a:spcBef>
                <a:spcPts val="360"/>
              </a:spcBef>
              <a:spcAft>
                <a:spcPts val="0"/>
              </a:spcAft>
              <a:buSzPts val="1800"/>
              <a:buNone/>
            </a:pPr>
            <a:endParaRPr sz="1600">
              <a:solidFill>
                <a:schemeClr val="dk1"/>
              </a:solidFill>
            </a:endParaRPr>
          </a:p>
          <a:p>
            <a:pPr marL="114300" lvl="0" indent="0" algn="l" rtl="0">
              <a:lnSpc>
                <a:spcPct val="115000"/>
              </a:lnSpc>
              <a:spcBef>
                <a:spcPts val="360"/>
              </a:spcBef>
              <a:spcAft>
                <a:spcPts val="0"/>
              </a:spcAft>
              <a:buSzPts val="1800"/>
              <a:buNone/>
            </a:pPr>
            <a:endParaRPr sz="1600">
              <a:solidFill>
                <a:schemeClr val="dk1"/>
              </a:solidFill>
            </a:endParaRPr>
          </a:p>
          <a:p>
            <a:pPr marL="114300" lvl="0" indent="0" algn="l" rtl="0">
              <a:lnSpc>
                <a:spcPct val="115000"/>
              </a:lnSpc>
              <a:spcBef>
                <a:spcPts val="360"/>
              </a:spcBef>
              <a:spcAft>
                <a:spcPts val="0"/>
              </a:spcAft>
              <a:buSzPts val="1800"/>
              <a:buNone/>
            </a:pPr>
            <a:r>
              <a:rPr lang="en-US" sz="1600">
                <a:solidFill>
                  <a:schemeClr val="dk1"/>
                </a:solidFill>
              </a:rPr>
              <a:t>Solution: </a:t>
            </a:r>
            <a:endParaRPr/>
          </a:p>
          <a:p>
            <a:pPr marL="114300" lvl="0" indent="0" algn="l" rtl="0">
              <a:lnSpc>
                <a:spcPct val="115000"/>
              </a:lnSpc>
              <a:spcBef>
                <a:spcPts val="360"/>
              </a:spcBef>
              <a:spcAft>
                <a:spcPts val="0"/>
              </a:spcAft>
              <a:buSzPts val="1800"/>
              <a:buNone/>
            </a:pPr>
            <a:endParaRPr>
              <a:solidFill>
                <a:schemeClr val="dk1"/>
              </a:solidFill>
            </a:endParaRPr>
          </a:p>
        </p:txBody>
      </p:sp>
      <p:graphicFrame>
        <p:nvGraphicFramePr>
          <p:cNvPr id="447" name="Google Shape;447;p43"/>
          <p:cNvGraphicFramePr/>
          <p:nvPr/>
        </p:nvGraphicFramePr>
        <p:xfrm>
          <a:off x="383059" y="1816443"/>
          <a:ext cx="8377900" cy="1260375"/>
        </p:xfrm>
        <a:graphic>
          <a:graphicData uri="http://schemas.openxmlformats.org/drawingml/2006/table">
            <a:tbl>
              <a:tblPr firstRow="1" firstCol="1" lastRow="1" lastCol="1" bandRow="1" bandCol="1">
                <a:noFill/>
                <a:tableStyleId>{55E68572-0C15-41E4-A884-CE48865E046A}</a:tableStyleId>
              </a:tblPr>
              <a:tblGrid>
                <a:gridCol w="5821050"/>
                <a:gridCol w="1278425"/>
                <a:gridCol w="1278425"/>
              </a:tblGrid>
              <a:tr h="252075">
                <a:tc>
                  <a:txBody>
                    <a:bodyPr/>
                    <a:lstStyle/>
                    <a:p>
                      <a:pPr marL="20320" marR="0" lvl="0" indent="0" algn="ctr" rtl="0">
                        <a:lnSpc>
                          <a:spcPct val="100000"/>
                        </a:lnSpc>
                        <a:spcBef>
                          <a:spcPts val="0"/>
                        </a:spcBef>
                        <a:spcAft>
                          <a:spcPts val="0"/>
                        </a:spcAft>
                        <a:buNone/>
                      </a:pPr>
                      <a:r>
                        <a:rPr lang="en-US" sz="1600" u="none" strike="noStrike" cap="none">
                          <a:latin typeface="Calibri"/>
                          <a:ea typeface="Calibri"/>
                          <a:cs typeface="Calibri"/>
                          <a:sym typeface="Calibri"/>
                        </a:rPr>
                        <a:t>Particulars</a:t>
                      </a:r>
                      <a:endParaRPr sz="1600" u="none" strike="noStrike" cap="none">
                        <a:latin typeface="Calibri"/>
                        <a:ea typeface="Calibri"/>
                        <a:cs typeface="Calibri"/>
                        <a:sym typeface="Calibri"/>
                      </a:endParaRPr>
                    </a:p>
                  </a:txBody>
                  <a:tcPr marL="0" marR="0" marT="0" marB="0" anchor="ctr"/>
                </a:tc>
                <a:tc>
                  <a:txBody>
                    <a:bodyPr/>
                    <a:lstStyle/>
                    <a:p>
                      <a:pPr marL="173990" marR="0" lvl="0" indent="0" algn="l" rtl="0">
                        <a:lnSpc>
                          <a:spcPct val="100000"/>
                        </a:lnSpc>
                        <a:spcBef>
                          <a:spcPts val="0"/>
                        </a:spcBef>
                        <a:spcAft>
                          <a:spcPts val="0"/>
                        </a:spcAft>
                        <a:buNone/>
                      </a:pPr>
                      <a:r>
                        <a:rPr lang="en-US" sz="1600" u="none" strike="noStrike" cap="none">
                          <a:latin typeface="Calibri"/>
                          <a:ea typeface="Calibri"/>
                          <a:cs typeface="Calibri"/>
                          <a:sym typeface="Calibri"/>
                        </a:rPr>
                        <a:t>Buying</a:t>
                      </a:r>
                      <a:endParaRPr sz="1600" u="none" strike="noStrike" cap="none">
                        <a:latin typeface="Calibri"/>
                        <a:ea typeface="Calibri"/>
                        <a:cs typeface="Calibri"/>
                        <a:sym typeface="Calibri"/>
                      </a:endParaRPr>
                    </a:p>
                  </a:txBody>
                  <a:tcPr marL="0" marR="0" marT="0" marB="0" anchor="ctr"/>
                </a:tc>
                <a:tc>
                  <a:txBody>
                    <a:bodyPr/>
                    <a:lstStyle/>
                    <a:p>
                      <a:pPr marL="170815" marR="0" lvl="0" indent="0" algn="l" rtl="0">
                        <a:lnSpc>
                          <a:spcPct val="100000"/>
                        </a:lnSpc>
                        <a:spcBef>
                          <a:spcPts val="0"/>
                        </a:spcBef>
                        <a:spcAft>
                          <a:spcPts val="0"/>
                        </a:spcAft>
                        <a:buNone/>
                      </a:pPr>
                      <a:r>
                        <a:rPr lang="en-US" sz="1600" u="none" strike="noStrike" cap="none">
                          <a:latin typeface="Calibri"/>
                          <a:ea typeface="Calibri"/>
                          <a:cs typeface="Calibri"/>
                          <a:sym typeface="Calibri"/>
                        </a:rPr>
                        <a:t>Selling</a:t>
                      </a:r>
                      <a:endParaRPr sz="1600" u="none" strike="noStrike" cap="none">
                        <a:latin typeface="Calibri"/>
                        <a:ea typeface="Calibri"/>
                        <a:cs typeface="Calibri"/>
                        <a:sym typeface="Calibri"/>
                      </a:endParaRPr>
                    </a:p>
                  </a:txBody>
                  <a:tcPr marL="0" marR="0" marT="0" marB="0" anchor="ctr"/>
                </a:tc>
              </a:tr>
              <a:tr h="252075">
                <a:tc>
                  <a:txBody>
                    <a:bodyPr/>
                    <a:lstStyle/>
                    <a:p>
                      <a:pPr marL="20320" marR="0" lvl="0" indent="0" algn="l" rtl="0">
                        <a:lnSpc>
                          <a:spcPct val="100000"/>
                        </a:lnSpc>
                        <a:spcBef>
                          <a:spcPts val="0"/>
                        </a:spcBef>
                        <a:spcAft>
                          <a:spcPts val="0"/>
                        </a:spcAft>
                        <a:buNone/>
                      </a:pPr>
                      <a:endParaRPr sz="1600" u="none" strike="noStrike" cap="none">
                        <a:latin typeface="Calibri"/>
                        <a:ea typeface="Calibri"/>
                        <a:cs typeface="Calibri"/>
                        <a:sym typeface="Calibri"/>
                      </a:endParaRPr>
                    </a:p>
                  </a:txBody>
                  <a:tcPr marL="0" marR="0" marT="0" marB="0" anchor="ctr"/>
                </a:tc>
                <a:tc>
                  <a:txBody>
                    <a:bodyPr/>
                    <a:lstStyle/>
                    <a:p>
                      <a:pPr marL="173990" marR="0" lvl="0" indent="0" algn="l" rtl="0">
                        <a:lnSpc>
                          <a:spcPct val="100000"/>
                        </a:lnSpc>
                        <a:spcBef>
                          <a:spcPts val="0"/>
                        </a:spcBef>
                        <a:spcAft>
                          <a:spcPts val="0"/>
                        </a:spcAft>
                        <a:buNone/>
                      </a:pPr>
                      <a:r>
                        <a:rPr lang="en-US" sz="1600" u="none" strike="noStrike" cap="none">
                          <a:latin typeface="Calibri"/>
                          <a:ea typeface="Calibri"/>
                          <a:cs typeface="Calibri"/>
                          <a:sym typeface="Calibri"/>
                        </a:rPr>
                        <a:t>(1 US $)</a:t>
                      </a:r>
                      <a:endParaRPr sz="1600" u="none" strike="noStrike" cap="none">
                        <a:latin typeface="Calibri"/>
                        <a:ea typeface="Calibri"/>
                        <a:cs typeface="Calibri"/>
                        <a:sym typeface="Calibri"/>
                      </a:endParaRPr>
                    </a:p>
                  </a:txBody>
                  <a:tcPr marL="0" marR="0" marT="0" marB="0" anchor="ctr"/>
                </a:tc>
                <a:tc>
                  <a:txBody>
                    <a:bodyPr/>
                    <a:lstStyle/>
                    <a:p>
                      <a:pPr marL="170815" marR="0" lvl="0" indent="0" algn="l" rtl="0">
                        <a:lnSpc>
                          <a:spcPct val="100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(1 US $)</a:t>
                      </a:r>
                      <a:endParaRPr sz="1600" u="none" strike="noStrike" cap="none">
                        <a:latin typeface="Calibri"/>
                        <a:ea typeface="Calibri"/>
                        <a:cs typeface="Calibri"/>
                        <a:sym typeface="Calibri"/>
                      </a:endParaRPr>
                    </a:p>
                  </a:txBody>
                  <a:tcPr marL="0" marR="0" marT="0" marB="0" anchor="ctr"/>
                </a:tc>
              </a:tr>
              <a:tr h="252075">
                <a:tc>
                  <a:txBody>
                    <a:bodyPr/>
                    <a:lstStyle/>
                    <a:p>
                      <a:pPr marL="20320" marR="0" lvl="0" indent="0" algn="ctr" rtl="0">
                        <a:lnSpc>
                          <a:spcPct val="100000"/>
                        </a:lnSpc>
                        <a:spcBef>
                          <a:spcPts val="0"/>
                        </a:spcBef>
                        <a:spcAft>
                          <a:spcPts val="0"/>
                        </a:spcAft>
                        <a:buNone/>
                      </a:pPr>
                      <a:r>
                        <a:rPr lang="en-US" sz="1600" u="none" strike="noStrike" cap="none">
                          <a:latin typeface="Calibri"/>
                          <a:ea typeface="Calibri"/>
                          <a:cs typeface="Calibri"/>
                          <a:sym typeface="Calibri"/>
                        </a:rPr>
                        <a:t>16.9.1987</a:t>
                      </a:r>
                      <a:endParaRPr sz="1600" u="none" strike="noStrike" cap="none">
                        <a:latin typeface="Calibri"/>
                        <a:ea typeface="Calibri"/>
                        <a:cs typeface="Calibri"/>
                        <a:sym typeface="Calibri"/>
                      </a:endParaRPr>
                    </a:p>
                  </a:txBody>
                  <a:tcPr marL="0" marR="0" marT="0" marB="0" anchor="ctr"/>
                </a:tc>
                <a:tc>
                  <a:txBody>
                    <a:bodyPr/>
                    <a:lstStyle/>
                    <a:p>
                      <a:pPr marL="173990" marR="0" lvl="0" indent="0" algn="ctr" rtl="0">
                        <a:lnSpc>
                          <a:spcPct val="100000"/>
                        </a:lnSpc>
                        <a:spcBef>
                          <a:spcPts val="0"/>
                        </a:spcBef>
                        <a:spcAft>
                          <a:spcPts val="0"/>
                        </a:spcAft>
                        <a:buNone/>
                      </a:pPr>
                      <a:r>
                        <a:rPr lang="en-US" sz="1600" u="none" strike="noStrike" cap="none">
                          <a:latin typeface="Calibri"/>
                          <a:ea typeface="Calibri"/>
                          <a:cs typeface="Calibri"/>
                          <a:sym typeface="Calibri"/>
                        </a:rPr>
                        <a:t>18</a:t>
                      </a:r>
                      <a:endParaRPr sz="1600" u="none" strike="noStrike" cap="none">
                        <a:latin typeface="Calibri"/>
                        <a:ea typeface="Calibri"/>
                        <a:cs typeface="Calibri"/>
                        <a:sym typeface="Calibri"/>
                      </a:endParaRPr>
                    </a:p>
                  </a:txBody>
                  <a:tcPr marL="0" marR="0" marT="0" marB="0" anchor="ctr"/>
                </a:tc>
                <a:tc>
                  <a:txBody>
                    <a:bodyPr/>
                    <a:lstStyle/>
                    <a:p>
                      <a:pPr marL="170815" marR="0" lvl="0" indent="0" algn="ctr" rtl="0">
                        <a:lnSpc>
                          <a:spcPct val="100000"/>
                        </a:lnSpc>
                        <a:spcBef>
                          <a:spcPts val="0"/>
                        </a:spcBef>
                        <a:spcAft>
                          <a:spcPts val="0"/>
                        </a:spcAft>
                        <a:buNone/>
                      </a:pPr>
                      <a:r>
                        <a:rPr lang="en-US" sz="1600" u="none" strike="noStrike" cap="none">
                          <a:latin typeface="Calibri"/>
                          <a:ea typeface="Calibri"/>
                          <a:cs typeface="Calibri"/>
                          <a:sym typeface="Calibri"/>
                        </a:rPr>
                        <a:t>20</a:t>
                      </a:r>
                      <a:endParaRPr sz="1600" u="none" strike="noStrike" cap="none">
                        <a:latin typeface="Calibri"/>
                        <a:ea typeface="Calibri"/>
                        <a:cs typeface="Calibri"/>
                        <a:sym typeface="Calibri"/>
                      </a:endParaRPr>
                    </a:p>
                  </a:txBody>
                  <a:tcPr marL="0" marR="0" marT="0" marB="0" anchor="ctr"/>
                </a:tc>
              </a:tr>
              <a:tr h="252075">
                <a:tc>
                  <a:txBody>
                    <a:bodyPr/>
                    <a:lstStyle/>
                    <a:p>
                      <a:pPr marL="20320" marR="0" lvl="0" indent="0" algn="ctr" rtl="0">
                        <a:lnSpc>
                          <a:spcPct val="100000"/>
                        </a:lnSpc>
                        <a:spcBef>
                          <a:spcPts val="0"/>
                        </a:spcBef>
                        <a:spcAft>
                          <a:spcPts val="0"/>
                        </a:spcAft>
                        <a:buNone/>
                      </a:pPr>
                      <a:r>
                        <a:rPr lang="en-US" sz="1600" u="none" strike="noStrike" cap="none">
                          <a:latin typeface="Calibri"/>
                          <a:ea typeface="Calibri"/>
                          <a:cs typeface="Calibri"/>
                          <a:sym typeface="Calibri"/>
                        </a:rPr>
                        <a:t>3.10.1989</a:t>
                      </a:r>
                      <a:endParaRPr sz="1600" u="none" strike="noStrike" cap="none">
                        <a:latin typeface="Calibri"/>
                        <a:ea typeface="Calibri"/>
                        <a:cs typeface="Calibri"/>
                        <a:sym typeface="Calibri"/>
                      </a:endParaRPr>
                    </a:p>
                  </a:txBody>
                  <a:tcPr marL="0" marR="0" marT="0" marB="0" anchor="ctr"/>
                </a:tc>
                <a:tc>
                  <a:txBody>
                    <a:bodyPr/>
                    <a:lstStyle/>
                    <a:p>
                      <a:pPr marL="173990" marR="0" lvl="0" indent="0" algn="ctr" rtl="0">
                        <a:lnSpc>
                          <a:spcPct val="100000"/>
                        </a:lnSpc>
                        <a:spcBef>
                          <a:spcPts val="0"/>
                        </a:spcBef>
                        <a:spcAft>
                          <a:spcPts val="0"/>
                        </a:spcAft>
                        <a:buNone/>
                      </a:pPr>
                      <a:r>
                        <a:rPr lang="en-US" sz="1600" u="none" strike="noStrike" cap="none">
                          <a:latin typeface="Calibri"/>
                          <a:ea typeface="Calibri"/>
                          <a:cs typeface="Calibri"/>
                          <a:sym typeface="Calibri"/>
                        </a:rPr>
                        <a:t>19</a:t>
                      </a:r>
                      <a:endParaRPr sz="1600" u="none" strike="noStrike" cap="none">
                        <a:latin typeface="Calibri"/>
                        <a:ea typeface="Calibri"/>
                        <a:cs typeface="Calibri"/>
                        <a:sym typeface="Calibri"/>
                      </a:endParaRPr>
                    </a:p>
                  </a:txBody>
                  <a:tcPr marL="0" marR="0" marT="0" marB="0" anchor="ctr"/>
                </a:tc>
                <a:tc>
                  <a:txBody>
                    <a:bodyPr/>
                    <a:lstStyle/>
                    <a:p>
                      <a:pPr marL="170815" marR="0" lvl="0" indent="0" algn="ctr" rtl="0">
                        <a:lnSpc>
                          <a:spcPct val="100000"/>
                        </a:lnSpc>
                        <a:spcBef>
                          <a:spcPts val="0"/>
                        </a:spcBef>
                        <a:spcAft>
                          <a:spcPts val="0"/>
                        </a:spcAft>
                        <a:buNone/>
                      </a:pPr>
                      <a:r>
                        <a:rPr lang="en-US" sz="1600" u="none" strike="noStrike" cap="none">
                          <a:latin typeface="Calibri"/>
                          <a:ea typeface="Calibri"/>
                          <a:cs typeface="Calibri"/>
                          <a:sym typeface="Calibri"/>
                        </a:rPr>
                        <a:t>21</a:t>
                      </a:r>
                      <a:endParaRPr sz="1600" u="none" strike="noStrike" cap="none">
                        <a:latin typeface="Calibri"/>
                        <a:ea typeface="Calibri"/>
                        <a:cs typeface="Calibri"/>
                        <a:sym typeface="Calibri"/>
                      </a:endParaRPr>
                    </a:p>
                  </a:txBody>
                  <a:tcPr marL="0" marR="0" marT="0" marB="0" anchor="ctr"/>
                </a:tc>
              </a:tr>
              <a:tr h="252075">
                <a:tc>
                  <a:txBody>
                    <a:bodyPr/>
                    <a:lstStyle/>
                    <a:p>
                      <a:pPr marL="20320" marR="0" lvl="0" indent="0" algn="ctr" rtl="0">
                        <a:lnSpc>
                          <a:spcPct val="100000"/>
                        </a:lnSpc>
                        <a:spcBef>
                          <a:spcPts val="0"/>
                        </a:spcBef>
                        <a:spcAft>
                          <a:spcPts val="0"/>
                        </a:spcAft>
                        <a:buNone/>
                      </a:pPr>
                      <a:r>
                        <a:rPr lang="en-US" sz="1600" u="none" strike="noStrike" cap="none">
                          <a:latin typeface="Calibri"/>
                          <a:ea typeface="Calibri"/>
                          <a:cs typeface="Calibri"/>
                          <a:sym typeface="Calibri"/>
                        </a:rPr>
                        <a:t>30.3.2022</a:t>
                      </a:r>
                      <a:endParaRPr sz="1600" u="none" strike="noStrike" cap="none">
                        <a:latin typeface="Calibri"/>
                        <a:ea typeface="Calibri"/>
                        <a:cs typeface="Calibri"/>
                        <a:sym typeface="Calibri"/>
                      </a:endParaRPr>
                    </a:p>
                  </a:txBody>
                  <a:tcPr marL="0" marR="0" marT="0" marB="0" anchor="ctr"/>
                </a:tc>
                <a:tc>
                  <a:txBody>
                    <a:bodyPr/>
                    <a:lstStyle/>
                    <a:p>
                      <a:pPr marL="173990" marR="0" lvl="0" indent="0" algn="ctr" rtl="0">
                        <a:lnSpc>
                          <a:spcPct val="100000"/>
                        </a:lnSpc>
                        <a:spcBef>
                          <a:spcPts val="0"/>
                        </a:spcBef>
                        <a:spcAft>
                          <a:spcPts val="0"/>
                        </a:spcAft>
                        <a:buNone/>
                      </a:pPr>
                      <a:r>
                        <a:rPr lang="en-US" sz="1600" u="none" strike="noStrike" cap="none">
                          <a:latin typeface="Calibri"/>
                          <a:ea typeface="Calibri"/>
                          <a:cs typeface="Calibri"/>
                          <a:sym typeface="Calibri"/>
                        </a:rPr>
                        <a:t>74</a:t>
                      </a:r>
                      <a:endParaRPr sz="1600" u="none" strike="noStrike" cap="none">
                        <a:latin typeface="Calibri"/>
                        <a:ea typeface="Calibri"/>
                        <a:cs typeface="Calibri"/>
                        <a:sym typeface="Calibri"/>
                      </a:endParaRPr>
                    </a:p>
                  </a:txBody>
                  <a:tcPr marL="0" marR="0" marT="0" marB="0" anchor="ctr"/>
                </a:tc>
                <a:tc>
                  <a:txBody>
                    <a:bodyPr/>
                    <a:lstStyle/>
                    <a:p>
                      <a:pPr marL="170815" marR="0" lvl="0" indent="0" algn="ctr" rtl="0">
                        <a:lnSpc>
                          <a:spcPct val="100000"/>
                        </a:lnSpc>
                        <a:spcBef>
                          <a:spcPts val="0"/>
                        </a:spcBef>
                        <a:spcAft>
                          <a:spcPts val="0"/>
                        </a:spcAft>
                        <a:buNone/>
                      </a:pPr>
                      <a:r>
                        <a:rPr lang="en-US" sz="1600" u="none" strike="noStrike" cap="none">
                          <a:latin typeface="Calibri"/>
                          <a:ea typeface="Calibri"/>
                          <a:cs typeface="Calibri"/>
                          <a:sym typeface="Calibri"/>
                        </a:rPr>
                        <a:t>76</a:t>
                      </a:r>
                      <a:endParaRPr sz="1600" u="none" strike="noStrike" cap="none">
                        <a:latin typeface="Calibri"/>
                        <a:ea typeface="Calibri"/>
                        <a:cs typeface="Calibri"/>
                        <a:sym typeface="Calibri"/>
                      </a:endParaRPr>
                    </a:p>
                  </a:txBody>
                  <a:tcPr marL="0" marR="0" marT="0" marB="0" anchor="ctr"/>
                </a:tc>
              </a:tr>
            </a:tbl>
          </a:graphicData>
        </a:graphic>
      </p:graphicFrame>
      <p:graphicFrame>
        <p:nvGraphicFramePr>
          <p:cNvPr id="448" name="Google Shape;448;p43"/>
          <p:cNvGraphicFramePr/>
          <p:nvPr/>
        </p:nvGraphicFramePr>
        <p:xfrm>
          <a:off x="1103869" y="3183066"/>
          <a:ext cx="7657075" cy="1854250"/>
        </p:xfrm>
        <a:graphic>
          <a:graphicData uri="http://schemas.openxmlformats.org/drawingml/2006/table">
            <a:tbl>
              <a:tblPr firstRow="1" bandRow="1">
                <a:noFill/>
                <a:tableStyleId>{55E68572-0C15-41E4-A884-CE48865E046A}</a:tableStyleId>
              </a:tblPr>
              <a:tblGrid>
                <a:gridCol w="6297825"/>
                <a:gridCol w="1359250"/>
              </a:tblGrid>
              <a:tr h="370850">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Particulars</a:t>
                      </a:r>
                      <a:endParaRPr/>
                    </a:p>
                  </a:txBody>
                  <a:tcPr marL="91450" marR="91450" marT="45725" marB="45725"/>
                </a:tc>
                <a:tc>
                  <a:txBody>
                    <a:bodyPr/>
                    <a:lstStyle/>
                    <a:p>
                      <a:pPr marL="0" marR="0" lvl="0" indent="0" algn="ctr" rtl="0">
                        <a:lnSpc>
                          <a:spcPct val="100000"/>
                        </a:lnSpc>
                        <a:spcBef>
                          <a:spcPts val="0"/>
                        </a:spcBef>
                        <a:spcAft>
                          <a:spcPts val="0"/>
                        </a:spcAft>
                        <a:buNone/>
                      </a:pPr>
                      <a:r>
                        <a:rPr lang="en-US" sz="1600" u="none" strike="noStrike" cap="none">
                          <a:latin typeface="Calibri"/>
                          <a:ea typeface="Calibri"/>
                          <a:cs typeface="Calibri"/>
                          <a:sym typeface="Calibri"/>
                        </a:rPr>
                        <a:t>US $</a:t>
                      </a:r>
                      <a:endParaRPr sz="1600" u="none" strike="noStrike" cap="none"/>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Sale Consideration</a:t>
                      </a:r>
                      <a:endParaRPr/>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10000</a:t>
                      </a:r>
                      <a:endParaRPr sz="1400" u="none" strike="noStrike" cap="none"/>
                    </a:p>
                  </a:txBody>
                  <a:tcPr marL="91450" marR="91450" marT="45725" marB="45725"/>
                </a:tc>
              </a:tr>
              <a:tr h="370850">
                <a:tc>
                  <a:txBody>
                    <a:bodyPr/>
                    <a:lstStyle/>
                    <a:p>
                      <a:pPr marL="0" marR="0" lvl="0" indent="0" algn="l" rtl="0">
                        <a:lnSpc>
                          <a:spcPct val="100000"/>
                        </a:lnSpc>
                        <a:spcBef>
                          <a:spcPts val="0"/>
                        </a:spcBef>
                        <a:spcAft>
                          <a:spcPts val="0"/>
                        </a:spcAft>
                        <a:buNone/>
                      </a:pPr>
                      <a:r>
                        <a:rPr lang="en-US" sz="1400" u="none" strike="noStrike" cap="none"/>
                        <a:t>Less: Cost of acquisition </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6000</a:t>
                      </a:r>
                      <a:endParaRPr sz="1400" u="none" strike="noStrike" cap="none"/>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Long-term capital gain</a:t>
                      </a:r>
                      <a:endParaRPr/>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4000</a:t>
                      </a:r>
                      <a:endParaRPr sz="1400" u="none" strike="noStrike" cap="none"/>
                    </a:p>
                  </a:txBody>
                  <a:tcPr marL="91450" marR="91450" marT="45725" marB="45725"/>
                </a:tc>
              </a:tr>
              <a:tr h="370850">
                <a:tc>
                  <a:txBody>
                    <a:bodyPr/>
                    <a:lstStyle/>
                    <a:p>
                      <a:pPr marL="0" marR="0" lvl="0" indent="0" algn="l" rtl="0">
                        <a:lnSpc>
                          <a:spcPct val="100000"/>
                        </a:lnSpc>
                        <a:spcBef>
                          <a:spcPts val="0"/>
                        </a:spcBef>
                        <a:spcAft>
                          <a:spcPts val="0"/>
                        </a:spcAft>
                        <a:buNone/>
                      </a:pPr>
                      <a:r>
                        <a:rPr lang="en-US" sz="1400" u="none" strike="noStrike" cap="none"/>
                        <a:t>Capital Gain converted into Rupees (Rs. 4000 X 74)</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  Rs. 296000</a:t>
                      </a:r>
                      <a:endParaRPr sz="1400" u="none" strike="noStrike" cap="none"/>
                    </a:p>
                  </a:txBody>
                  <a:tcPr marL="91450" marR="91450" marT="45725" marB="45725"/>
                </a:tc>
              </a:tr>
            </a:tbl>
          </a:graphicData>
        </a:graphic>
      </p:graphicFrame>
    </p:spTree>
    <p:extLst>
      <p:ext uri="{BB962C8B-B14F-4D97-AF65-F5344CB8AC3E}">
        <p14:creationId xmlns:p14="http://schemas.microsoft.com/office/powerpoint/2010/main" val="307415387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46"/>
          <p:cNvSpPr txBox="1">
            <a:spLocks noGrp="1"/>
          </p:cNvSpPr>
          <p:nvPr>
            <p:ph type="title"/>
          </p:nvPr>
        </p:nvSpPr>
        <p:spPr>
          <a:xfrm>
            <a:off x="0" y="0"/>
            <a:ext cx="9144000" cy="562708"/>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800"/>
              <a:buNone/>
            </a:pPr>
            <a:r>
              <a:rPr lang="en-US" sz="2000" b="1"/>
              <a:t>Example of Exemption of Capital Gain</a:t>
            </a:r>
            <a:endParaRPr sz="2000" b="1"/>
          </a:p>
        </p:txBody>
      </p:sp>
      <p:sp>
        <p:nvSpPr>
          <p:cNvPr id="466" name="Google Shape;466;p46"/>
          <p:cNvSpPr txBox="1">
            <a:spLocks noGrp="1"/>
          </p:cNvSpPr>
          <p:nvPr>
            <p:ph type="body" idx="1"/>
          </p:nvPr>
        </p:nvSpPr>
        <p:spPr>
          <a:xfrm>
            <a:off x="0" y="562708"/>
            <a:ext cx="9144000" cy="4580792"/>
          </a:xfrm>
          <a:prstGeom prst="rect">
            <a:avLst/>
          </a:prstGeom>
          <a:noFill/>
          <a:ln>
            <a:noFill/>
          </a:ln>
        </p:spPr>
        <p:txBody>
          <a:bodyPr spcFirstLastPara="1" wrap="square" lIns="91425" tIns="45700" rIns="91425" bIns="45700" anchor="t" anchorCtr="0">
            <a:normAutofit fontScale="92500"/>
          </a:bodyPr>
          <a:lstStyle/>
          <a:p>
            <a:pPr marL="114300" lvl="0" indent="0" algn="l" rtl="0">
              <a:lnSpc>
                <a:spcPct val="115000"/>
              </a:lnSpc>
              <a:spcBef>
                <a:spcPts val="360"/>
              </a:spcBef>
              <a:spcAft>
                <a:spcPts val="0"/>
              </a:spcAft>
              <a:buSzPct val="108108"/>
              <a:buNone/>
            </a:pPr>
            <a:r>
              <a:rPr lang="en-US">
                <a:solidFill>
                  <a:schemeClr val="dk1"/>
                </a:solidFill>
              </a:rPr>
              <a:t>Illustration: R owns a residential house which was purchased by him in 1995 for Rs. 240000. The fair market value of the house as on 1.4.2001 was Rs.700000. This house ls sold by him on 16.7.2021 for a consideration or Rs.3500000. The brokerage and other expenses on the transfer were Rs.40000. The due date of furnishing the return of income Is 31.7.2021. Compute the capital gain for the assessment year 2022-23 in the following situations:</a:t>
            </a:r>
            <a:endParaRPr>
              <a:solidFill>
                <a:schemeClr val="dk1"/>
              </a:solidFill>
            </a:endParaRPr>
          </a:p>
          <a:p>
            <a:pPr marL="114300" lvl="0" indent="0" algn="l" rtl="0">
              <a:lnSpc>
                <a:spcPct val="115000"/>
              </a:lnSpc>
              <a:spcBef>
                <a:spcPts val="360"/>
              </a:spcBef>
              <a:spcAft>
                <a:spcPts val="0"/>
              </a:spcAft>
              <a:buSzPct val="108108"/>
              <a:buNone/>
            </a:pPr>
            <a:r>
              <a:rPr lang="en-US">
                <a:solidFill>
                  <a:schemeClr val="dk1"/>
                </a:solidFill>
              </a:rPr>
              <a:t>(a) He invests 700.000 for purchase of a new house on 14.5.2022.</a:t>
            </a:r>
            <a:endParaRPr>
              <a:solidFill>
                <a:schemeClr val="dk1"/>
              </a:solidFill>
            </a:endParaRPr>
          </a:p>
          <a:p>
            <a:pPr marL="114300" lvl="0" indent="0" algn="l" rtl="0">
              <a:lnSpc>
                <a:spcPct val="115000"/>
              </a:lnSpc>
              <a:spcBef>
                <a:spcPts val="360"/>
              </a:spcBef>
              <a:spcAft>
                <a:spcPts val="0"/>
              </a:spcAft>
              <a:buSzPct val="108108"/>
              <a:buNone/>
            </a:pPr>
            <a:r>
              <a:rPr lang="en-US">
                <a:solidFill>
                  <a:schemeClr val="dk1"/>
                </a:solidFill>
              </a:rPr>
              <a:t>(b) He purchased a piece of land for construction of a house on 21.10.2021 for Rs.460000 and deposited Rs.530000 in the Capital Gains Accounts Scheme on 15.7.2022 and a further sum of 150000 on 31.7.2023.</a:t>
            </a:r>
            <a:endParaRPr>
              <a:solidFill>
                <a:schemeClr val="dk1"/>
              </a:solidFill>
            </a:endParaRPr>
          </a:p>
          <a:p>
            <a:pPr marL="114300" lvl="0" indent="0" algn="l" rtl="0">
              <a:lnSpc>
                <a:spcPct val="115000"/>
              </a:lnSpc>
              <a:spcBef>
                <a:spcPts val="360"/>
              </a:spcBef>
              <a:spcAft>
                <a:spcPts val="0"/>
              </a:spcAft>
              <a:buSzPct val="108108"/>
              <a:buNone/>
            </a:pPr>
            <a:r>
              <a:rPr lang="en-US">
                <a:solidFill>
                  <a:schemeClr val="dk1"/>
                </a:solidFill>
              </a:rPr>
              <a:t>(c) He invested Rs.715000 on construction of an additional floor at a residential house already owned by him. The investment is made during the period 1.10.2021 to 31.12.2021.</a:t>
            </a:r>
            <a:endParaRPr>
              <a:solidFill>
                <a:schemeClr val="dk1"/>
              </a:solidFill>
            </a:endParaRPr>
          </a:p>
          <a:p>
            <a:pPr marL="114300" lvl="0" indent="0" algn="l" rtl="0">
              <a:lnSpc>
                <a:spcPct val="115000"/>
              </a:lnSpc>
              <a:spcBef>
                <a:spcPts val="360"/>
              </a:spcBef>
              <a:spcAft>
                <a:spcPts val="0"/>
              </a:spcAft>
              <a:buSzPct val="108108"/>
              <a:buNone/>
            </a:pPr>
            <a:r>
              <a:rPr lang="en-US">
                <a:solidFill>
                  <a:schemeClr val="dk1"/>
                </a:solidFill>
              </a:rPr>
              <a:t>(d) He Invested 740000 in Capital Gains Accounts Scheme on 29.7.2022 and Rs.200000 on 1.8.2022. He purchased a house property on 5.8.2022 for Rs.725.000 by withdrawing this amount from the Scheme. No further investments were made by him.</a:t>
            </a:r>
            <a:endParaRPr/>
          </a:p>
          <a:p>
            <a:pPr marL="114300" lvl="0" indent="0" algn="l" rtl="0">
              <a:lnSpc>
                <a:spcPct val="115000"/>
              </a:lnSpc>
              <a:spcBef>
                <a:spcPts val="360"/>
              </a:spcBef>
              <a:spcAft>
                <a:spcPts val="0"/>
              </a:spcAft>
              <a:buSzPct val="108108"/>
              <a:buNone/>
            </a:pPr>
            <a:endParaRPr>
              <a:solidFill>
                <a:schemeClr val="dk1"/>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47"/>
          <p:cNvSpPr txBox="1">
            <a:spLocks noGrp="1"/>
          </p:cNvSpPr>
          <p:nvPr>
            <p:ph type="title"/>
          </p:nvPr>
        </p:nvSpPr>
        <p:spPr>
          <a:xfrm>
            <a:off x="0" y="0"/>
            <a:ext cx="9144000" cy="562708"/>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800"/>
              <a:buNone/>
            </a:pPr>
            <a:r>
              <a:rPr lang="en-US" sz="2000" b="1"/>
              <a:t>Example of Exemption of Capital Gain</a:t>
            </a:r>
            <a:endParaRPr/>
          </a:p>
        </p:txBody>
      </p:sp>
      <p:sp>
        <p:nvSpPr>
          <p:cNvPr id="472" name="Google Shape;472;p47"/>
          <p:cNvSpPr txBox="1">
            <a:spLocks noGrp="1"/>
          </p:cNvSpPr>
          <p:nvPr>
            <p:ph type="body" idx="1"/>
          </p:nvPr>
        </p:nvSpPr>
        <p:spPr>
          <a:xfrm>
            <a:off x="0" y="562708"/>
            <a:ext cx="9144000" cy="4580792"/>
          </a:xfrm>
          <a:prstGeom prst="rect">
            <a:avLst/>
          </a:prstGeom>
          <a:noFill/>
          <a:ln>
            <a:noFill/>
          </a:ln>
        </p:spPr>
        <p:txBody>
          <a:bodyPr spcFirstLastPara="1" wrap="square" lIns="91425" tIns="45700" rIns="91425" bIns="45700" anchor="t" anchorCtr="0">
            <a:noAutofit/>
          </a:bodyPr>
          <a:lstStyle/>
          <a:p>
            <a:pPr marL="114300" lvl="0" indent="0" algn="l" rtl="0">
              <a:lnSpc>
                <a:spcPct val="115000"/>
              </a:lnSpc>
              <a:spcBef>
                <a:spcPts val="360"/>
              </a:spcBef>
              <a:spcAft>
                <a:spcPts val="0"/>
              </a:spcAft>
              <a:buSzPts val="1800"/>
              <a:buNone/>
            </a:pPr>
            <a:r>
              <a:rPr lang="en-US" sz="1400">
                <a:solidFill>
                  <a:schemeClr val="dk1"/>
                </a:solidFill>
                <a:latin typeface="Arial"/>
                <a:ea typeface="Arial"/>
                <a:cs typeface="Arial"/>
                <a:sym typeface="Arial"/>
              </a:rPr>
              <a:t>Solution:   		</a:t>
            </a:r>
            <a:endParaRPr/>
          </a:p>
          <a:p>
            <a:pPr marL="114300" lvl="0" indent="0" algn="l" rtl="0">
              <a:lnSpc>
                <a:spcPct val="115000"/>
              </a:lnSpc>
              <a:spcBef>
                <a:spcPts val="360"/>
              </a:spcBef>
              <a:spcAft>
                <a:spcPts val="0"/>
              </a:spcAft>
              <a:buSzPts val="1800"/>
              <a:buNone/>
            </a:pPr>
            <a:endParaRPr sz="1400">
              <a:solidFill>
                <a:schemeClr val="dk1"/>
              </a:solidFill>
              <a:latin typeface="Arial"/>
              <a:ea typeface="Arial"/>
              <a:cs typeface="Arial"/>
              <a:sym typeface="Arial"/>
            </a:endParaRPr>
          </a:p>
          <a:p>
            <a:pPr marL="114300" lvl="0" indent="0" algn="l" rtl="0">
              <a:lnSpc>
                <a:spcPct val="115000"/>
              </a:lnSpc>
              <a:spcBef>
                <a:spcPts val="360"/>
              </a:spcBef>
              <a:spcAft>
                <a:spcPts val="0"/>
              </a:spcAft>
              <a:buSzPts val="1800"/>
              <a:buNone/>
            </a:pPr>
            <a:endParaRPr sz="1400">
              <a:solidFill>
                <a:schemeClr val="dk1"/>
              </a:solidFill>
              <a:latin typeface="Arial"/>
              <a:ea typeface="Arial"/>
              <a:cs typeface="Arial"/>
              <a:sym typeface="Arial"/>
            </a:endParaRPr>
          </a:p>
          <a:p>
            <a:pPr marL="114300" lvl="0" indent="0" algn="l" rtl="0">
              <a:lnSpc>
                <a:spcPct val="115000"/>
              </a:lnSpc>
              <a:spcBef>
                <a:spcPts val="360"/>
              </a:spcBef>
              <a:spcAft>
                <a:spcPts val="0"/>
              </a:spcAft>
              <a:buSzPts val="1800"/>
              <a:buNone/>
            </a:pPr>
            <a:endParaRPr sz="1400">
              <a:solidFill>
                <a:schemeClr val="dk1"/>
              </a:solidFill>
              <a:latin typeface="Arial"/>
              <a:ea typeface="Arial"/>
              <a:cs typeface="Arial"/>
              <a:sym typeface="Arial"/>
            </a:endParaRPr>
          </a:p>
          <a:p>
            <a:pPr marL="114300" lvl="0" indent="0" algn="l" rtl="0">
              <a:lnSpc>
                <a:spcPct val="115000"/>
              </a:lnSpc>
              <a:spcBef>
                <a:spcPts val="360"/>
              </a:spcBef>
              <a:spcAft>
                <a:spcPts val="0"/>
              </a:spcAft>
              <a:buSzPts val="1800"/>
              <a:buNone/>
            </a:pPr>
            <a:endParaRPr sz="1400">
              <a:solidFill>
                <a:schemeClr val="dk1"/>
              </a:solidFill>
              <a:latin typeface="Arial"/>
              <a:ea typeface="Arial"/>
              <a:cs typeface="Arial"/>
              <a:sym typeface="Arial"/>
            </a:endParaRPr>
          </a:p>
          <a:p>
            <a:pPr marL="114300" lvl="0" indent="0" algn="l" rtl="0">
              <a:lnSpc>
                <a:spcPct val="115000"/>
              </a:lnSpc>
              <a:spcBef>
                <a:spcPts val="360"/>
              </a:spcBef>
              <a:spcAft>
                <a:spcPts val="0"/>
              </a:spcAft>
              <a:buSzPts val="1800"/>
              <a:buNone/>
            </a:pPr>
            <a:r>
              <a:rPr lang="en-US" sz="1400">
                <a:solidFill>
                  <a:schemeClr val="dk1"/>
                </a:solidFill>
                <a:latin typeface="Arial"/>
                <a:ea typeface="Arial"/>
                <a:cs typeface="Arial"/>
                <a:sym typeface="Arial"/>
              </a:rPr>
              <a:t>The exemption under section 54 from long-term capital gain under various situations will be as under:</a:t>
            </a:r>
            <a:endParaRPr/>
          </a:p>
          <a:p>
            <a:pPr marL="114300" lvl="0" indent="0" algn="l" rtl="0">
              <a:lnSpc>
                <a:spcPct val="115000"/>
              </a:lnSpc>
              <a:spcBef>
                <a:spcPts val="360"/>
              </a:spcBef>
              <a:spcAft>
                <a:spcPts val="0"/>
              </a:spcAft>
              <a:buSzPts val="1800"/>
              <a:buNone/>
            </a:pPr>
            <a:r>
              <a:rPr lang="en-US" sz="1400">
                <a:solidFill>
                  <a:schemeClr val="dk1"/>
                </a:solidFill>
                <a:latin typeface="Arial"/>
                <a:ea typeface="Arial"/>
                <a:cs typeface="Arial"/>
                <a:sym typeface="Arial"/>
              </a:rPr>
              <a:t>(a) The exemption will be 700000. Hence. taxable capital gain will be 541000.</a:t>
            </a:r>
            <a:endParaRPr/>
          </a:p>
          <a:p>
            <a:pPr marL="114300" lvl="0" indent="0" algn="l" rtl="0">
              <a:lnSpc>
                <a:spcPct val="115000"/>
              </a:lnSpc>
              <a:spcBef>
                <a:spcPts val="360"/>
              </a:spcBef>
              <a:spcAft>
                <a:spcPts val="0"/>
              </a:spcAft>
              <a:buSzPts val="1800"/>
              <a:buNone/>
            </a:pPr>
            <a:r>
              <a:rPr lang="en-US" sz="1400">
                <a:solidFill>
                  <a:schemeClr val="dk1"/>
                </a:solidFill>
                <a:latin typeface="Arial"/>
                <a:ea typeface="Arial"/>
                <a:cs typeface="Arial"/>
                <a:sym typeface="Arial"/>
              </a:rPr>
              <a:t>(b) The exemption will be 460000 + 530000 = 990000. Hence taxable capital gain will be 251000. No  deduction of 150000 as it is deposited on 31.7.2022.</a:t>
            </a:r>
            <a:endParaRPr/>
          </a:p>
          <a:p>
            <a:pPr marL="114300" lvl="0" indent="0" algn="l" rtl="0">
              <a:lnSpc>
                <a:spcPct val="115000"/>
              </a:lnSpc>
              <a:spcBef>
                <a:spcPts val="360"/>
              </a:spcBef>
              <a:spcAft>
                <a:spcPts val="0"/>
              </a:spcAft>
              <a:buSzPts val="1800"/>
              <a:buNone/>
            </a:pPr>
            <a:r>
              <a:rPr lang="en-US" sz="1400">
                <a:solidFill>
                  <a:schemeClr val="dk1"/>
                </a:solidFill>
                <a:latin typeface="Arial"/>
                <a:ea typeface="Arial"/>
                <a:cs typeface="Arial"/>
                <a:sym typeface="Arial"/>
              </a:rPr>
              <a:t>(c) The exemption will be Rs.715000. Hence taxable capital gains will be Rs.526000.</a:t>
            </a:r>
            <a:endParaRPr/>
          </a:p>
          <a:p>
            <a:pPr marL="114300" lvl="0" indent="0" algn="l" rtl="0">
              <a:lnSpc>
                <a:spcPct val="115000"/>
              </a:lnSpc>
              <a:spcBef>
                <a:spcPts val="360"/>
              </a:spcBef>
              <a:spcAft>
                <a:spcPts val="0"/>
              </a:spcAft>
              <a:buSzPts val="1800"/>
              <a:buNone/>
            </a:pPr>
            <a:r>
              <a:rPr lang="en-US" sz="1400">
                <a:solidFill>
                  <a:schemeClr val="dk1"/>
                </a:solidFill>
                <a:latin typeface="Arial"/>
                <a:ea typeface="Arial"/>
                <a:cs typeface="Arial"/>
                <a:sym typeface="Arial"/>
              </a:rPr>
              <a:t>(d) Exemption for assessment year 2021·22 will be 740000 I.e.. the amount deposited In the Capital Gains Accounts Scheme before the due date of furnishing the return specified under section 139(1) or the amount or capital gain whichever is less. Hence taxable capital gain for assessment year 2021-22 will be 2313000. However. as a sum of 725000 only has been utilised for purchase of the house the balance amount of 15000 remaining unutilised for which exemption was claimed under section 54shall be the taxable capital gain of the 25.sonmont year 2024-25 (previous year 2024-25).</a:t>
            </a:r>
            <a:endParaRPr sz="1400">
              <a:solidFill>
                <a:schemeClr val="dk1"/>
              </a:solidFill>
              <a:latin typeface="Arial"/>
              <a:ea typeface="Arial"/>
              <a:cs typeface="Arial"/>
              <a:sym typeface="Arial"/>
            </a:endParaRPr>
          </a:p>
        </p:txBody>
      </p:sp>
      <p:graphicFrame>
        <p:nvGraphicFramePr>
          <p:cNvPr id="473" name="Google Shape;473;p47"/>
          <p:cNvGraphicFramePr/>
          <p:nvPr/>
        </p:nvGraphicFramePr>
        <p:xfrm>
          <a:off x="1025611" y="655768"/>
          <a:ext cx="7562325" cy="1524050"/>
        </p:xfrm>
        <a:graphic>
          <a:graphicData uri="http://schemas.openxmlformats.org/drawingml/2006/table">
            <a:tbl>
              <a:tblPr firstRow="1" bandRow="1">
                <a:noFill/>
                <a:tableStyleId>{55E68572-0C15-41E4-A884-CE48865E046A}</a:tableStyleId>
              </a:tblPr>
              <a:tblGrid>
                <a:gridCol w="4819125"/>
                <a:gridCol w="1359250"/>
                <a:gridCol w="1383950"/>
              </a:tblGrid>
              <a:tr h="234600">
                <a:tc>
                  <a:txBody>
                    <a:bodyPr/>
                    <a:lstStyle/>
                    <a:p>
                      <a:pPr marL="0" marR="0" lvl="0" indent="0" algn="ctr" rtl="0">
                        <a:lnSpc>
                          <a:spcPct val="100000"/>
                        </a:lnSpc>
                        <a:spcBef>
                          <a:spcPts val="0"/>
                        </a:spcBef>
                        <a:spcAft>
                          <a:spcPts val="0"/>
                        </a:spcAft>
                        <a:buNone/>
                      </a:pPr>
                      <a:r>
                        <a:rPr lang="en-US" sz="1400" b="1" u="none" strike="noStrike" cap="none"/>
                        <a:t>Particulars</a:t>
                      </a:r>
                      <a:endParaRPr sz="1400" b="1"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t>(Amount Rs.)</a:t>
                      </a:r>
                      <a:endParaRPr/>
                    </a:p>
                  </a:txBody>
                  <a:tcPr marL="91450" marR="91450" marT="45725" marB="45725"/>
                </a:tc>
                <a:tc>
                  <a:txBody>
                    <a:bodyPr/>
                    <a:lstStyle/>
                    <a:p>
                      <a:pPr marL="0" marR="0" lvl="0" indent="0" algn="ctr" rtl="0">
                        <a:lnSpc>
                          <a:spcPct val="100000"/>
                        </a:lnSpc>
                        <a:spcBef>
                          <a:spcPts val="0"/>
                        </a:spcBef>
                        <a:spcAft>
                          <a:spcPts val="0"/>
                        </a:spcAft>
                        <a:buNone/>
                      </a:pPr>
                      <a:r>
                        <a:rPr lang="en-US" sz="1400" b="1" u="none" strike="noStrike" cap="none"/>
                        <a:t>(Amount Rs.)</a:t>
                      </a:r>
                      <a:endParaRPr sz="1400" b="1" u="none" strike="noStrike" cap="none"/>
                    </a:p>
                  </a:txBody>
                  <a:tcPr marL="91450" marR="91450" marT="45725" marB="45725"/>
                </a:tc>
              </a:tr>
              <a:tr h="234600">
                <a:tc>
                  <a:txBody>
                    <a:bodyPr/>
                    <a:lstStyle/>
                    <a:p>
                      <a:pPr marL="0" marR="0" lvl="0" indent="0" algn="l" rtl="0">
                        <a:lnSpc>
                          <a:spcPct val="100000"/>
                        </a:lnSpc>
                        <a:spcBef>
                          <a:spcPts val="0"/>
                        </a:spcBef>
                        <a:spcAft>
                          <a:spcPts val="0"/>
                        </a:spcAft>
                        <a:buNone/>
                      </a:pPr>
                      <a:r>
                        <a:rPr lang="en-US" sz="1400" u="none" strike="noStrike" cap="none"/>
                        <a:t>Sale Consideration </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3500000</a:t>
                      </a:r>
                      <a:endParaRPr sz="1400" u="none" strike="noStrike" cap="none"/>
                    </a:p>
                  </a:txBody>
                  <a:tcPr marL="91450" marR="91450" marT="45725" marB="45725"/>
                </a:tc>
              </a:tr>
              <a:tr h="234600">
                <a:tc>
                  <a:txBody>
                    <a:bodyPr/>
                    <a:lstStyle/>
                    <a:p>
                      <a:pPr marL="0" marR="0" lvl="0" indent="0" algn="l" rtl="0">
                        <a:lnSpc>
                          <a:spcPct val="100000"/>
                        </a:lnSpc>
                        <a:spcBef>
                          <a:spcPts val="0"/>
                        </a:spcBef>
                        <a:spcAft>
                          <a:spcPts val="0"/>
                        </a:spcAft>
                        <a:buNone/>
                      </a:pPr>
                      <a:r>
                        <a:rPr lang="en-US" sz="1400" u="none" strike="noStrike" cap="none"/>
                        <a:t>Less: 1. </a:t>
                      </a:r>
                      <a:r>
                        <a:rPr lang="en-US" sz="1400" b="0" i="0" u="none" strike="noStrike" cap="none">
                          <a:solidFill>
                            <a:srgbClr val="000000"/>
                          </a:solidFill>
                          <a:latin typeface="Arial"/>
                          <a:ea typeface="Arial"/>
                          <a:cs typeface="Arial"/>
                          <a:sym typeface="Arial"/>
                        </a:rPr>
                        <a:t>Expenses on transfer</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40000</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endParaRPr sz="1400" u="none" strike="noStrike" cap="none"/>
                    </a:p>
                  </a:txBody>
                  <a:tcPr marL="91450" marR="91450" marT="45725" marB="45725"/>
                </a:tc>
              </a:tr>
              <a:tr h="234600">
                <a:tc>
                  <a:txBody>
                    <a:bodyPr/>
                    <a:lstStyle/>
                    <a:p>
                      <a:pPr marL="0" marR="0" lvl="0" indent="0" algn="l" rtl="0">
                        <a:lnSpc>
                          <a:spcPct val="100000"/>
                        </a:lnSpc>
                        <a:spcBef>
                          <a:spcPts val="0"/>
                        </a:spcBef>
                        <a:spcAft>
                          <a:spcPts val="0"/>
                        </a:spcAft>
                        <a:buNone/>
                      </a:pPr>
                      <a:r>
                        <a:rPr lang="en-US" sz="1400" u="none" strike="noStrike" cap="none"/>
                        <a:t>          </a:t>
                      </a:r>
                      <a:r>
                        <a:rPr lang="en-US" sz="1400" b="0" i="0" u="none" strike="noStrike" cap="none">
                          <a:solidFill>
                            <a:srgbClr val="000000"/>
                          </a:solidFill>
                          <a:latin typeface="Arial"/>
                          <a:ea typeface="Arial"/>
                          <a:cs typeface="Arial"/>
                          <a:sym typeface="Arial"/>
                        </a:rPr>
                        <a:t>2. Indexed cost of acquisition – 700000 X  317/100</a:t>
                      </a:r>
                      <a:r>
                        <a:rPr lang="en-US" sz="1400" u="none" strike="noStrike" cap="none"/>
                        <a:t>       </a:t>
                      </a:r>
                      <a:endParaRPr/>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2219000</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2259000</a:t>
                      </a:r>
                      <a:endParaRPr sz="1400" u="none" strike="noStrike" cap="none"/>
                    </a:p>
                  </a:txBody>
                  <a:tcPr marL="91450" marR="91450" marT="45725" marB="45725"/>
                </a:tc>
              </a:tr>
              <a:tr h="234600">
                <a:tc>
                  <a:txBody>
                    <a:bodyPr/>
                    <a:lstStyle/>
                    <a:p>
                      <a:pPr marL="0" marR="0" lvl="0" indent="0" algn="l" rtl="0">
                        <a:lnSpc>
                          <a:spcPct val="100000"/>
                        </a:lnSpc>
                        <a:spcBef>
                          <a:spcPts val="0"/>
                        </a:spcBef>
                        <a:spcAft>
                          <a:spcPts val="0"/>
                        </a:spcAft>
                        <a:buNone/>
                      </a:pPr>
                      <a:r>
                        <a:rPr lang="en-US" sz="1400" u="none" strike="noStrike" cap="none"/>
                        <a:t>Long-term capital gain</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1241000</a:t>
                      </a:r>
                      <a:endParaRPr sz="1400" u="none" strike="noStrike" cap="none"/>
                    </a:p>
                  </a:txBody>
                  <a:tcPr marL="91450" marR="91450" marT="45725" marB="45725"/>
                </a:tc>
              </a:tr>
            </a:tbl>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48"/>
          <p:cNvSpPr txBox="1">
            <a:spLocks noGrp="1"/>
          </p:cNvSpPr>
          <p:nvPr>
            <p:ph type="title"/>
          </p:nvPr>
        </p:nvSpPr>
        <p:spPr>
          <a:xfrm>
            <a:off x="0" y="-1"/>
            <a:ext cx="9144000" cy="877331"/>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1800"/>
              <a:buNone/>
            </a:pPr>
            <a:r>
              <a:rPr lang="en-US" sz="2400" b="1"/>
              <a:t>Example of Compulsory acquisition of land and building</a:t>
            </a:r>
            <a:endParaRPr sz="2400" b="1"/>
          </a:p>
        </p:txBody>
      </p:sp>
      <p:sp>
        <p:nvSpPr>
          <p:cNvPr id="479" name="Google Shape;479;p48"/>
          <p:cNvSpPr txBox="1">
            <a:spLocks noGrp="1"/>
          </p:cNvSpPr>
          <p:nvPr>
            <p:ph type="body" idx="1"/>
          </p:nvPr>
        </p:nvSpPr>
        <p:spPr>
          <a:xfrm>
            <a:off x="52754" y="1027195"/>
            <a:ext cx="9038492" cy="3779583"/>
          </a:xfrm>
          <a:prstGeom prst="rect">
            <a:avLst/>
          </a:prstGeom>
          <a:noFill/>
          <a:ln>
            <a:noFill/>
          </a:ln>
        </p:spPr>
        <p:txBody>
          <a:bodyPr spcFirstLastPara="1" wrap="square" lIns="91425" tIns="45700" rIns="91425" bIns="45700" anchor="t" anchorCtr="0">
            <a:normAutofit/>
          </a:bodyPr>
          <a:lstStyle/>
          <a:p>
            <a:pPr marL="114300" lvl="0" indent="0" algn="l" rtl="0">
              <a:lnSpc>
                <a:spcPct val="115000"/>
              </a:lnSpc>
              <a:spcBef>
                <a:spcPts val="360"/>
              </a:spcBef>
              <a:spcAft>
                <a:spcPts val="0"/>
              </a:spcAft>
              <a:buSzPts val="1800"/>
              <a:buNone/>
            </a:pPr>
            <a:r>
              <a:rPr lang="en-US">
                <a:solidFill>
                  <a:schemeClr val="dk1"/>
                </a:solidFill>
              </a:rPr>
              <a:t>Illustration: ABC Ltd. purchased a building for an industrial undertaking on 1.1.2020 for 400000. Prior to this the company had taken this building on rent for the last 2 years and was using it for its industrial activities. There is no other building in the block. This property was compulsorily acquired by the State Government on 14.8.2021 and a compensation of Rs.600000 was given to the company on 21.3.2022. The company purchased another building for shifting its industrial undertaking for Rs.300000 on 15.9.2021. Compute the capital gains for the assessment year 2022-23. </a:t>
            </a:r>
            <a:endParaRPr/>
          </a:p>
          <a:p>
            <a:pPr marL="114300" lvl="0" indent="0" algn="l" rtl="0">
              <a:lnSpc>
                <a:spcPct val="115000"/>
              </a:lnSpc>
              <a:spcBef>
                <a:spcPts val="360"/>
              </a:spcBef>
              <a:spcAft>
                <a:spcPts val="0"/>
              </a:spcAft>
              <a:buSzPts val="1800"/>
              <a:buNone/>
            </a:pPr>
            <a:endParaRPr>
              <a:solidFill>
                <a:schemeClr val="dk1"/>
              </a:solidFill>
            </a:endParaRPr>
          </a:p>
          <a:p>
            <a:pPr marL="114300" lvl="0" indent="0" algn="l" rtl="0">
              <a:lnSpc>
                <a:spcPct val="115000"/>
              </a:lnSpc>
              <a:spcBef>
                <a:spcPts val="360"/>
              </a:spcBef>
              <a:spcAft>
                <a:spcPts val="0"/>
              </a:spcAft>
              <a:buSzPts val="1800"/>
              <a:buNone/>
            </a:pPr>
            <a:endParaRPr>
              <a:solidFill>
                <a:schemeClr val="dk1"/>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49"/>
          <p:cNvSpPr txBox="1">
            <a:spLocks noGrp="1"/>
          </p:cNvSpPr>
          <p:nvPr>
            <p:ph type="title"/>
          </p:nvPr>
        </p:nvSpPr>
        <p:spPr>
          <a:xfrm>
            <a:off x="0" y="0"/>
            <a:ext cx="9144000" cy="656492"/>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1800"/>
              <a:buNone/>
            </a:pPr>
            <a:r>
              <a:rPr lang="en-US" sz="2400" b="1"/>
              <a:t>Example of Compulsory acquisition of land and building</a:t>
            </a:r>
            <a:endParaRPr sz="2400" b="1"/>
          </a:p>
        </p:txBody>
      </p:sp>
      <p:sp>
        <p:nvSpPr>
          <p:cNvPr id="485" name="Google Shape;485;p49"/>
          <p:cNvSpPr txBox="1">
            <a:spLocks noGrp="1"/>
          </p:cNvSpPr>
          <p:nvPr>
            <p:ph type="body" idx="1"/>
          </p:nvPr>
        </p:nvSpPr>
        <p:spPr>
          <a:xfrm>
            <a:off x="0" y="656492"/>
            <a:ext cx="9038492" cy="4360986"/>
          </a:xfrm>
          <a:prstGeom prst="rect">
            <a:avLst/>
          </a:prstGeom>
          <a:noFill/>
          <a:ln>
            <a:noFill/>
          </a:ln>
        </p:spPr>
        <p:txBody>
          <a:bodyPr spcFirstLastPara="1" wrap="square" lIns="91425" tIns="45700" rIns="91425" bIns="45700" anchor="t" anchorCtr="0">
            <a:normAutofit/>
          </a:bodyPr>
          <a:lstStyle/>
          <a:p>
            <a:pPr marL="114300" lvl="0" indent="0" algn="l" rtl="0">
              <a:lnSpc>
                <a:spcPct val="115000"/>
              </a:lnSpc>
              <a:spcBef>
                <a:spcPts val="360"/>
              </a:spcBef>
              <a:spcAft>
                <a:spcPts val="0"/>
              </a:spcAft>
              <a:buSzPts val="1800"/>
              <a:buNone/>
            </a:pPr>
            <a:r>
              <a:rPr lang="en-US" sz="1600">
                <a:solidFill>
                  <a:schemeClr val="dk1"/>
                </a:solidFill>
              </a:rPr>
              <a:t>Solution : </a:t>
            </a:r>
            <a:endParaRPr/>
          </a:p>
          <a:p>
            <a:pPr marL="114300" lvl="0" indent="0" algn="l" rtl="0">
              <a:lnSpc>
                <a:spcPct val="115000"/>
              </a:lnSpc>
              <a:spcBef>
                <a:spcPts val="360"/>
              </a:spcBef>
              <a:spcAft>
                <a:spcPts val="0"/>
              </a:spcAft>
              <a:buSzPts val="1800"/>
              <a:buNone/>
            </a:pPr>
            <a:endParaRPr>
              <a:solidFill>
                <a:schemeClr val="dk1"/>
              </a:solidFill>
            </a:endParaRPr>
          </a:p>
          <a:p>
            <a:pPr marL="114300" lvl="0" indent="0" algn="l" rtl="0">
              <a:lnSpc>
                <a:spcPct val="115000"/>
              </a:lnSpc>
              <a:spcBef>
                <a:spcPts val="360"/>
              </a:spcBef>
              <a:spcAft>
                <a:spcPts val="0"/>
              </a:spcAft>
              <a:buSzPts val="1800"/>
              <a:buNone/>
            </a:pPr>
            <a:endParaRPr>
              <a:solidFill>
                <a:schemeClr val="dk1"/>
              </a:solidFill>
            </a:endParaRPr>
          </a:p>
        </p:txBody>
      </p:sp>
      <p:graphicFrame>
        <p:nvGraphicFramePr>
          <p:cNvPr id="486" name="Google Shape;486;p49"/>
          <p:cNvGraphicFramePr/>
          <p:nvPr/>
        </p:nvGraphicFramePr>
        <p:xfrm>
          <a:off x="0" y="1091308"/>
          <a:ext cx="9144000" cy="4175890"/>
        </p:xfrm>
        <a:graphic>
          <a:graphicData uri="http://schemas.openxmlformats.org/drawingml/2006/table">
            <a:tbl>
              <a:tblPr firstRow="1" bandRow="1">
                <a:noFill/>
                <a:tableStyleId>{55E68572-0C15-41E4-A884-CE48865E046A}</a:tableStyleId>
              </a:tblPr>
              <a:tblGrid>
                <a:gridCol w="7698250"/>
                <a:gridCol w="1445750"/>
              </a:tblGrid>
              <a:tr h="289250">
                <a:tc>
                  <a:txBody>
                    <a:bodyPr/>
                    <a:lstStyle/>
                    <a:p>
                      <a:pPr marL="0" marR="0" lvl="0" indent="0" algn="l" rtl="0">
                        <a:lnSpc>
                          <a:spcPct val="100000"/>
                        </a:lnSpc>
                        <a:spcBef>
                          <a:spcPts val="0"/>
                        </a:spcBef>
                        <a:spcAft>
                          <a:spcPts val="0"/>
                        </a:spcAft>
                        <a:buNone/>
                      </a:pPr>
                      <a:r>
                        <a:rPr lang="en-US" sz="1400" b="1" u="none" strike="noStrike" cap="none"/>
                        <a:t>Assessment year 2022-23</a:t>
                      </a:r>
                      <a:endParaRPr sz="1400" b="1"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Amounts (Rs.)</a:t>
                      </a:r>
                      <a:endParaRPr/>
                    </a:p>
                  </a:txBody>
                  <a:tcPr marL="91450" marR="91450" marT="45725" marB="45725"/>
                </a:tc>
              </a:tr>
              <a:tr h="289250">
                <a:tc>
                  <a:txBody>
                    <a:bodyPr/>
                    <a:lstStyle/>
                    <a:p>
                      <a:pPr marL="0" marR="0" lvl="0" indent="0" algn="l" rtl="0">
                        <a:lnSpc>
                          <a:spcPct val="100000"/>
                        </a:lnSpc>
                        <a:spcBef>
                          <a:spcPts val="0"/>
                        </a:spcBef>
                        <a:spcAft>
                          <a:spcPts val="0"/>
                        </a:spcAft>
                        <a:buNone/>
                      </a:pPr>
                      <a:r>
                        <a:rPr lang="en-US" sz="1400" u="none" strike="noStrike" cap="none"/>
                        <a:t>Face Value of consideration</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600000</a:t>
                      </a:r>
                      <a:endParaRPr sz="1400" u="none" strike="noStrike" cap="none"/>
                    </a:p>
                  </a:txBody>
                  <a:tcPr marL="91450" marR="91450" marT="45725" marB="45725"/>
                </a:tc>
              </a:tr>
              <a:tr h="289250">
                <a:tc>
                  <a:txBody>
                    <a:bodyPr/>
                    <a:lstStyle/>
                    <a:p>
                      <a:pPr marL="0" marR="0" lvl="0" indent="0" algn="l" rtl="0">
                        <a:lnSpc>
                          <a:spcPct val="100000"/>
                        </a:lnSpc>
                        <a:spcBef>
                          <a:spcPts val="0"/>
                        </a:spcBef>
                        <a:spcAft>
                          <a:spcPts val="0"/>
                        </a:spcAft>
                        <a:buNone/>
                      </a:pPr>
                      <a:r>
                        <a:rPr lang="en-US" sz="1400" u="none" strike="noStrike" cap="none"/>
                        <a:t>Less: Cost of acquisition</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342000</a:t>
                      </a:r>
                      <a:endParaRPr sz="1400" u="none" strike="noStrike" cap="none"/>
                    </a:p>
                  </a:txBody>
                  <a:tcPr marL="91450" marR="91450" marT="45725" marB="45725"/>
                </a:tc>
              </a:tr>
              <a:tr h="289250">
                <a:tc>
                  <a:txBody>
                    <a:bodyPr/>
                    <a:lstStyle/>
                    <a:p>
                      <a:pPr marL="0" marR="0" lvl="0" indent="0" algn="l" rtl="0">
                        <a:lnSpc>
                          <a:spcPct val="100000"/>
                        </a:lnSpc>
                        <a:spcBef>
                          <a:spcPts val="0"/>
                        </a:spcBef>
                        <a:spcAft>
                          <a:spcPts val="0"/>
                        </a:spcAft>
                        <a:buNone/>
                      </a:pPr>
                      <a:r>
                        <a:rPr lang="en-US" sz="1400" u="none" strike="noStrike" cap="none"/>
                        <a:t>W.D.V.as on 1.4.2021*</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endParaRPr sz="1400" u="none" strike="noStrike" cap="none"/>
                    </a:p>
                  </a:txBody>
                  <a:tcPr marL="91450" marR="91450" marT="45725" marB="45725"/>
                </a:tc>
              </a:tr>
              <a:tr h="289250">
                <a:tc>
                  <a:txBody>
                    <a:bodyPr/>
                    <a:lstStyle/>
                    <a:p>
                      <a:pPr marL="0" marR="0" lvl="0" indent="0" algn="l" rtl="0">
                        <a:lnSpc>
                          <a:spcPct val="100000"/>
                        </a:lnSpc>
                        <a:spcBef>
                          <a:spcPts val="0"/>
                        </a:spcBef>
                        <a:spcAft>
                          <a:spcPts val="0"/>
                        </a:spcAft>
                        <a:buNone/>
                      </a:pPr>
                      <a:r>
                        <a:rPr lang="en-US" sz="1400" u="none" strike="noStrike" cap="none"/>
                        <a:t>Short-term capital gain</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258000</a:t>
                      </a:r>
                      <a:endParaRPr sz="1400" u="none" strike="noStrike" cap="none"/>
                    </a:p>
                  </a:txBody>
                  <a:tcPr marL="91450" marR="91450" marT="45725" marB="45725"/>
                </a:tc>
              </a:tr>
              <a:tr h="491700">
                <a:tc>
                  <a:txBody>
                    <a:bodyPr/>
                    <a:lstStyle/>
                    <a:p>
                      <a:pPr marL="0" marR="0" lvl="0" indent="0" algn="l" rtl="0">
                        <a:lnSpc>
                          <a:spcPct val="100000"/>
                        </a:lnSpc>
                        <a:spcBef>
                          <a:spcPts val="0"/>
                        </a:spcBef>
                        <a:spcAft>
                          <a:spcPts val="0"/>
                        </a:spcAft>
                        <a:buNone/>
                      </a:pPr>
                      <a:r>
                        <a:rPr lang="en-US" sz="1400" u="none" strike="noStrike" cap="none"/>
                        <a:t>Less: Exemption under section 54D Cost of building purchased or amount of capital gain whichever is less</a:t>
                      </a:r>
                      <a:endParaRPr/>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258000</a:t>
                      </a:r>
                      <a:endParaRPr sz="1400" u="none" strike="noStrike" cap="none"/>
                    </a:p>
                  </a:txBody>
                  <a:tcPr marL="91450" marR="91450" marT="45725" marB="45725"/>
                </a:tc>
              </a:tr>
              <a:tr h="289250">
                <a:tc>
                  <a:txBody>
                    <a:bodyPr/>
                    <a:lstStyle/>
                    <a:p>
                      <a:pPr marL="0" marR="0" lvl="0" indent="0" algn="l" rtl="0">
                        <a:lnSpc>
                          <a:spcPct val="100000"/>
                        </a:lnSpc>
                        <a:spcBef>
                          <a:spcPts val="0"/>
                        </a:spcBef>
                        <a:spcAft>
                          <a:spcPts val="0"/>
                        </a:spcAft>
                        <a:buNone/>
                      </a:pPr>
                      <a:r>
                        <a:rPr lang="en-US" sz="1400" u="none" strike="noStrike" cap="none"/>
                        <a:t>Taxable Short-term capital gain</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Nil</a:t>
                      </a:r>
                      <a:endParaRPr sz="1400" u="none" strike="noStrike" cap="none"/>
                    </a:p>
                  </a:txBody>
                  <a:tcPr marL="91450" marR="91450" marT="45725" marB="45725"/>
                </a:tc>
              </a:tr>
              <a:tr h="289250">
                <a:tc>
                  <a:txBody>
                    <a:bodyPr/>
                    <a:lstStyle/>
                    <a:p>
                      <a:pPr marL="0" marR="0" lvl="0" indent="0" algn="l" rtl="0">
                        <a:lnSpc>
                          <a:spcPct val="100000"/>
                        </a:lnSpc>
                        <a:spcBef>
                          <a:spcPts val="0"/>
                        </a:spcBef>
                        <a:spcAft>
                          <a:spcPts val="0"/>
                        </a:spcAft>
                        <a:buNone/>
                      </a:pPr>
                      <a:r>
                        <a:rPr lang="en-US" sz="1400" u="none" strike="noStrike" cap="none"/>
                        <a:t>*W.D.V. of the building as on 1.4.2020 has been calculated as under:</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endParaRPr sz="1400" u="none" strike="noStrike" cap="none"/>
                    </a:p>
                  </a:txBody>
                  <a:tcPr marL="91450" marR="91450" marT="45725" marB="45725"/>
                </a:tc>
              </a:tr>
              <a:tr h="289250">
                <a:tc>
                  <a:txBody>
                    <a:bodyPr/>
                    <a:lstStyle/>
                    <a:p>
                      <a:pPr marL="0" marR="0" lvl="0" indent="0" algn="l" rtl="0">
                        <a:lnSpc>
                          <a:spcPct val="100000"/>
                        </a:lnSpc>
                        <a:spcBef>
                          <a:spcPts val="0"/>
                        </a:spcBef>
                        <a:spcAft>
                          <a:spcPts val="0"/>
                        </a:spcAft>
                        <a:buNone/>
                      </a:pPr>
                      <a:r>
                        <a:rPr lang="en-US" sz="1400" u="none" strike="noStrike" cap="none"/>
                        <a:t>Purchase price</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400000</a:t>
                      </a:r>
                      <a:endParaRPr sz="1400" u="none" strike="noStrike" cap="none"/>
                    </a:p>
                  </a:txBody>
                  <a:tcPr marL="91450" marR="91450" marT="45725" marB="45725"/>
                </a:tc>
              </a:tr>
              <a:tr h="289250">
                <a:tc>
                  <a:txBody>
                    <a:bodyPr/>
                    <a:lstStyle/>
                    <a:p>
                      <a:pPr marL="0" marR="0" lvl="0" indent="0" algn="l" rtl="0">
                        <a:lnSpc>
                          <a:spcPct val="100000"/>
                        </a:lnSpc>
                        <a:spcBef>
                          <a:spcPts val="0"/>
                        </a:spcBef>
                        <a:spcAft>
                          <a:spcPts val="0"/>
                        </a:spcAft>
                        <a:buNone/>
                      </a:pPr>
                      <a:r>
                        <a:rPr lang="en-US" sz="1400" u="none" strike="noStrike" cap="none"/>
                        <a:t>Less: Depreciation for 2019-20 (less than 180 days)</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20000</a:t>
                      </a:r>
                      <a:endParaRPr sz="1400" u="none" strike="noStrike" cap="none"/>
                    </a:p>
                  </a:txBody>
                  <a:tcPr marL="91450" marR="91450" marT="45725" marB="45725"/>
                </a:tc>
              </a:tr>
              <a:tr h="289250">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380000</a:t>
                      </a:r>
                      <a:endParaRPr sz="1400" u="none" strike="noStrike" cap="none"/>
                    </a:p>
                  </a:txBody>
                  <a:tcPr marL="91450" marR="91450" marT="45725" marB="45725"/>
                </a:tc>
              </a:tr>
              <a:tr h="289250">
                <a:tc>
                  <a:txBody>
                    <a:bodyPr/>
                    <a:lstStyle/>
                    <a:p>
                      <a:pPr marL="0" marR="0" lvl="0" indent="0" algn="l" rtl="0">
                        <a:lnSpc>
                          <a:spcPct val="100000"/>
                        </a:lnSpc>
                        <a:spcBef>
                          <a:spcPts val="0"/>
                        </a:spcBef>
                        <a:spcAft>
                          <a:spcPts val="0"/>
                        </a:spcAft>
                        <a:buNone/>
                      </a:pPr>
                      <a:r>
                        <a:rPr lang="en-US" sz="1400" u="none" strike="noStrike" cap="none"/>
                        <a:t>Less: Depreciation for 2020-21</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38000</a:t>
                      </a:r>
                      <a:endParaRPr sz="1400" u="none" strike="noStrike" cap="none"/>
                    </a:p>
                  </a:txBody>
                  <a:tcPr marL="91450" marR="91450" marT="45725" marB="45725"/>
                </a:tc>
              </a:tr>
              <a:tr h="289250">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342000</a:t>
                      </a:r>
                      <a:endParaRPr sz="1400" u="none" strike="noStrike" cap="none"/>
                    </a:p>
                  </a:txBody>
                  <a:tcPr marL="91450" marR="91450" marT="45725" marB="45725"/>
                </a:tc>
              </a:tr>
            </a:tbl>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50"/>
          <p:cNvSpPr txBox="1">
            <a:spLocks noGrp="1"/>
          </p:cNvSpPr>
          <p:nvPr>
            <p:ph type="title"/>
          </p:nvPr>
        </p:nvSpPr>
        <p:spPr>
          <a:xfrm>
            <a:off x="0" y="0"/>
            <a:ext cx="9144000" cy="79083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800"/>
              <a:buNone/>
            </a:pPr>
            <a:r>
              <a:rPr lang="en-US" sz="2400" b="1"/>
              <a:t>Example of computation of tax on long term capital gain</a:t>
            </a:r>
            <a:endParaRPr sz="2400" b="1"/>
          </a:p>
        </p:txBody>
      </p:sp>
      <p:sp>
        <p:nvSpPr>
          <p:cNvPr id="492" name="Google Shape;492;p50"/>
          <p:cNvSpPr txBox="1">
            <a:spLocks noGrp="1"/>
          </p:cNvSpPr>
          <p:nvPr>
            <p:ph type="body" idx="1"/>
          </p:nvPr>
        </p:nvSpPr>
        <p:spPr>
          <a:xfrm>
            <a:off x="0" y="790832"/>
            <a:ext cx="9144000" cy="4352668"/>
          </a:xfrm>
          <a:prstGeom prst="rect">
            <a:avLst/>
          </a:prstGeom>
          <a:noFill/>
          <a:ln>
            <a:noFill/>
          </a:ln>
        </p:spPr>
        <p:txBody>
          <a:bodyPr spcFirstLastPara="1" wrap="square" lIns="91425" tIns="45700" rIns="91425" bIns="45700" anchor="t" anchorCtr="0">
            <a:normAutofit/>
          </a:bodyPr>
          <a:lstStyle/>
          <a:p>
            <a:pPr marL="114300" lvl="0" indent="0" algn="l" rtl="0">
              <a:lnSpc>
                <a:spcPct val="115000"/>
              </a:lnSpc>
              <a:spcBef>
                <a:spcPts val="360"/>
              </a:spcBef>
              <a:spcAft>
                <a:spcPts val="0"/>
              </a:spcAft>
              <a:buSzPts val="1800"/>
              <a:buNone/>
            </a:pPr>
            <a:r>
              <a:rPr lang="en-US" sz="1600">
                <a:solidFill>
                  <a:schemeClr val="dk1"/>
                </a:solidFill>
              </a:rPr>
              <a:t>Illustration: X a resident of India aged 81 years submits the following information for the previous year 2021-22:</a:t>
            </a:r>
            <a:endParaRPr/>
          </a:p>
          <a:p>
            <a:pPr marL="114300" lvl="0" indent="0" algn="l" rtl="0">
              <a:lnSpc>
                <a:spcPct val="115000"/>
              </a:lnSpc>
              <a:spcBef>
                <a:spcPts val="360"/>
              </a:spcBef>
              <a:spcAft>
                <a:spcPts val="0"/>
              </a:spcAft>
              <a:buSzPts val="1800"/>
              <a:buNone/>
            </a:pPr>
            <a:endParaRPr sz="1600">
              <a:solidFill>
                <a:schemeClr val="dk1"/>
              </a:solidFill>
            </a:endParaRPr>
          </a:p>
          <a:p>
            <a:pPr marL="114300" lvl="0" indent="0" algn="l" rtl="0">
              <a:lnSpc>
                <a:spcPct val="115000"/>
              </a:lnSpc>
              <a:spcBef>
                <a:spcPts val="360"/>
              </a:spcBef>
              <a:spcAft>
                <a:spcPts val="0"/>
              </a:spcAft>
              <a:buSzPts val="1800"/>
              <a:buNone/>
            </a:pPr>
            <a:endParaRPr sz="1600">
              <a:solidFill>
                <a:schemeClr val="dk1"/>
              </a:solidFill>
            </a:endParaRPr>
          </a:p>
          <a:p>
            <a:pPr marL="114300" lvl="0" indent="0" algn="l" rtl="0">
              <a:lnSpc>
                <a:spcPct val="115000"/>
              </a:lnSpc>
              <a:spcBef>
                <a:spcPts val="360"/>
              </a:spcBef>
              <a:spcAft>
                <a:spcPts val="0"/>
              </a:spcAft>
              <a:buSzPts val="1800"/>
              <a:buNone/>
            </a:pPr>
            <a:endParaRPr sz="1600">
              <a:solidFill>
                <a:schemeClr val="dk1"/>
              </a:solidFill>
            </a:endParaRPr>
          </a:p>
          <a:p>
            <a:pPr marL="114300" lvl="0" indent="0" algn="l" rtl="0">
              <a:lnSpc>
                <a:spcPct val="115000"/>
              </a:lnSpc>
              <a:spcBef>
                <a:spcPts val="360"/>
              </a:spcBef>
              <a:spcAft>
                <a:spcPts val="0"/>
              </a:spcAft>
              <a:buSzPts val="1800"/>
              <a:buNone/>
            </a:pPr>
            <a:endParaRPr sz="1600">
              <a:solidFill>
                <a:schemeClr val="dk1"/>
              </a:solidFill>
            </a:endParaRPr>
          </a:p>
          <a:p>
            <a:pPr marL="114300" lvl="0" indent="0" algn="l" rtl="0">
              <a:lnSpc>
                <a:spcPct val="115000"/>
              </a:lnSpc>
              <a:spcBef>
                <a:spcPts val="360"/>
              </a:spcBef>
              <a:spcAft>
                <a:spcPts val="0"/>
              </a:spcAft>
              <a:buSzPts val="1800"/>
              <a:buNone/>
            </a:pPr>
            <a:endParaRPr sz="1600">
              <a:solidFill>
                <a:schemeClr val="dk1"/>
              </a:solidFill>
            </a:endParaRPr>
          </a:p>
          <a:p>
            <a:pPr marL="114300" lvl="0" indent="0" algn="l" rtl="0">
              <a:lnSpc>
                <a:spcPct val="115000"/>
              </a:lnSpc>
              <a:spcBef>
                <a:spcPts val="360"/>
              </a:spcBef>
              <a:spcAft>
                <a:spcPts val="0"/>
              </a:spcAft>
              <a:buSzPts val="1800"/>
              <a:buNone/>
            </a:pPr>
            <a:endParaRPr sz="1600">
              <a:solidFill>
                <a:schemeClr val="dk1"/>
              </a:solidFill>
            </a:endParaRPr>
          </a:p>
          <a:p>
            <a:pPr marL="114300" lvl="0" indent="0" algn="l" rtl="0">
              <a:lnSpc>
                <a:spcPct val="115000"/>
              </a:lnSpc>
              <a:spcBef>
                <a:spcPts val="360"/>
              </a:spcBef>
              <a:spcAft>
                <a:spcPts val="0"/>
              </a:spcAft>
              <a:buSzPts val="1800"/>
              <a:buNone/>
            </a:pPr>
            <a:endParaRPr sz="1600">
              <a:solidFill>
                <a:schemeClr val="dk1"/>
              </a:solidFill>
            </a:endParaRPr>
          </a:p>
          <a:p>
            <a:pPr marL="114300" lvl="0" indent="0" algn="l" rtl="0">
              <a:lnSpc>
                <a:spcPct val="115000"/>
              </a:lnSpc>
              <a:spcBef>
                <a:spcPts val="360"/>
              </a:spcBef>
              <a:spcAft>
                <a:spcPts val="0"/>
              </a:spcAft>
              <a:buSzPts val="1800"/>
              <a:buNone/>
            </a:pPr>
            <a:r>
              <a:rPr lang="en-US" sz="1600">
                <a:solidFill>
                  <a:schemeClr val="dk1"/>
                </a:solidFill>
              </a:rPr>
              <a:t>He pays 5000 as a  life Insurance  premium and deposits 22000 In  public  provident  fund account.</a:t>
            </a:r>
            <a:endParaRPr/>
          </a:p>
          <a:p>
            <a:pPr marL="114300" lvl="0" indent="0" algn="l" rtl="0">
              <a:lnSpc>
                <a:spcPct val="115000"/>
              </a:lnSpc>
              <a:spcBef>
                <a:spcPts val="360"/>
              </a:spcBef>
              <a:spcAft>
                <a:spcPts val="0"/>
              </a:spcAft>
              <a:buSzPts val="1800"/>
              <a:buNone/>
            </a:pPr>
            <a:r>
              <a:rPr lang="en-US" sz="1600">
                <a:solidFill>
                  <a:schemeClr val="dk1"/>
                </a:solidFill>
              </a:rPr>
              <a:t>Compute the tax payable by X for the assessment year 2021-22.</a:t>
            </a:r>
            <a:endParaRPr/>
          </a:p>
          <a:p>
            <a:pPr marL="114300" lvl="0" indent="0" algn="l" rtl="0">
              <a:lnSpc>
                <a:spcPct val="115000"/>
              </a:lnSpc>
              <a:spcBef>
                <a:spcPts val="360"/>
              </a:spcBef>
              <a:spcAft>
                <a:spcPts val="0"/>
              </a:spcAft>
              <a:buSzPts val="1800"/>
              <a:buNone/>
            </a:pPr>
            <a:endParaRPr sz="1600">
              <a:solidFill>
                <a:schemeClr val="dk1"/>
              </a:solidFill>
            </a:endParaRPr>
          </a:p>
          <a:p>
            <a:pPr marL="114300" lvl="0" indent="0" algn="l" rtl="0">
              <a:lnSpc>
                <a:spcPct val="115000"/>
              </a:lnSpc>
              <a:spcBef>
                <a:spcPts val="360"/>
              </a:spcBef>
              <a:spcAft>
                <a:spcPts val="0"/>
              </a:spcAft>
              <a:buSzPts val="1800"/>
              <a:buNone/>
            </a:pPr>
            <a:endParaRPr sz="1600">
              <a:solidFill>
                <a:schemeClr val="dk1"/>
              </a:solidFill>
            </a:endParaRPr>
          </a:p>
          <a:p>
            <a:pPr marL="114300" lvl="0" indent="0" algn="l" rtl="0">
              <a:lnSpc>
                <a:spcPct val="115000"/>
              </a:lnSpc>
              <a:spcBef>
                <a:spcPts val="360"/>
              </a:spcBef>
              <a:spcAft>
                <a:spcPts val="0"/>
              </a:spcAft>
              <a:buSzPts val="1800"/>
              <a:buNone/>
            </a:pPr>
            <a:endParaRPr sz="1600">
              <a:solidFill>
                <a:schemeClr val="dk1"/>
              </a:solidFill>
            </a:endParaRPr>
          </a:p>
          <a:p>
            <a:pPr marL="114300" lvl="0" indent="0" algn="l" rtl="0">
              <a:lnSpc>
                <a:spcPct val="115000"/>
              </a:lnSpc>
              <a:spcBef>
                <a:spcPts val="360"/>
              </a:spcBef>
              <a:spcAft>
                <a:spcPts val="0"/>
              </a:spcAft>
              <a:buSzPts val="1800"/>
              <a:buNone/>
            </a:pPr>
            <a:endParaRPr sz="1600"/>
          </a:p>
        </p:txBody>
      </p:sp>
      <p:graphicFrame>
        <p:nvGraphicFramePr>
          <p:cNvPr id="493" name="Google Shape;493;p50"/>
          <p:cNvGraphicFramePr/>
          <p:nvPr/>
        </p:nvGraphicFramePr>
        <p:xfrm>
          <a:off x="216876" y="1610036"/>
          <a:ext cx="8710250" cy="2126130"/>
        </p:xfrm>
        <a:graphic>
          <a:graphicData uri="http://schemas.openxmlformats.org/drawingml/2006/table">
            <a:tbl>
              <a:tblPr firstRow="1" bandRow="1">
                <a:noFill/>
                <a:tableStyleId>{55E68572-0C15-41E4-A884-CE48865E046A}</a:tableStyleId>
              </a:tblPr>
              <a:tblGrid>
                <a:gridCol w="6860500"/>
                <a:gridCol w="1849750"/>
              </a:tblGrid>
              <a:tr h="386750">
                <a:tc>
                  <a:txBody>
                    <a:bodyPr/>
                    <a:lstStyle/>
                    <a:p>
                      <a:pPr marL="0" marR="0" lvl="0" indent="0" algn="l" rtl="0">
                        <a:lnSpc>
                          <a:spcPct val="100000"/>
                        </a:lnSpc>
                        <a:spcBef>
                          <a:spcPts val="0"/>
                        </a:spcBef>
                        <a:spcAft>
                          <a:spcPts val="0"/>
                        </a:spcAft>
                        <a:buNone/>
                      </a:pPr>
                      <a:r>
                        <a:rPr lang="en-US" sz="1600" b="1" u="none" strike="noStrike" cap="none"/>
                        <a:t>Particulars</a:t>
                      </a:r>
                      <a:endParaRPr sz="1600" b="1"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a:t>Amounts (Rs.)</a:t>
                      </a:r>
                      <a:endParaRPr/>
                    </a:p>
                  </a:txBody>
                  <a:tcPr marL="91450" marR="91450" marT="45725" marB="45725"/>
                </a:tc>
              </a:tr>
              <a:tr h="386750">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Income from salary</a:t>
                      </a:r>
                      <a:endParaRPr/>
                    </a:p>
                  </a:txBody>
                  <a:tcPr marL="91450" marR="91450" marT="45725" marB="45725"/>
                </a:tc>
                <a:tc>
                  <a:txBody>
                    <a:bodyPr/>
                    <a:lstStyle/>
                    <a:p>
                      <a:pPr marL="0" marR="0" lvl="0" indent="0" algn="r" rtl="0">
                        <a:lnSpc>
                          <a:spcPct val="100000"/>
                        </a:lnSpc>
                        <a:spcBef>
                          <a:spcPts val="0"/>
                        </a:spcBef>
                        <a:spcAft>
                          <a:spcPts val="0"/>
                        </a:spcAft>
                        <a:buNone/>
                      </a:pPr>
                      <a:r>
                        <a:rPr lang="en-US" sz="1600" u="none" strike="noStrike" cap="none"/>
                        <a:t>486000</a:t>
                      </a:r>
                      <a:endParaRPr sz="1600" u="none" strike="noStrike" cap="none"/>
                    </a:p>
                  </a:txBody>
                  <a:tcPr marL="91450" marR="91450" marT="45725" marB="45725"/>
                </a:tc>
              </a:tr>
              <a:tr h="386750">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Interest on fixed deposits with banks</a:t>
                      </a:r>
                      <a:endParaRPr/>
                    </a:p>
                  </a:txBody>
                  <a:tcPr marL="91450" marR="91450" marT="45725" marB="45725"/>
                </a:tc>
                <a:tc>
                  <a:txBody>
                    <a:bodyPr/>
                    <a:lstStyle/>
                    <a:p>
                      <a:pPr marL="0" marR="0" lvl="0" indent="0" algn="r" rtl="0">
                        <a:lnSpc>
                          <a:spcPct val="100000"/>
                        </a:lnSpc>
                        <a:spcBef>
                          <a:spcPts val="0"/>
                        </a:spcBef>
                        <a:spcAft>
                          <a:spcPts val="0"/>
                        </a:spcAft>
                        <a:buNone/>
                      </a:pPr>
                      <a:r>
                        <a:rPr lang="en-US" sz="1600" b="0" u="none" strike="noStrike" cap="none"/>
                        <a:t>99000</a:t>
                      </a:r>
                      <a:endParaRPr sz="1600" b="0" u="none" strike="noStrike" cap="none"/>
                    </a:p>
                  </a:txBody>
                  <a:tcPr marL="91450" marR="91450" marT="45725" marB="45725"/>
                </a:tc>
              </a:tr>
              <a:tr h="386750">
                <a:tc>
                  <a:txBody>
                    <a:bodyPr/>
                    <a:lstStyle/>
                    <a:p>
                      <a:pPr marL="0" marR="0" lvl="0" indent="0" algn="l" rtl="0">
                        <a:lnSpc>
                          <a:spcPct val="100000"/>
                        </a:lnSpc>
                        <a:spcBef>
                          <a:spcPts val="0"/>
                        </a:spcBef>
                        <a:spcAft>
                          <a:spcPts val="0"/>
                        </a:spcAft>
                        <a:buNone/>
                      </a:pPr>
                      <a:r>
                        <a:rPr lang="en-US" sz="1600" u="none" strike="noStrike" cap="none"/>
                        <a:t>Long-term capital Stains</a:t>
                      </a:r>
                      <a:endParaRPr sz="16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600" b="0" u="none" strike="noStrike" cap="none"/>
                        <a:t>110000</a:t>
                      </a:r>
                      <a:endParaRPr sz="1600" b="0" u="none" strike="noStrike" cap="none"/>
                    </a:p>
                  </a:txBody>
                  <a:tcPr marL="91450" marR="91450" marT="45725" marB="45725"/>
                </a:tc>
              </a:tr>
              <a:tr h="360950">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Short  term  capital  gains on  the  sale of  equity  share  on  which  securities transaction tax has been paid.</a:t>
                      </a:r>
                      <a:endParaRPr/>
                    </a:p>
                  </a:txBody>
                  <a:tcPr marL="91450" marR="91450" marT="45725" marB="45725"/>
                </a:tc>
                <a:tc>
                  <a:txBody>
                    <a:bodyPr/>
                    <a:lstStyle/>
                    <a:p>
                      <a:pPr marL="0" marR="0" lvl="0" indent="0" algn="r" rtl="0">
                        <a:lnSpc>
                          <a:spcPct val="100000"/>
                        </a:lnSpc>
                        <a:spcBef>
                          <a:spcPts val="0"/>
                        </a:spcBef>
                        <a:spcAft>
                          <a:spcPts val="0"/>
                        </a:spcAft>
                        <a:buNone/>
                      </a:pPr>
                      <a:r>
                        <a:rPr lang="en-US" sz="1600" b="0" u="none" strike="noStrike" cap="none"/>
                        <a:t>10000</a:t>
                      </a:r>
                      <a:endParaRPr sz="1600" b="0" u="none" strike="noStrike" cap="none"/>
                    </a:p>
                  </a:txBody>
                  <a:tcPr marL="91450" marR="91450" marT="45725" marB="45725"/>
                </a:tc>
              </a:tr>
            </a:tbl>
          </a:graphicData>
        </a:graphic>
      </p:graphicFrame>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51"/>
          <p:cNvSpPr txBox="1">
            <a:spLocks noGrp="1"/>
          </p:cNvSpPr>
          <p:nvPr>
            <p:ph type="title"/>
          </p:nvPr>
        </p:nvSpPr>
        <p:spPr>
          <a:xfrm>
            <a:off x="0" y="0"/>
            <a:ext cx="9144000" cy="79083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800"/>
              <a:buNone/>
            </a:pPr>
            <a:r>
              <a:rPr lang="en-US" sz="2400" b="1"/>
              <a:t>Example of computation of tax on long term capital gain</a:t>
            </a:r>
            <a:endParaRPr sz="2400" b="1"/>
          </a:p>
        </p:txBody>
      </p:sp>
      <p:sp>
        <p:nvSpPr>
          <p:cNvPr id="499" name="Google Shape;499;p51"/>
          <p:cNvSpPr txBox="1">
            <a:spLocks noGrp="1"/>
          </p:cNvSpPr>
          <p:nvPr>
            <p:ph type="body" idx="1"/>
          </p:nvPr>
        </p:nvSpPr>
        <p:spPr>
          <a:xfrm>
            <a:off x="0" y="790832"/>
            <a:ext cx="9144000" cy="4352668"/>
          </a:xfrm>
          <a:prstGeom prst="rect">
            <a:avLst/>
          </a:prstGeom>
          <a:noFill/>
          <a:ln>
            <a:noFill/>
          </a:ln>
        </p:spPr>
        <p:txBody>
          <a:bodyPr spcFirstLastPara="1" wrap="square" lIns="91425" tIns="45700" rIns="91425" bIns="45700" anchor="t" anchorCtr="0">
            <a:normAutofit/>
          </a:bodyPr>
          <a:lstStyle/>
          <a:p>
            <a:pPr marL="114300" lvl="0" indent="0" algn="l" rtl="0">
              <a:lnSpc>
                <a:spcPct val="115000"/>
              </a:lnSpc>
              <a:spcBef>
                <a:spcPts val="360"/>
              </a:spcBef>
              <a:spcAft>
                <a:spcPts val="0"/>
              </a:spcAft>
              <a:buSzPts val="1800"/>
              <a:buNone/>
            </a:pPr>
            <a:r>
              <a:rPr lang="en-US" sz="1600">
                <a:solidFill>
                  <a:schemeClr val="dk1"/>
                </a:solidFill>
              </a:rPr>
              <a:t>Solution:</a:t>
            </a:r>
            <a:endParaRPr sz="1600">
              <a:solidFill>
                <a:schemeClr val="dk1"/>
              </a:solidFill>
            </a:endParaRPr>
          </a:p>
          <a:p>
            <a:pPr marL="114300" lvl="0" indent="0" algn="l" rtl="0">
              <a:lnSpc>
                <a:spcPct val="115000"/>
              </a:lnSpc>
              <a:spcBef>
                <a:spcPts val="360"/>
              </a:spcBef>
              <a:spcAft>
                <a:spcPts val="0"/>
              </a:spcAft>
              <a:buSzPts val="1800"/>
              <a:buNone/>
            </a:pPr>
            <a:endParaRPr sz="1600">
              <a:solidFill>
                <a:schemeClr val="dk1"/>
              </a:solidFill>
            </a:endParaRPr>
          </a:p>
          <a:p>
            <a:pPr marL="114300" lvl="0" indent="0" algn="l" rtl="0">
              <a:lnSpc>
                <a:spcPct val="115000"/>
              </a:lnSpc>
              <a:spcBef>
                <a:spcPts val="360"/>
              </a:spcBef>
              <a:spcAft>
                <a:spcPts val="0"/>
              </a:spcAft>
              <a:buSzPts val="1800"/>
              <a:buNone/>
            </a:pPr>
            <a:endParaRPr sz="1600">
              <a:solidFill>
                <a:schemeClr val="dk1"/>
              </a:solidFill>
            </a:endParaRPr>
          </a:p>
          <a:p>
            <a:pPr marL="114300" lvl="0" indent="0" algn="l" rtl="0">
              <a:lnSpc>
                <a:spcPct val="115000"/>
              </a:lnSpc>
              <a:spcBef>
                <a:spcPts val="360"/>
              </a:spcBef>
              <a:spcAft>
                <a:spcPts val="0"/>
              </a:spcAft>
              <a:buSzPts val="1800"/>
              <a:buNone/>
            </a:pPr>
            <a:endParaRPr sz="1600"/>
          </a:p>
        </p:txBody>
      </p:sp>
      <p:graphicFrame>
        <p:nvGraphicFramePr>
          <p:cNvPr id="500" name="Google Shape;500;p51"/>
          <p:cNvGraphicFramePr/>
          <p:nvPr/>
        </p:nvGraphicFramePr>
        <p:xfrm>
          <a:off x="160637" y="1251424"/>
          <a:ext cx="8822725" cy="3767540"/>
        </p:xfrm>
        <a:graphic>
          <a:graphicData uri="http://schemas.openxmlformats.org/drawingml/2006/table">
            <a:tbl>
              <a:tblPr firstRow="1" bandRow="1">
                <a:noFill/>
                <a:tableStyleId>{55E68572-0C15-41E4-A884-CE48865E046A}</a:tableStyleId>
              </a:tblPr>
              <a:tblGrid>
                <a:gridCol w="7017250"/>
                <a:gridCol w="1805475"/>
              </a:tblGrid>
              <a:tr h="203200">
                <a:tc>
                  <a:txBody>
                    <a:bodyPr/>
                    <a:lstStyle/>
                    <a:p>
                      <a:pPr marL="0" marR="0" lvl="0" indent="0" algn="l" rtl="0">
                        <a:lnSpc>
                          <a:spcPct val="100000"/>
                        </a:lnSpc>
                        <a:spcBef>
                          <a:spcPts val="0"/>
                        </a:spcBef>
                        <a:spcAft>
                          <a:spcPts val="0"/>
                        </a:spcAft>
                        <a:buNone/>
                      </a:pPr>
                      <a:r>
                        <a:rPr lang="en-US" sz="1600" b="1" u="none" strike="noStrike" cap="none"/>
                        <a:t>Particulars</a:t>
                      </a:r>
                      <a:endParaRPr sz="1600" b="1"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a:t>Amounts (Rs.)</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tcPr>
                </a:tc>
              </a:tr>
              <a:tr h="360025">
                <a:tc>
                  <a:txBody>
                    <a:bodyPr/>
                    <a:lstStyle/>
                    <a:p>
                      <a:pPr marL="0" marR="0" lvl="0" indent="0" algn="l" rtl="0">
                        <a:lnSpc>
                          <a:spcPct val="100000"/>
                        </a:lnSpc>
                        <a:spcBef>
                          <a:spcPts val="0"/>
                        </a:spcBef>
                        <a:spcAft>
                          <a:spcPts val="0"/>
                        </a:spcAft>
                        <a:buNone/>
                      </a:pPr>
                      <a:r>
                        <a:rPr lang="en-US" sz="1600" b="0" u="none" strike="noStrike" cap="none"/>
                        <a:t>Step 1 Gross Total Income (without LTCG and STCG)</a:t>
                      </a:r>
                      <a:endParaRPr sz="1600" b="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tcPr>
                </a:tc>
                <a:tc>
                  <a:txBody>
                    <a:bodyPr/>
                    <a:lstStyle/>
                    <a:p>
                      <a:pPr marL="0" marR="0" lvl="0" indent="0" algn="r" rtl="0">
                        <a:lnSpc>
                          <a:spcPct val="100000"/>
                        </a:lnSpc>
                        <a:spcBef>
                          <a:spcPts val="0"/>
                        </a:spcBef>
                        <a:spcAft>
                          <a:spcPts val="0"/>
                        </a:spcAft>
                        <a:buNone/>
                      </a:pPr>
                      <a:r>
                        <a:rPr lang="en-US" sz="1600" u="none" strike="noStrike" cap="none"/>
                        <a:t>585000</a:t>
                      </a:r>
                      <a:endParaRPr sz="16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tcPr>
                </a:tc>
              </a:tr>
              <a:tr h="360025">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Step 2 Less: Deduction permissible under section SOC and SOTTB</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tcPr>
                </a:tc>
                <a:tc>
                  <a:txBody>
                    <a:bodyPr/>
                    <a:lstStyle/>
                    <a:p>
                      <a:pPr marL="0" marR="0" lvl="0" indent="0" algn="r" rtl="0">
                        <a:lnSpc>
                          <a:spcPct val="100000"/>
                        </a:lnSpc>
                        <a:spcBef>
                          <a:spcPts val="0"/>
                        </a:spcBef>
                        <a:spcAft>
                          <a:spcPts val="0"/>
                        </a:spcAft>
                        <a:buNone/>
                      </a:pPr>
                      <a:r>
                        <a:rPr lang="en-US" sz="1600" b="0" u="none" strike="noStrike" cap="none"/>
                        <a:t>77000</a:t>
                      </a:r>
                      <a:endParaRPr sz="1600" b="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B w="12700" cap="flat" cmpd="sng">
                      <a:solidFill>
                        <a:schemeClr val="dk1"/>
                      </a:solidFill>
                      <a:prstDash val="solid"/>
                      <a:round/>
                      <a:headEnd type="none" w="sm" len="sm"/>
                      <a:tailEnd type="none" w="sm" len="sm"/>
                    </a:lnB>
                  </a:tcPr>
                </a:tc>
              </a:tr>
              <a:tr h="360025">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Total income  without LTCG and STCG</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tcPr>
                </a:tc>
                <a:tc>
                  <a:txBody>
                    <a:bodyPr/>
                    <a:lstStyle/>
                    <a:p>
                      <a:pPr marL="0" marR="0" lvl="0" indent="0" algn="r" rtl="0">
                        <a:lnSpc>
                          <a:spcPct val="100000"/>
                        </a:lnSpc>
                        <a:spcBef>
                          <a:spcPts val="0"/>
                        </a:spcBef>
                        <a:spcAft>
                          <a:spcPts val="0"/>
                        </a:spcAft>
                        <a:buNone/>
                      </a:pPr>
                      <a:r>
                        <a:rPr lang="en-US" sz="1600" b="0" u="none" strike="noStrike" cap="none"/>
                        <a:t>508000</a:t>
                      </a:r>
                      <a:endParaRPr sz="1600" b="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336025">
                <a:tc>
                  <a:txBody>
                    <a:bodyPr/>
                    <a:lstStyle/>
                    <a:p>
                      <a:pPr marL="0" marR="0" lvl="0" indent="0" algn="l" rtl="0">
                        <a:lnSpc>
                          <a:spcPct val="100000"/>
                        </a:lnSpc>
                        <a:spcBef>
                          <a:spcPts val="0"/>
                        </a:spcBef>
                        <a:spcAft>
                          <a:spcPts val="0"/>
                        </a:spcAft>
                        <a:buNone/>
                      </a:pPr>
                      <a:r>
                        <a:rPr lang="en-US" sz="1600" u="none" strike="noStrike" cap="none"/>
                        <a:t>Step 3 Tax on 508000 (20% on amount in excess of 500000)</a:t>
                      </a:r>
                      <a:endParaRPr sz="16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tcPr>
                </a:tc>
                <a:tc>
                  <a:txBody>
                    <a:bodyPr/>
                    <a:lstStyle/>
                    <a:p>
                      <a:pPr marL="0" marR="0" lvl="0" indent="0" algn="r" rtl="0">
                        <a:lnSpc>
                          <a:spcPct val="100000"/>
                        </a:lnSpc>
                        <a:spcBef>
                          <a:spcPts val="0"/>
                        </a:spcBef>
                        <a:spcAft>
                          <a:spcPts val="0"/>
                        </a:spcAft>
                        <a:buNone/>
                      </a:pPr>
                      <a:r>
                        <a:rPr lang="en-US" sz="1600" b="0" u="none" strike="noStrike" cap="none"/>
                        <a:t>1600</a:t>
                      </a:r>
                      <a:endParaRPr sz="1600" b="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tcPr>
                </a:tc>
              </a:tr>
              <a:tr h="336025">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Step 4 Tax on long-term capital gain f20%of l100001</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tcPr>
                </a:tc>
                <a:tc>
                  <a:txBody>
                    <a:bodyPr/>
                    <a:lstStyle/>
                    <a:p>
                      <a:pPr marL="0" marR="0" lvl="0" indent="0" algn="r" rtl="0">
                        <a:lnSpc>
                          <a:spcPct val="100000"/>
                        </a:lnSpc>
                        <a:spcBef>
                          <a:spcPts val="0"/>
                        </a:spcBef>
                        <a:spcAft>
                          <a:spcPts val="0"/>
                        </a:spcAft>
                        <a:buNone/>
                      </a:pPr>
                      <a:r>
                        <a:rPr lang="en-US" sz="1600" b="0" u="none" strike="noStrike" cap="none"/>
                        <a:t>22000</a:t>
                      </a:r>
                      <a:endParaRPr sz="1600" b="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tcPr>
                </a:tc>
              </a:tr>
              <a:tr h="336025">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Step 5 Tax on short-term capital gain (15% of 10 0001</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tcPr>
                </a:tc>
                <a:tc>
                  <a:txBody>
                    <a:bodyPr/>
                    <a:lstStyle/>
                    <a:p>
                      <a:pPr marL="0" marR="0" lvl="0" indent="0" algn="r" rtl="0">
                        <a:lnSpc>
                          <a:spcPct val="100000"/>
                        </a:lnSpc>
                        <a:spcBef>
                          <a:spcPts val="0"/>
                        </a:spcBef>
                        <a:spcAft>
                          <a:spcPts val="0"/>
                        </a:spcAft>
                        <a:buNone/>
                      </a:pPr>
                      <a:r>
                        <a:rPr lang="en-US" sz="1600" b="0" u="none" strike="noStrike" cap="none"/>
                        <a:t>1500</a:t>
                      </a:r>
                      <a:endParaRPr sz="1600" b="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B w="12700" cap="flat" cmpd="sng">
                      <a:solidFill>
                        <a:schemeClr val="dk1"/>
                      </a:solidFill>
                      <a:prstDash val="solid"/>
                      <a:round/>
                      <a:headEnd type="none" w="sm" len="sm"/>
                      <a:tailEnd type="none" w="sm" len="sm"/>
                    </a:lnB>
                  </a:tcPr>
                </a:tc>
              </a:tr>
              <a:tr h="336025">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Step 6 Total tax payable</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tcPr>
                </a:tc>
                <a:tc>
                  <a:txBody>
                    <a:bodyPr/>
                    <a:lstStyle/>
                    <a:p>
                      <a:pPr marL="0" marR="0" lvl="0" indent="0" algn="r" rtl="0">
                        <a:lnSpc>
                          <a:spcPct val="100000"/>
                        </a:lnSpc>
                        <a:spcBef>
                          <a:spcPts val="0"/>
                        </a:spcBef>
                        <a:spcAft>
                          <a:spcPts val="0"/>
                        </a:spcAft>
                        <a:buNone/>
                      </a:pPr>
                      <a:r>
                        <a:rPr lang="en-US" sz="1600" b="0" u="none" strike="noStrike" cap="none"/>
                        <a:t>25100</a:t>
                      </a:r>
                      <a:endParaRPr sz="1600" b="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tcPr>
                </a:tc>
              </a:tr>
              <a:tr h="336025">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Add: Health and education cess @ 4%</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tcPr>
                </a:tc>
                <a:tc>
                  <a:txBody>
                    <a:bodyPr/>
                    <a:lstStyle/>
                    <a:p>
                      <a:pPr marL="0" marR="0" lvl="0" indent="0" algn="r" rtl="0">
                        <a:lnSpc>
                          <a:spcPct val="100000"/>
                        </a:lnSpc>
                        <a:spcBef>
                          <a:spcPts val="0"/>
                        </a:spcBef>
                        <a:spcAft>
                          <a:spcPts val="0"/>
                        </a:spcAft>
                        <a:buNone/>
                      </a:pPr>
                      <a:r>
                        <a:rPr lang="en-US" sz="1600" b="0" u="none" strike="noStrike" cap="none"/>
                        <a:t>1004</a:t>
                      </a:r>
                      <a:endParaRPr sz="1600" b="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B w="12700" cap="flat" cmpd="sng">
                      <a:solidFill>
                        <a:schemeClr val="dk1"/>
                      </a:solidFill>
                      <a:prstDash val="solid"/>
                      <a:round/>
                      <a:headEnd type="none" w="sm" len="sm"/>
                      <a:tailEnd type="none" w="sm" len="sm"/>
                    </a:lnB>
                  </a:tcPr>
                </a:tc>
              </a:tr>
              <a:tr h="336025">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Total tax payable</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tcPr>
                </a:tc>
                <a:tc>
                  <a:txBody>
                    <a:bodyPr/>
                    <a:lstStyle/>
                    <a:p>
                      <a:pPr marL="0" marR="0" lvl="0" indent="0" algn="r" rtl="0">
                        <a:lnSpc>
                          <a:spcPct val="100000"/>
                        </a:lnSpc>
                        <a:spcBef>
                          <a:spcPts val="0"/>
                        </a:spcBef>
                        <a:spcAft>
                          <a:spcPts val="0"/>
                        </a:spcAft>
                        <a:buNone/>
                      </a:pPr>
                      <a:r>
                        <a:rPr lang="en-US" sz="1600" b="0" u="none" strike="noStrike" cap="none"/>
                        <a:t>26104</a:t>
                      </a:r>
                      <a:endParaRPr sz="1600" b="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336025">
                <a:tc>
                  <a:txBody>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Tax rounded off</a:t>
                      </a:r>
                      <a:endParaRPr sz="16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B w="12700" cap="flat" cmpd="sng">
                      <a:solidFill>
                        <a:schemeClr val="dk1"/>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pPr>
                      <a:r>
                        <a:rPr lang="en-US" sz="1600" b="0" u="none" strike="noStrike" cap="none"/>
                        <a:t>26100</a:t>
                      </a:r>
                      <a:endParaRPr sz="1600" b="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bl>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52"/>
          <p:cNvSpPr txBox="1">
            <a:spLocks noGrp="1"/>
          </p:cNvSpPr>
          <p:nvPr>
            <p:ph type="title"/>
          </p:nvPr>
        </p:nvSpPr>
        <p:spPr>
          <a:xfrm>
            <a:off x="0" y="0"/>
            <a:ext cx="9144000" cy="79083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800"/>
              <a:buNone/>
            </a:pPr>
            <a:r>
              <a:rPr lang="en-US" sz="2400" b="1"/>
              <a:t>Example of cost of acquisition for long term capital gain</a:t>
            </a:r>
            <a:endParaRPr sz="2400" b="1"/>
          </a:p>
        </p:txBody>
      </p:sp>
      <p:sp>
        <p:nvSpPr>
          <p:cNvPr id="506" name="Google Shape;506;p52"/>
          <p:cNvSpPr txBox="1">
            <a:spLocks noGrp="1"/>
          </p:cNvSpPr>
          <p:nvPr>
            <p:ph type="body" idx="1"/>
          </p:nvPr>
        </p:nvSpPr>
        <p:spPr>
          <a:xfrm>
            <a:off x="0" y="790832"/>
            <a:ext cx="9144000" cy="4352668"/>
          </a:xfrm>
          <a:prstGeom prst="rect">
            <a:avLst/>
          </a:prstGeom>
          <a:noFill/>
          <a:ln>
            <a:noFill/>
          </a:ln>
        </p:spPr>
        <p:txBody>
          <a:bodyPr spcFirstLastPara="1" wrap="square" lIns="91425" tIns="45700" rIns="91425" bIns="45700" anchor="t" anchorCtr="0">
            <a:normAutofit fontScale="92500" lnSpcReduction="20000"/>
          </a:bodyPr>
          <a:lstStyle/>
          <a:p>
            <a:pPr marL="114300" lvl="0" indent="0" algn="l" rtl="0">
              <a:lnSpc>
                <a:spcPct val="115000"/>
              </a:lnSpc>
              <a:spcBef>
                <a:spcPts val="360"/>
              </a:spcBef>
              <a:spcAft>
                <a:spcPts val="0"/>
              </a:spcAft>
              <a:buSzPct val="121621"/>
              <a:buNone/>
            </a:pPr>
            <a:r>
              <a:rPr lang="en-US" sz="1600">
                <a:solidFill>
                  <a:schemeClr val="dk1"/>
                </a:solidFill>
              </a:rPr>
              <a:t>Illustration: R furnishes you the followin2 information for the previous year 2020-21:</a:t>
            </a:r>
            <a:endParaRPr sz="1600">
              <a:solidFill>
                <a:schemeClr val="dk1"/>
              </a:solidFill>
            </a:endParaRPr>
          </a:p>
          <a:p>
            <a:pPr marL="114300" lvl="0" indent="0" algn="l" rtl="0">
              <a:lnSpc>
                <a:spcPct val="115000"/>
              </a:lnSpc>
              <a:spcBef>
                <a:spcPts val="360"/>
              </a:spcBef>
              <a:spcAft>
                <a:spcPts val="0"/>
              </a:spcAft>
              <a:buSzPct val="121621"/>
              <a:buNone/>
            </a:pPr>
            <a:endParaRPr sz="1600">
              <a:solidFill>
                <a:schemeClr val="dk1"/>
              </a:solidFill>
            </a:endParaRPr>
          </a:p>
          <a:p>
            <a:pPr marL="114300" lvl="0" indent="0" algn="l" rtl="0">
              <a:lnSpc>
                <a:spcPct val="115000"/>
              </a:lnSpc>
              <a:spcBef>
                <a:spcPts val="360"/>
              </a:spcBef>
              <a:spcAft>
                <a:spcPts val="0"/>
              </a:spcAft>
              <a:buSzPct val="121621"/>
              <a:buNone/>
            </a:pPr>
            <a:endParaRPr sz="1600">
              <a:solidFill>
                <a:schemeClr val="dk1"/>
              </a:solidFill>
            </a:endParaRPr>
          </a:p>
          <a:p>
            <a:pPr marL="114300" lvl="0" indent="0" algn="l" rtl="0">
              <a:lnSpc>
                <a:spcPct val="115000"/>
              </a:lnSpc>
              <a:spcBef>
                <a:spcPts val="360"/>
              </a:spcBef>
              <a:spcAft>
                <a:spcPts val="0"/>
              </a:spcAft>
              <a:buSzPct val="121621"/>
              <a:buNone/>
            </a:pPr>
            <a:endParaRPr sz="1600">
              <a:solidFill>
                <a:schemeClr val="dk1"/>
              </a:solidFill>
            </a:endParaRPr>
          </a:p>
          <a:p>
            <a:pPr marL="114300" lvl="0" indent="0" algn="l" rtl="0">
              <a:lnSpc>
                <a:spcPct val="115000"/>
              </a:lnSpc>
              <a:spcBef>
                <a:spcPts val="360"/>
              </a:spcBef>
              <a:spcAft>
                <a:spcPts val="0"/>
              </a:spcAft>
              <a:buSzPct val="121621"/>
              <a:buNone/>
            </a:pPr>
            <a:endParaRPr sz="1600">
              <a:solidFill>
                <a:schemeClr val="dk1"/>
              </a:solidFill>
            </a:endParaRPr>
          </a:p>
          <a:p>
            <a:pPr marL="114300" lvl="0" indent="0" algn="l" rtl="0">
              <a:lnSpc>
                <a:spcPct val="115000"/>
              </a:lnSpc>
              <a:spcBef>
                <a:spcPts val="360"/>
              </a:spcBef>
              <a:spcAft>
                <a:spcPts val="0"/>
              </a:spcAft>
              <a:buSzPct val="121621"/>
              <a:buNone/>
            </a:pPr>
            <a:endParaRPr sz="1600">
              <a:solidFill>
                <a:schemeClr val="dk1"/>
              </a:solidFill>
            </a:endParaRPr>
          </a:p>
          <a:p>
            <a:pPr marL="114300" lvl="0" indent="0" algn="l" rtl="0">
              <a:lnSpc>
                <a:spcPct val="115000"/>
              </a:lnSpc>
              <a:spcBef>
                <a:spcPts val="360"/>
              </a:spcBef>
              <a:spcAft>
                <a:spcPts val="0"/>
              </a:spcAft>
              <a:buSzPct val="121621"/>
              <a:buNone/>
            </a:pPr>
            <a:endParaRPr sz="1600">
              <a:solidFill>
                <a:schemeClr val="dk1"/>
              </a:solidFill>
            </a:endParaRPr>
          </a:p>
          <a:p>
            <a:pPr marL="114300" lvl="0" indent="0" algn="l" rtl="0">
              <a:lnSpc>
                <a:spcPct val="115000"/>
              </a:lnSpc>
              <a:spcBef>
                <a:spcPts val="360"/>
              </a:spcBef>
              <a:spcAft>
                <a:spcPts val="0"/>
              </a:spcAft>
              <a:buSzPct val="121621"/>
              <a:buNone/>
            </a:pPr>
            <a:endParaRPr sz="1600">
              <a:solidFill>
                <a:schemeClr val="dk1"/>
              </a:solidFill>
            </a:endParaRPr>
          </a:p>
          <a:p>
            <a:pPr marL="114300" lvl="0" indent="0" algn="l" rtl="0">
              <a:lnSpc>
                <a:spcPct val="115000"/>
              </a:lnSpc>
              <a:spcBef>
                <a:spcPts val="360"/>
              </a:spcBef>
              <a:spcAft>
                <a:spcPts val="0"/>
              </a:spcAft>
              <a:buSzPct val="121621"/>
              <a:buNone/>
            </a:pPr>
            <a:endParaRPr sz="1600">
              <a:solidFill>
                <a:schemeClr val="dk1"/>
              </a:solidFill>
            </a:endParaRPr>
          </a:p>
          <a:p>
            <a:pPr marL="114300" lvl="0" indent="0" algn="l" rtl="0">
              <a:lnSpc>
                <a:spcPct val="115000"/>
              </a:lnSpc>
              <a:spcBef>
                <a:spcPts val="360"/>
              </a:spcBef>
              <a:spcAft>
                <a:spcPts val="0"/>
              </a:spcAft>
              <a:buSzPct val="121621"/>
              <a:buNone/>
            </a:pPr>
            <a:r>
              <a:rPr lang="en-US" sz="1600">
                <a:solidFill>
                  <a:schemeClr val="dk1"/>
                </a:solidFill>
              </a:rPr>
              <a:t>Compute the total Income. assuming the highest fair market value on the recognized stock exchange of above shares as on 31.1.2018 was:</a:t>
            </a:r>
            <a:endParaRPr/>
          </a:p>
          <a:p>
            <a:pPr marL="114300" lvl="0" indent="0" algn="l" rtl="0">
              <a:lnSpc>
                <a:spcPct val="115000"/>
              </a:lnSpc>
              <a:spcBef>
                <a:spcPts val="360"/>
              </a:spcBef>
              <a:spcAft>
                <a:spcPts val="0"/>
              </a:spcAft>
              <a:buSzPct val="121621"/>
              <a:buNone/>
            </a:pPr>
            <a:r>
              <a:rPr lang="en-US" sz="1600">
                <a:solidFill>
                  <a:schemeClr val="dk1"/>
                </a:solidFill>
              </a:rPr>
              <a:t>(i)   240 per share</a:t>
            </a:r>
            <a:endParaRPr/>
          </a:p>
          <a:p>
            <a:pPr marL="114300" lvl="0" indent="0" algn="l" rtl="0">
              <a:lnSpc>
                <a:spcPct val="115000"/>
              </a:lnSpc>
              <a:spcBef>
                <a:spcPts val="360"/>
              </a:spcBef>
              <a:spcAft>
                <a:spcPts val="0"/>
              </a:spcAft>
              <a:buSzPct val="121621"/>
              <a:buNone/>
            </a:pPr>
            <a:r>
              <a:rPr lang="en-US" sz="1600">
                <a:solidFill>
                  <a:schemeClr val="dk1"/>
                </a:solidFill>
              </a:rPr>
              <a:t>(ii)  280 per share</a:t>
            </a:r>
            <a:endParaRPr sz="1600">
              <a:solidFill>
                <a:schemeClr val="dk1"/>
              </a:solidFill>
            </a:endParaRPr>
          </a:p>
          <a:p>
            <a:pPr marL="114300" lvl="0" indent="0" algn="l" rtl="0">
              <a:lnSpc>
                <a:spcPct val="115000"/>
              </a:lnSpc>
              <a:spcBef>
                <a:spcPts val="360"/>
              </a:spcBef>
              <a:spcAft>
                <a:spcPts val="0"/>
              </a:spcAft>
              <a:buSzPct val="121621"/>
              <a:buNone/>
            </a:pPr>
            <a:r>
              <a:rPr lang="en-US" sz="1600">
                <a:solidFill>
                  <a:schemeClr val="dk1"/>
                </a:solidFill>
              </a:rPr>
              <a:t>(iii) 100 per share</a:t>
            </a:r>
            <a:endParaRPr/>
          </a:p>
          <a:p>
            <a:pPr marL="114300" lvl="0" indent="0" algn="l" rtl="0">
              <a:lnSpc>
                <a:spcPct val="115000"/>
              </a:lnSpc>
              <a:spcBef>
                <a:spcPts val="360"/>
              </a:spcBef>
              <a:spcAft>
                <a:spcPts val="0"/>
              </a:spcAft>
              <a:buSzPct val="121621"/>
              <a:buNone/>
            </a:pPr>
            <a:r>
              <a:rPr lang="en-US" sz="1600">
                <a:solidFill>
                  <a:schemeClr val="dk1"/>
                </a:solidFill>
              </a:rPr>
              <a:t>Assume he does not intend to opt for section 115BAC per share .</a:t>
            </a:r>
            <a:endParaRPr/>
          </a:p>
          <a:p>
            <a:pPr marL="114300" lvl="0" indent="0" algn="l" rtl="0">
              <a:lnSpc>
                <a:spcPct val="115000"/>
              </a:lnSpc>
              <a:spcBef>
                <a:spcPts val="360"/>
              </a:spcBef>
              <a:spcAft>
                <a:spcPts val="0"/>
              </a:spcAft>
              <a:buSzPct val="121621"/>
              <a:buNone/>
            </a:pPr>
            <a:endParaRPr sz="1600">
              <a:solidFill>
                <a:schemeClr val="dk1"/>
              </a:solidFill>
            </a:endParaRPr>
          </a:p>
          <a:p>
            <a:pPr marL="114300" lvl="0" indent="0" algn="l" rtl="0">
              <a:lnSpc>
                <a:spcPct val="115000"/>
              </a:lnSpc>
              <a:spcBef>
                <a:spcPts val="360"/>
              </a:spcBef>
              <a:spcAft>
                <a:spcPts val="0"/>
              </a:spcAft>
              <a:buSzPct val="121621"/>
              <a:buNone/>
            </a:pPr>
            <a:endParaRPr sz="1600">
              <a:solidFill>
                <a:schemeClr val="dk1"/>
              </a:solidFill>
            </a:endParaRPr>
          </a:p>
          <a:p>
            <a:pPr marL="114300" lvl="0" indent="0" algn="l" rtl="0">
              <a:lnSpc>
                <a:spcPct val="115000"/>
              </a:lnSpc>
              <a:spcBef>
                <a:spcPts val="360"/>
              </a:spcBef>
              <a:spcAft>
                <a:spcPts val="0"/>
              </a:spcAft>
              <a:buSzPct val="121621"/>
              <a:buNone/>
            </a:pPr>
            <a:endParaRPr sz="1600">
              <a:solidFill>
                <a:schemeClr val="dk1"/>
              </a:solidFill>
            </a:endParaRPr>
          </a:p>
          <a:p>
            <a:pPr marL="114300" lvl="0" indent="0" algn="l" rtl="0">
              <a:lnSpc>
                <a:spcPct val="115000"/>
              </a:lnSpc>
              <a:spcBef>
                <a:spcPts val="360"/>
              </a:spcBef>
              <a:spcAft>
                <a:spcPts val="0"/>
              </a:spcAft>
              <a:buSzPct val="121621"/>
              <a:buNone/>
            </a:pPr>
            <a:endParaRPr sz="1600"/>
          </a:p>
        </p:txBody>
      </p:sp>
      <p:graphicFrame>
        <p:nvGraphicFramePr>
          <p:cNvPr id="507" name="Google Shape;507;p52"/>
          <p:cNvGraphicFramePr/>
          <p:nvPr/>
        </p:nvGraphicFramePr>
        <p:xfrm>
          <a:off x="216876" y="1191982"/>
          <a:ext cx="8710250" cy="1920300"/>
        </p:xfrm>
        <a:graphic>
          <a:graphicData uri="http://schemas.openxmlformats.org/drawingml/2006/table">
            <a:tbl>
              <a:tblPr firstRow="1" bandRow="1">
                <a:noFill/>
                <a:tableStyleId>{55E68572-0C15-41E4-A884-CE48865E046A}</a:tableStyleId>
              </a:tblPr>
              <a:tblGrid>
                <a:gridCol w="6860500"/>
                <a:gridCol w="1849750"/>
              </a:tblGrid>
              <a:tr h="190500">
                <a:tc>
                  <a:txBody>
                    <a:bodyPr/>
                    <a:lstStyle/>
                    <a:p>
                      <a:pPr marL="0" marR="0" lvl="0" indent="0" algn="l" rtl="0">
                        <a:lnSpc>
                          <a:spcPct val="100000"/>
                        </a:lnSpc>
                        <a:spcBef>
                          <a:spcPts val="0"/>
                        </a:spcBef>
                        <a:spcAft>
                          <a:spcPts val="0"/>
                        </a:spcAft>
                        <a:buNone/>
                      </a:pPr>
                      <a:r>
                        <a:rPr lang="en-US" sz="1500" b="1" u="none" strike="noStrike" cap="none"/>
                        <a:t>Particulars</a:t>
                      </a:r>
                      <a:endParaRPr sz="1500" b="1"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500"/>
                        <a:buFont typeface="Arial"/>
                        <a:buNone/>
                      </a:pPr>
                      <a:r>
                        <a:rPr lang="en-US" sz="1500" b="1" u="none" strike="noStrike" cap="none"/>
                        <a:t>Amounts (Rs.)</a:t>
                      </a:r>
                      <a:endParaRPr/>
                    </a:p>
                  </a:txBody>
                  <a:tcPr marL="91450" marR="91450" marT="45725" marB="45725"/>
                </a:tc>
              </a:tr>
              <a:tr h="313775">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t>Gross salary</a:t>
                      </a:r>
                      <a:endParaRPr/>
                    </a:p>
                  </a:txBody>
                  <a:tcPr marL="91450" marR="91450" marT="45725" marB="45725"/>
                </a:tc>
                <a:tc>
                  <a:txBody>
                    <a:bodyPr/>
                    <a:lstStyle/>
                    <a:p>
                      <a:pPr marL="0" marR="0" lvl="0" indent="0" algn="r" rtl="0">
                        <a:lnSpc>
                          <a:spcPct val="100000"/>
                        </a:lnSpc>
                        <a:spcBef>
                          <a:spcPts val="0"/>
                        </a:spcBef>
                        <a:spcAft>
                          <a:spcPts val="0"/>
                        </a:spcAft>
                        <a:buNone/>
                      </a:pPr>
                      <a:r>
                        <a:rPr lang="en-US" sz="1500" u="none" strike="noStrike" cap="none"/>
                        <a:t>610000</a:t>
                      </a:r>
                      <a:endParaRPr sz="1500" u="none" strike="noStrike" cap="none"/>
                    </a:p>
                  </a:txBody>
                  <a:tcPr marL="91450" marR="91450" marT="45725" marB="45725"/>
                </a:tc>
              </a:tr>
              <a:tr h="313775">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t>Rent from house property 40000 p.m.</a:t>
                      </a:r>
                      <a:endParaRPr sz="15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500" b="0" u="none" strike="noStrike" cap="none"/>
                        <a:t>480000</a:t>
                      </a:r>
                      <a:endParaRPr sz="1500" b="0" u="none" strike="noStrike" cap="none"/>
                    </a:p>
                  </a:txBody>
                  <a:tcPr marL="91450" marR="91450" marT="45725" marB="45725"/>
                </a:tc>
              </a:tr>
              <a:tr h="313775">
                <a:tc>
                  <a:txBody>
                    <a:bodyPr/>
                    <a:lstStyle/>
                    <a:p>
                      <a:pPr marL="0" marR="0" lvl="0" indent="0" algn="l" rtl="0">
                        <a:lnSpc>
                          <a:spcPct val="100000"/>
                        </a:lnSpc>
                        <a:spcBef>
                          <a:spcPts val="0"/>
                        </a:spcBef>
                        <a:spcAft>
                          <a:spcPts val="0"/>
                        </a:spcAft>
                        <a:buNone/>
                      </a:pPr>
                      <a:r>
                        <a:rPr lang="en-US" sz="1500" u="none" strike="noStrike" cap="none"/>
                        <a:t>Consideration price of 2000 shares sold on 6.6.2021 @ 300 per share</a:t>
                      </a:r>
                      <a:endParaRPr sz="15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500" b="0" u="none" strike="noStrike" cap="none"/>
                        <a:t>610000</a:t>
                      </a:r>
                      <a:endParaRPr sz="1500" b="0" u="none" strike="noStrike" cap="none"/>
                    </a:p>
                  </a:txBody>
                  <a:tcPr marL="91450" marR="91450" marT="45725" marB="45725"/>
                </a:tc>
              </a:tr>
              <a:tr h="292825">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t>Cost of the above shares purchased on 12.4.2017 (2000 x 140)	</a:t>
                      </a:r>
                      <a:endParaRPr/>
                    </a:p>
                  </a:txBody>
                  <a:tcPr marL="91450" marR="91450" marT="45725" marB="45725"/>
                </a:tc>
                <a:tc>
                  <a:txBody>
                    <a:bodyPr/>
                    <a:lstStyle/>
                    <a:p>
                      <a:pPr marL="0" marR="0" lvl="0" indent="0" algn="r" rtl="0">
                        <a:lnSpc>
                          <a:spcPct val="100000"/>
                        </a:lnSpc>
                        <a:spcBef>
                          <a:spcPts val="0"/>
                        </a:spcBef>
                        <a:spcAft>
                          <a:spcPts val="0"/>
                        </a:spcAft>
                        <a:buNone/>
                      </a:pPr>
                      <a:r>
                        <a:rPr lang="en-US" sz="1500" b="0" u="none" strike="noStrike" cap="none"/>
                        <a:t>280000</a:t>
                      </a:r>
                      <a:endParaRPr sz="1500" b="0" u="none" strike="noStrike" cap="none"/>
                    </a:p>
                  </a:txBody>
                  <a:tcPr marL="91450" marR="91450" marT="45725" marB="45725"/>
                </a:tc>
              </a:tr>
              <a:tr h="292825">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t>Amount deposit in PPF</a:t>
                      </a:r>
                      <a:endParaRPr sz="15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500" b="0" u="none" strike="noStrike" cap="none"/>
                        <a:t>150000</a:t>
                      </a:r>
                      <a:endParaRPr sz="1500" b="0" u="none" strike="noStrike" cap="none"/>
                    </a:p>
                  </a:txBody>
                  <a:tcPr marL="91450" marR="91450" marT="45725" marB="45725"/>
                </a:tc>
              </a:tr>
            </a:tbl>
          </a:graphicData>
        </a:graphic>
      </p:graphicFrame>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53"/>
          <p:cNvSpPr txBox="1">
            <a:spLocks noGrp="1"/>
          </p:cNvSpPr>
          <p:nvPr>
            <p:ph type="title"/>
          </p:nvPr>
        </p:nvSpPr>
        <p:spPr>
          <a:xfrm>
            <a:off x="0" y="0"/>
            <a:ext cx="9144000" cy="79083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800"/>
              <a:buNone/>
            </a:pPr>
            <a:r>
              <a:rPr lang="en-US" sz="2400" b="1"/>
              <a:t>Example of cost of acquisition for long term capital gain</a:t>
            </a:r>
            <a:endParaRPr sz="2400" b="1"/>
          </a:p>
        </p:txBody>
      </p:sp>
      <p:sp>
        <p:nvSpPr>
          <p:cNvPr id="513" name="Google Shape;513;p53"/>
          <p:cNvSpPr txBox="1">
            <a:spLocks noGrp="1"/>
          </p:cNvSpPr>
          <p:nvPr>
            <p:ph type="body" idx="1"/>
          </p:nvPr>
        </p:nvSpPr>
        <p:spPr>
          <a:xfrm>
            <a:off x="0" y="617838"/>
            <a:ext cx="9144000" cy="4525662"/>
          </a:xfrm>
          <a:prstGeom prst="rect">
            <a:avLst/>
          </a:prstGeom>
          <a:noFill/>
          <a:ln>
            <a:noFill/>
          </a:ln>
        </p:spPr>
        <p:txBody>
          <a:bodyPr spcFirstLastPara="1" wrap="square" lIns="91425" tIns="45700" rIns="91425" bIns="45700" anchor="t" anchorCtr="0">
            <a:normAutofit/>
          </a:bodyPr>
          <a:lstStyle/>
          <a:p>
            <a:pPr marL="114300" lvl="0" indent="0" algn="l" rtl="0">
              <a:lnSpc>
                <a:spcPct val="115000"/>
              </a:lnSpc>
              <a:spcBef>
                <a:spcPts val="360"/>
              </a:spcBef>
              <a:spcAft>
                <a:spcPts val="0"/>
              </a:spcAft>
              <a:buSzPts val="1800"/>
              <a:buNone/>
            </a:pPr>
            <a:r>
              <a:rPr lang="en-US" sz="1600">
                <a:solidFill>
                  <a:schemeClr val="dk1"/>
                </a:solidFill>
              </a:rPr>
              <a:t>Solution: Computation of total income and tax liability of R for the assessment year 2021·22</a:t>
            </a:r>
            <a:endParaRPr/>
          </a:p>
          <a:p>
            <a:pPr marL="114300" lvl="0" indent="0" algn="l" rtl="0">
              <a:lnSpc>
                <a:spcPct val="115000"/>
              </a:lnSpc>
              <a:spcBef>
                <a:spcPts val="360"/>
              </a:spcBef>
              <a:spcAft>
                <a:spcPts val="0"/>
              </a:spcAft>
              <a:buSzPts val="1800"/>
              <a:buNone/>
            </a:pPr>
            <a:endParaRPr sz="1600">
              <a:solidFill>
                <a:schemeClr val="dk1"/>
              </a:solidFill>
            </a:endParaRPr>
          </a:p>
          <a:p>
            <a:pPr marL="114300" lvl="0" indent="0" algn="l" rtl="0">
              <a:lnSpc>
                <a:spcPct val="115000"/>
              </a:lnSpc>
              <a:spcBef>
                <a:spcPts val="360"/>
              </a:spcBef>
              <a:spcAft>
                <a:spcPts val="0"/>
              </a:spcAft>
              <a:buSzPts val="1800"/>
              <a:buNone/>
            </a:pPr>
            <a:endParaRPr sz="1600">
              <a:solidFill>
                <a:schemeClr val="dk1"/>
              </a:solidFill>
            </a:endParaRPr>
          </a:p>
          <a:p>
            <a:pPr marL="114300" lvl="0" indent="0" algn="l" rtl="0">
              <a:lnSpc>
                <a:spcPct val="115000"/>
              </a:lnSpc>
              <a:spcBef>
                <a:spcPts val="360"/>
              </a:spcBef>
              <a:spcAft>
                <a:spcPts val="0"/>
              </a:spcAft>
              <a:buSzPts val="1800"/>
              <a:buNone/>
            </a:pPr>
            <a:endParaRPr sz="1600">
              <a:solidFill>
                <a:schemeClr val="dk1"/>
              </a:solidFill>
            </a:endParaRPr>
          </a:p>
          <a:p>
            <a:pPr marL="114300" lvl="0" indent="0" algn="l" rtl="0">
              <a:lnSpc>
                <a:spcPct val="115000"/>
              </a:lnSpc>
              <a:spcBef>
                <a:spcPts val="360"/>
              </a:spcBef>
              <a:spcAft>
                <a:spcPts val="0"/>
              </a:spcAft>
              <a:buSzPts val="1800"/>
              <a:buNone/>
            </a:pPr>
            <a:endParaRPr sz="1600">
              <a:solidFill>
                <a:schemeClr val="dk1"/>
              </a:solidFill>
            </a:endParaRPr>
          </a:p>
          <a:p>
            <a:pPr marL="114300" lvl="0" indent="0" algn="l" rtl="0">
              <a:lnSpc>
                <a:spcPct val="115000"/>
              </a:lnSpc>
              <a:spcBef>
                <a:spcPts val="360"/>
              </a:spcBef>
              <a:spcAft>
                <a:spcPts val="0"/>
              </a:spcAft>
              <a:buSzPts val="1800"/>
              <a:buNone/>
            </a:pPr>
            <a:endParaRPr sz="1600">
              <a:solidFill>
                <a:schemeClr val="dk1"/>
              </a:solidFill>
            </a:endParaRPr>
          </a:p>
          <a:p>
            <a:pPr marL="114300" lvl="0" indent="0" algn="l" rtl="0">
              <a:lnSpc>
                <a:spcPct val="115000"/>
              </a:lnSpc>
              <a:spcBef>
                <a:spcPts val="360"/>
              </a:spcBef>
              <a:spcAft>
                <a:spcPts val="0"/>
              </a:spcAft>
              <a:buSzPts val="1800"/>
              <a:buNone/>
            </a:pPr>
            <a:endParaRPr sz="1600">
              <a:solidFill>
                <a:schemeClr val="dk1"/>
              </a:solidFill>
            </a:endParaRPr>
          </a:p>
          <a:p>
            <a:pPr marL="114300" lvl="0" indent="0" algn="l" rtl="0">
              <a:lnSpc>
                <a:spcPct val="115000"/>
              </a:lnSpc>
              <a:spcBef>
                <a:spcPts val="360"/>
              </a:spcBef>
              <a:spcAft>
                <a:spcPts val="0"/>
              </a:spcAft>
              <a:buSzPts val="1800"/>
              <a:buNone/>
            </a:pPr>
            <a:endParaRPr sz="1600">
              <a:solidFill>
                <a:schemeClr val="dk1"/>
              </a:solidFill>
            </a:endParaRPr>
          </a:p>
          <a:p>
            <a:pPr marL="114300" lvl="0" indent="0" algn="l" rtl="0">
              <a:lnSpc>
                <a:spcPct val="115000"/>
              </a:lnSpc>
              <a:spcBef>
                <a:spcPts val="360"/>
              </a:spcBef>
              <a:spcAft>
                <a:spcPts val="0"/>
              </a:spcAft>
              <a:buSzPts val="1800"/>
              <a:buNone/>
            </a:pPr>
            <a:endParaRPr sz="1600">
              <a:solidFill>
                <a:schemeClr val="dk1"/>
              </a:solidFill>
            </a:endParaRPr>
          </a:p>
          <a:p>
            <a:pPr marL="114300" lvl="0" indent="0" algn="l" rtl="0">
              <a:lnSpc>
                <a:spcPct val="115000"/>
              </a:lnSpc>
              <a:spcBef>
                <a:spcPts val="360"/>
              </a:spcBef>
              <a:spcAft>
                <a:spcPts val="0"/>
              </a:spcAft>
              <a:buSzPts val="1800"/>
              <a:buNone/>
            </a:pPr>
            <a:endParaRPr sz="1600">
              <a:solidFill>
                <a:schemeClr val="dk1"/>
              </a:solidFill>
            </a:endParaRPr>
          </a:p>
          <a:p>
            <a:pPr marL="114300" lvl="0" indent="0" algn="l" rtl="0">
              <a:lnSpc>
                <a:spcPct val="115000"/>
              </a:lnSpc>
              <a:spcBef>
                <a:spcPts val="360"/>
              </a:spcBef>
              <a:spcAft>
                <a:spcPts val="0"/>
              </a:spcAft>
              <a:buSzPts val="1800"/>
              <a:buNone/>
            </a:pPr>
            <a:endParaRPr sz="1600">
              <a:solidFill>
                <a:schemeClr val="dk1"/>
              </a:solidFill>
            </a:endParaRPr>
          </a:p>
          <a:p>
            <a:pPr marL="114300" lvl="0" indent="0" algn="l" rtl="0">
              <a:lnSpc>
                <a:spcPct val="115000"/>
              </a:lnSpc>
              <a:spcBef>
                <a:spcPts val="360"/>
              </a:spcBef>
              <a:spcAft>
                <a:spcPts val="0"/>
              </a:spcAft>
              <a:buSzPts val="1800"/>
              <a:buNone/>
            </a:pPr>
            <a:endParaRPr sz="1600">
              <a:solidFill>
                <a:schemeClr val="dk1"/>
              </a:solidFill>
            </a:endParaRPr>
          </a:p>
          <a:p>
            <a:pPr marL="114300" lvl="0" indent="0" algn="l" rtl="0">
              <a:lnSpc>
                <a:spcPct val="115000"/>
              </a:lnSpc>
              <a:spcBef>
                <a:spcPts val="360"/>
              </a:spcBef>
              <a:spcAft>
                <a:spcPts val="0"/>
              </a:spcAft>
              <a:buSzPts val="1800"/>
              <a:buNone/>
            </a:pPr>
            <a:endParaRPr sz="1600"/>
          </a:p>
        </p:txBody>
      </p:sp>
      <p:graphicFrame>
        <p:nvGraphicFramePr>
          <p:cNvPr id="514" name="Google Shape;514;p53"/>
          <p:cNvGraphicFramePr/>
          <p:nvPr/>
        </p:nvGraphicFramePr>
        <p:xfrm>
          <a:off x="135927" y="1024480"/>
          <a:ext cx="9008050" cy="5898050"/>
        </p:xfrm>
        <a:graphic>
          <a:graphicData uri="http://schemas.openxmlformats.org/drawingml/2006/table">
            <a:tbl>
              <a:tblPr firstRow="1" bandRow="1">
                <a:noFill/>
                <a:tableStyleId>{55E68572-0C15-41E4-A884-CE48865E046A}</a:tableStyleId>
              </a:tblPr>
              <a:tblGrid>
                <a:gridCol w="4843850"/>
                <a:gridCol w="963825"/>
                <a:gridCol w="1112100"/>
                <a:gridCol w="1013250"/>
                <a:gridCol w="1075025"/>
              </a:tblGrid>
              <a:tr h="190500">
                <a:tc>
                  <a:txBody>
                    <a:bodyPr/>
                    <a:lstStyle/>
                    <a:p>
                      <a:pPr marL="0" marR="0" lvl="0" indent="0" algn="l" rtl="0">
                        <a:lnSpc>
                          <a:spcPct val="100000"/>
                        </a:lnSpc>
                        <a:spcBef>
                          <a:spcPts val="0"/>
                        </a:spcBef>
                        <a:spcAft>
                          <a:spcPts val="0"/>
                        </a:spcAft>
                        <a:buNone/>
                      </a:pPr>
                      <a:r>
                        <a:rPr lang="en-US" sz="1500" b="1" u="none" strike="noStrike" cap="none"/>
                        <a:t>Particulars</a:t>
                      </a:r>
                      <a:endParaRPr sz="1500" b="1"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500"/>
                        <a:buFont typeface="Arial"/>
                        <a:buNone/>
                      </a:pPr>
                      <a:r>
                        <a:rPr lang="en-US" sz="1500" b="1" u="none" strike="noStrike" cap="none"/>
                        <a:t>(Rs.)</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500"/>
                        <a:buFont typeface="Arial"/>
                        <a:buNone/>
                      </a:pPr>
                      <a:r>
                        <a:rPr lang="en-US" sz="1500" b="1" u="none" strike="noStrike" cap="none"/>
                        <a:t>Case(i)</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500"/>
                        <a:buFont typeface="Arial"/>
                        <a:buNone/>
                      </a:pPr>
                      <a:r>
                        <a:rPr lang="en-US" sz="1500" b="1" u="none" strike="noStrike" cap="none"/>
                        <a:t>Case(ii)</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500"/>
                        <a:buFont typeface="Arial"/>
                        <a:buNone/>
                      </a:pPr>
                      <a:r>
                        <a:rPr lang="en-US" sz="1500" b="1" u="none" strike="noStrike" cap="none"/>
                        <a:t>Case(iii)</a:t>
                      </a:r>
                      <a:endParaRPr/>
                    </a:p>
                  </a:txBody>
                  <a:tcPr marL="91450" marR="91450" marT="45725" marB="45725"/>
                </a:tc>
              </a:tr>
              <a:tr h="275425">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t>Income under the head salary</a:t>
                      </a:r>
                      <a:endParaRPr/>
                    </a:p>
                  </a:txBody>
                  <a:tcPr marL="91450" marR="91450" marT="45725" marB="45725"/>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tc>
              </a:tr>
              <a:tr h="275425">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t>Gross Salary</a:t>
                      </a:r>
                      <a:endParaRPr/>
                    </a:p>
                  </a:txBody>
                  <a:tcPr marL="91450" marR="91450" marT="45725" marB="45725"/>
                </a:tc>
                <a:tc>
                  <a:txBody>
                    <a:bodyPr/>
                    <a:lstStyle/>
                    <a:p>
                      <a:pPr marL="0" marR="0" lvl="0" indent="0" algn="r" rtl="0">
                        <a:lnSpc>
                          <a:spcPct val="100000"/>
                        </a:lnSpc>
                        <a:spcBef>
                          <a:spcPts val="0"/>
                        </a:spcBef>
                        <a:spcAft>
                          <a:spcPts val="0"/>
                        </a:spcAft>
                        <a:buNone/>
                      </a:pPr>
                      <a:r>
                        <a:rPr lang="en-US" sz="1500" u="none" strike="noStrike" cap="none"/>
                        <a:t>61000</a:t>
                      </a:r>
                      <a:endParaRPr sz="1500" u="none" strike="noStrike" cap="none"/>
                    </a:p>
                  </a:txBody>
                  <a:tcPr marL="91450" marR="91450" marT="45725" marB="45725"/>
                </a:tc>
                <a:tc>
                  <a:txBody>
                    <a:bodyPr/>
                    <a:lstStyle/>
                    <a:p>
                      <a:pPr marL="0" marR="0" lvl="0" indent="0" algn="r" rtl="0">
                        <a:lnSpc>
                          <a:spcPct val="100000"/>
                        </a:lnSpc>
                        <a:spcBef>
                          <a:spcPts val="0"/>
                        </a:spcBef>
                        <a:spcAft>
                          <a:spcPts val="0"/>
                        </a:spcAft>
                        <a:buNone/>
                      </a:pPr>
                      <a:endParaRPr sz="1500" u="none" strike="noStrike" cap="none"/>
                    </a:p>
                  </a:txBody>
                  <a:tcPr marL="91450" marR="91450" marT="45725" marB="45725"/>
                </a:tc>
                <a:tc>
                  <a:txBody>
                    <a:bodyPr/>
                    <a:lstStyle/>
                    <a:p>
                      <a:pPr marL="0" marR="0" lvl="0" indent="0" algn="r" rtl="0">
                        <a:lnSpc>
                          <a:spcPct val="100000"/>
                        </a:lnSpc>
                        <a:spcBef>
                          <a:spcPts val="0"/>
                        </a:spcBef>
                        <a:spcAft>
                          <a:spcPts val="0"/>
                        </a:spcAft>
                        <a:buNone/>
                      </a:pPr>
                      <a:endParaRPr sz="1500" u="none" strike="noStrike" cap="none"/>
                    </a:p>
                  </a:txBody>
                  <a:tcPr marL="91450" marR="91450" marT="45725" marB="45725"/>
                </a:tc>
                <a:tc>
                  <a:txBody>
                    <a:bodyPr/>
                    <a:lstStyle/>
                    <a:p>
                      <a:pPr marL="0" marR="0" lvl="0" indent="0" algn="r" rtl="0">
                        <a:lnSpc>
                          <a:spcPct val="100000"/>
                        </a:lnSpc>
                        <a:spcBef>
                          <a:spcPts val="0"/>
                        </a:spcBef>
                        <a:spcAft>
                          <a:spcPts val="0"/>
                        </a:spcAft>
                        <a:buNone/>
                      </a:pPr>
                      <a:endParaRPr sz="1500" u="none" strike="noStrike" cap="none"/>
                    </a:p>
                  </a:txBody>
                  <a:tcPr marL="91450" marR="91450" marT="45725" marB="45725"/>
                </a:tc>
              </a:tr>
              <a:tr h="275425">
                <a:tc>
                  <a:txBody>
                    <a:bodyPr/>
                    <a:lstStyle/>
                    <a:p>
                      <a:pPr marL="0" marR="0" lvl="0" indent="0" algn="l" rtl="0">
                        <a:lnSpc>
                          <a:spcPct val="100000"/>
                        </a:lnSpc>
                        <a:spcBef>
                          <a:spcPts val="0"/>
                        </a:spcBef>
                        <a:spcAft>
                          <a:spcPts val="0"/>
                        </a:spcAft>
                        <a:buNone/>
                      </a:pPr>
                      <a:r>
                        <a:rPr lang="en-US" sz="1500" u="none" strike="noStrike" cap="none"/>
                        <a:t>Less:  Standard  deduction  under  section 16(ia)</a:t>
                      </a:r>
                      <a:endParaRPr/>
                    </a:p>
                  </a:txBody>
                  <a:tcPr marL="91450" marR="91450" marT="45725" marB="45725"/>
                </a:tc>
                <a:tc>
                  <a:txBody>
                    <a:bodyPr/>
                    <a:lstStyle/>
                    <a:p>
                      <a:pPr marL="0" marR="0" lvl="0" indent="0" algn="r" rtl="0">
                        <a:lnSpc>
                          <a:spcPct val="100000"/>
                        </a:lnSpc>
                        <a:spcBef>
                          <a:spcPts val="0"/>
                        </a:spcBef>
                        <a:spcAft>
                          <a:spcPts val="0"/>
                        </a:spcAft>
                        <a:buNone/>
                      </a:pPr>
                      <a:r>
                        <a:rPr lang="en-US" sz="1500" b="0" u="none" strike="noStrike" cap="none"/>
                        <a:t>50000</a:t>
                      </a:r>
                      <a:endParaRPr sz="1500" b="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500" b="0" u="none" strike="noStrike" cap="none"/>
                        <a:t>560000</a:t>
                      </a:r>
                      <a:endParaRPr sz="1500" b="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500" b="0" u="none" strike="noStrike" cap="none"/>
                        <a:t>560000</a:t>
                      </a:r>
                      <a:endParaRPr sz="1500" b="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500" b="0" u="none" strike="noStrike" cap="none"/>
                        <a:t>560000</a:t>
                      </a:r>
                      <a:endParaRPr sz="1500" b="0" u="none" strike="noStrike" cap="none"/>
                    </a:p>
                  </a:txBody>
                  <a:tcPr marL="91450" marR="91450" marT="45725" marB="45725"/>
                </a:tc>
              </a:tr>
              <a:tr h="275425">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t>Income under the head house property</a:t>
                      </a:r>
                      <a:endParaRPr/>
                    </a:p>
                  </a:txBody>
                  <a:tcPr marL="91450" marR="91450" marT="45725" marB="45725"/>
                </a:tc>
                <a:tc>
                  <a:txBody>
                    <a:bodyPr/>
                    <a:lstStyle/>
                    <a:p>
                      <a:pPr marL="0" marR="0" lvl="0" indent="0" algn="r" rtl="0">
                        <a:lnSpc>
                          <a:spcPct val="100000"/>
                        </a:lnSpc>
                        <a:spcBef>
                          <a:spcPts val="0"/>
                        </a:spcBef>
                        <a:spcAft>
                          <a:spcPts val="0"/>
                        </a:spcAft>
                        <a:buNone/>
                      </a:pPr>
                      <a:r>
                        <a:rPr lang="en-US" sz="1500" b="0" u="none" strike="noStrike" cap="none"/>
                        <a:t>480000</a:t>
                      </a:r>
                      <a:endParaRPr sz="1500" b="0" u="none" strike="noStrike" cap="none"/>
                    </a:p>
                  </a:txBody>
                  <a:tcPr marL="91450" marR="91450" marT="45725" marB="45725"/>
                </a:tc>
                <a:tc>
                  <a:txBody>
                    <a:bodyPr/>
                    <a:lstStyle/>
                    <a:p>
                      <a:pPr marL="0" marR="0" lvl="0" indent="0" algn="r" rtl="0">
                        <a:lnSpc>
                          <a:spcPct val="100000"/>
                        </a:lnSpc>
                        <a:spcBef>
                          <a:spcPts val="0"/>
                        </a:spcBef>
                        <a:spcAft>
                          <a:spcPts val="0"/>
                        </a:spcAft>
                        <a:buNone/>
                      </a:pPr>
                      <a:endParaRPr sz="1500" b="0" u="none" strike="noStrike" cap="none"/>
                    </a:p>
                  </a:txBody>
                  <a:tcPr marL="91450" marR="91450" marT="45725" marB="45725"/>
                </a:tc>
                <a:tc>
                  <a:txBody>
                    <a:bodyPr/>
                    <a:lstStyle/>
                    <a:p>
                      <a:pPr marL="0" marR="0" lvl="0" indent="0" algn="r" rtl="0">
                        <a:lnSpc>
                          <a:spcPct val="100000"/>
                        </a:lnSpc>
                        <a:spcBef>
                          <a:spcPts val="0"/>
                        </a:spcBef>
                        <a:spcAft>
                          <a:spcPts val="0"/>
                        </a:spcAft>
                        <a:buNone/>
                      </a:pPr>
                      <a:endParaRPr sz="1500" b="0" u="none" strike="noStrike" cap="none"/>
                    </a:p>
                  </a:txBody>
                  <a:tcPr marL="91450" marR="91450" marT="45725" marB="45725"/>
                </a:tc>
                <a:tc>
                  <a:txBody>
                    <a:bodyPr/>
                    <a:lstStyle/>
                    <a:p>
                      <a:pPr marL="0" marR="0" lvl="0" indent="0" algn="r" rtl="0">
                        <a:lnSpc>
                          <a:spcPct val="100000"/>
                        </a:lnSpc>
                        <a:spcBef>
                          <a:spcPts val="0"/>
                        </a:spcBef>
                        <a:spcAft>
                          <a:spcPts val="0"/>
                        </a:spcAft>
                        <a:buNone/>
                      </a:pPr>
                      <a:endParaRPr sz="1500" b="0" u="none" strike="noStrike" cap="none"/>
                    </a:p>
                  </a:txBody>
                  <a:tcPr marL="91450" marR="91450" marT="45725" marB="45725"/>
                </a:tc>
              </a:tr>
              <a:tr h="275425">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t>Less: Standard deduction @ 30%</a:t>
                      </a:r>
                      <a:endParaRPr/>
                    </a:p>
                  </a:txBody>
                  <a:tcPr marL="91450" marR="91450" marT="45725" marB="45725"/>
                </a:tc>
                <a:tc>
                  <a:txBody>
                    <a:bodyPr/>
                    <a:lstStyle/>
                    <a:p>
                      <a:pPr marL="0" marR="0" lvl="0" indent="0" algn="r" rtl="0">
                        <a:lnSpc>
                          <a:spcPct val="100000"/>
                        </a:lnSpc>
                        <a:spcBef>
                          <a:spcPts val="0"/>
                        </a:spcBef>
                        <a:spcAft>
                          <a:spcPts val="0"/>
                        </a:spcAft>
                        <a:buNone/>
                      </a:pPr>
                      <a:r>
                        <a:rPr lang="en-US" sz="1500" b="0" u="none" strike="noStrike" cap="none"/>
                        <a:t>144000</a:t>
                      </a:r>
                      <a:endParaRPr sz="1500" b="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500" b="0" u="none" strike="noStrike" cap="none"/>
                        <a:t>336000</a:t>
                      </a:r>
                      <a:endParaRPr sz="1500" b="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500" b="0" u="none" strike="noStrike" cap="none"/>
                        <a:t>336000</a:t>
                      </a:r>
                      <a:endParaRPr sz="1500" b="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500" b="0" u="none" strike="noStrike" cap="none"/>
                        <a:t>336000</a:t>
                      </a:r>
                      <a:endParaRPr sz="1500" b="0" u="none" strike="noStrike" cap="none"/>
                    </a:p>
                  </a:txBody>
                  <a:tcPr marL="91450" marR="91450" marT="45725" marB="45725"/>
                </a:tc>
              </a:tr>
              <a:tr h="275425">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t>Income under the head "capital gain"</a:t>
                      </a:r>
                      <a:endParaRPr/>
                    </a:p>
                  </a:txBody>
                  <a:tcPr marL="91450" marR="91450" marT="45725" marB="45725"/>
                </a:tc>
                <a:tc>
                  <a:txBody>
                    <a:bodyPr/>
                    <a:lstStyle/>
                    <a:p>
                      <a:pPr marL="0" marR="0" lvl="0" indent="0" algn="r" rtl="0">
                        <a:lnSpc>
                          <a:spcPct val="100000"/>
                        </a:lnSpc>
                        <a:spcBef>
                          <a:spcPts val="0"/>
                        </a:spcBef>
                        <a:spcAft>
                          <a:spcPts val="0"/>
                        </a:spcAft>
                        <a:buNone/>
                      </a:pPr>
                      <a:endParaRPr sz="1500" b="0" u="none" strike="noStrike" cap="none"/>
                    </a:p>
                  </a:txBody>
                  <a:tcPr marL="91450" marR="91450" marT="45725" marB="45725"/>
                </a:tc>
                <a:tc>
                  <a:txBody>
                    <a:bodyPr/>
                    <a:lstStyle/>
                    <a:p>
                      <a:pPr marL="0" marR="0" lvl="0" indent="0" algn="r" rtl="0">
                        <a:lnSpc>
                          <a:spcPct val="100000"/>
                        </a:lnSpc>
                        <a:spcBef>
                          <a:spcPts val="0"/>
                        </a:spcBef>
                        <a:spcAft>
                          <a:spcPts val="0"/>
                        </a:spcAft>
                        <a:buNone/>
                      </a:pPr>
                      <a:endParaRPr sz="1500" b="0" u="none" strike="noStrike" cap="none"/>
                    </a:p>
                  </a:txBody>
                  <a:tcPr marL="91450" marR="91450" marT="45725" marB="45725"/>
                </a:tc>
                <a:tc>
                  <a:txBody>
                    <a:bodyPr/>
                    <a:lstStyle/>
                    <a:p>
                      <a:pPr marL="0" marR="0" lvl="0" indent="0" algn="r" rtl="0">
                        <a:lnSpc>
                          <a:spcPct val="100000"/>
                        </a:lnSpc>
                        <a:spcBef>
                          <a:spcPts val="0"/>
                        </a:spcBef>
                        <a:spcAft>
                          <a:spcPts val="0"/>
                        </a:spcAft>
                        <a:buNone/>
                      </a:pPr>
                      <a:endParaRPr sz="1500" b="0" u="none" strike="noStrike" cap="none"/>
                    </a:p>
                  </a:txBody>
                  <a:tcPr marL="91450" marR="91450" marT="45725" marB="45725"/>
                </a:tc>
                <a:tc>
                  <a:txBody>
                    <a:bodyPr/>
                    <a:lstStyle/>
                    <a:p>
                      <a:pPr marL="0" marR="0" lvl="0" indent="0" algn="r" rtl="0">
                        <a:lnSpc>
                          <a:spcPct val="100000"/>
                        </a:lnSpc>
                        <a:spcBef>
                          <a:spcPts val="0"/>
                        </a:spcBef>
                        <a:spcAft>
                          <a:spcPts val="0"/>
                        </a:spcAft>
                        <a:buNone/>
                      </a:pPr>
                      <a:endParaRPr sz="1500" b="0" u="none" strike="noStrike" cap="none"/>
                    </a:p>
                  </a:txBody>
                  <a:tcPr marL="91450" marR="91450" marT="45725" marB="45725"/>
                </a:tc>
              </a:tr>
              <a:tr h="275425">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t>Lon2·term capital 2ain (See Working Note)</a:t>
                      </a:r>
                      <a:endParaRPr/>
                    </a:p>
                  </a:txBody>
                  <a:tcPr marL="91450" marR="91450" marT="45725" marB="45725"/>
                </a:tc>
                <a:tc>
                  <a:txBody>
                    <a:bodyPr/>
                    <a:lstStyle/>
                    <a:p>
                      <a:pPr marL="0" marR="0" lvl="0" indent="0" algn="r" rtl="0">
                        <a:lnSpc>
                          <a:spcPct val="100000"/>
                        </a:lnSpc>
                        <a:spcBef>
                          <a:spcPts val="0"/>
                        </a:spcBef>
                        <a:spcAft>
                          <a:spcPts val="0"/>
                        </a:spcAft>
                        <a:buNone/>
                      </a:pPr>
                      <a:endParaRPr sz="1500" b="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500" b="0" u="none" strike="noStrike" cap="none"/>
                        <a:t>120000</a:t>
                      </a:r>
                      <a:endParaRPr sz="1500" b="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500" b="0" u="none" strike="noStrike" cap="none"/>
                        <a:t>40000</a:t>
                      </a:r>
                      <a:endParaRPr sz="1500" b="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500" b="0" u="none" strike="noStrike" cap="none"/>
                        <a:t>320000</a:t>
                      </a:r>
                      <a:endParaRPr sz="1500" b="0" u="none" strike="noStrike" cap="none"/>
                    </a:p>
                  </a:txBody>
                  <a:tcPr marL="91450" marR="91450" marT="45725" marB="45725"/>
                </a:tc>
              </a:tr>
              <a:tr h="275425">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t>Gross total income</a:t>
                      </a:r>
                      <a:endParaRPr/>
                    </a:p>
                  </a:txBody>
                  <a:tcPr marL="91450" marR="91450" marT="45725" marB="45725"/>
                </a:tc>
                <a:tc>
                  <a:txBody>
                    <a:bodyPr/>
                    <a:lstStyle/>
                    <a:p>
                      <a:pPr marL="0" marR="0" lvl="0" indent="0" algn="r" rtl="0">
                        <a:lnSpc>
                          <a:spcPct val="100000"/>
                        </a:lnSpc>
                        <a:spcBef>
                          <a:spcPts val="0"/>
                        </a:spcBef>
                        <a:spcAft>
                          <a:spcPts val="0"/>
                        </a:spcAft>
                        <a:buNone/>
                      </a:pPr>
                      <a:endParaRPr sz="1500" b="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500" b="0" u="none" strike="noStrike" cap="none"/>
                        <a:t>1016000</a:t>
                      </a:r>
                      <a:endParaRPr sz="1500" b="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500" b="0" u="none" strike="noStrike" cap="none"/>
                        <a:t>936000</a:t>
                      </a:r>
                      <a:endParaRPr sz="1500" b="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500" b="0" u="none" strike="noStrike" cap="none"/>
                        <a:t>1216000</a:t>
                      </a:r>
                      <a:endParaRPr sz="1500" b="0" u="none" strike="noStrike" cap="none"/>
                    </a:p>
                  </a:txBody>
                  <a:tcPr marL="91450" marR="91450" marT="45725" marB="45725"/>
                </a:tc>
              </a:tr>
              <a:tr h="472150">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t>Less: Deduction under Chapter VIA(section 80C to 80U)</a:t>
                      </a:r>
                      <a:endParaRPr/>
                    </a:p>
                  </a:txBody>
                  <a:tcPr marL="91450" marR="91450" marT="45725" marB="45725"/>
                </a:tc>
                <a:tc>
                  <a:txBody>
                    <a:bodyPr/>
                    <a:lstStyle/>
                    <a:p>
                      <a:pPr marL="0" marR="0" lvl="0" indent="0" algn="r" rtl="0">
                        <a:lnSpc>
                          <a:spcPct val="100000"/>
                        </a:lnSpc>
                        <a:spcBef>
                          <a:spcPts val="0"/>
                        </a:spcBef>
                        <a:spcAft>
                          <a:spcPts val="0"/>
                        </a:spcAft>
                        <a:buNone/>
                      </a:pPr>
                      <a:endParaRPr sz="1500" b="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500" b="0" u="none" strike="noStrike" cap="none"/>
                        <a:t>150000</a:t>
                      </a:r>
                      <a:endParaRPr sz="1500" b="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500" b="0" u="none" strike="noStrike" cap="none"/>
                        <a:t>150000</a:t>
                      </a:r>
                      <a:endParaRPr sz="1500" b="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500" b="0" u="none" strike="noStrike" cap="none"/>
                        <a:t>150000</a:t>
                      </a:r>
                      <a:endParaRPr sz="1500" b="0" u="none" strike="noStrike" cap="none"/>
                    </a:p>
                  </a:txBody>
                  <a:tcPr marL="91450" marR="91450" marT="45725" marB="45725"/>
                </a:tc>
              </a:tr>
              <a:tr h="275425">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t>Total income</a:t>
                      </a:r>
                      <a:endParaRPr/>
                    </a:p>
                  </a:txBody>
                  <a:tcPr marL="91450" marR="91450" marT="45725" marB="45725"/>
                </a:tc>
                <a:tc>
                  <a:txBody>
                    <a:bodyPr/>
                    <a:lstStyle/>
                    <a:p>
                      <a:pPr marL="0" marR="0" lvl="0" indent="0" algn="r" rtl="0">
                        <a:lnSpc>
                          <a:spcPct val="100000"/>
                        </a:lnSpc>
                        <a:spcBef>
                          <a:spcPts val="0"/>
                        </a:spcBef>
                        <a:spcAft>
                          <a:spcPts val="0"/>
                        </a:spcAft>
                        <a:buNone/>
                      </a:pPr>
                      <a:endParaRPr sz="1500" b="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500" b="0" u="none" strike="noStrike" cap="none"/>
                        <a:t>866000</a:t>
                      </a:r>
                      <a:endParaRPr sz="1500" b="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500" b="0" u="none" strike="noStrike" cap="none"/>
                        <a:t>786000</a:t>
                      </a:r>
                      <a:endParaRPr sz="1500" b="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500" b="0" u="none" strike="noStrike" cap="none"/>
                        <a:t>1066000</a:t>
                      </a:r>
                      <a:endParaRPr sz="1500" b="0" u="none" strike="noStrike" cap="none"/>
                    </a:p>
                  </a:txBody>
                  <a:tcPr marL="91450" marR="91450" marT="45725" marB="45725"/>
                </a:tc>
              </a:tr>
              <a:tr h="275425">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t>Tax on total income</a:t>
                      </a:r>
                      <a:endParaRPr/>
                    </a:p>
                  </a:txBody>
                  <a:tcPr marL="91450" marR="91450" marT="45725" marB="45725"/>
                </a:tc>
                <a:tc>
                  <a:txBody>
                    <a:bodyPr/>
                    <a:lstStyle/>
                    <a:p>
                      <a:pPr marL="0" marR="0" lvl="0" indent="0" algn="r" rtl="0">
                        <a:lnSpc>
                          <a:spcPct val="100000"/>
                        </a:lnSpc>
                        <a:spcBef>
                          <a:spcPts val="0"/>
                        </a:spcBef>
                        <a:spcAft>
                          <a:spcPts val="0"/>
                        </a:spcAft>
                        <a:buNone/>
                      </a:pPr>
                      <a:endParaRPr sz="1500" b="0" u="none" strike="noStrike" cap="none"/>
                    </a:p>
                  </a:txBody>
                  <a:tcPr marL="91450" marR="91450" marT="45725" marB="45725"/>
                </a:tc>
                <a:tc>
                  <a:txBody>
                    <a:bodyPr/>
                    <a:lstStyle/>
                    <a:p>
                      <a:pPr marL="0" marR="0" lvl="0" indent="0" algn="r" rtl="0">
                        <a:lnSpc>
                          <a:spcPct val="100000"/>
                        </a:lnSpc>
                        <a:spcBef>
                          <a:spcPts val="0"/>
                        </a:spcBef>
                        <a:spcAft>
                          <a:spcPts val="0"/>
                        </a:spcAft>
                        <a:buNone/>
                      </a:pPr>
                      <a:endParaRPr sz="1500" b="0" u="none" strike="noStrike" cap="none"/>
                    </a:p>
                  </a:txBody>
                  <a:tcPr marL="91450" marR="91450" marT="45725" marB="45725"/>
                </a:tc>
                <a:tc>
                  <a:txBody>
                    <a:bodyPr/>
                    <a:lstStyle/>
                    <a:p>
                      <a:pPr marL="0" marR="0" lvl="0" indent="0" algn="r" rtl="0">
                        <a:lnSpc>
                          <a:spcPct val="100000"/>
                        </a:lnSpc>
                        <a:spcBef>
                          <a:spcPts val="0"/>
                        </a:spcBef>
                        <a:spcAft>
                          <a:spcPts val="0"/>
                        </a:spcAft>
                        <a:buNone/>
                      </a:pPr>
                      <a:endParaRPr sz="1500" b="0" u="none" strike="noStrike" cap="none"/>
                    </a:p>
                  </a:txBody>
                  <a:tcPr marL="91450" marR="91450" marT="45725" marB="45725"/>
                </a:tc>
                <a:tc>
                  <a:txBody>
                    <a:bodyPr/>
                    <a:lstStyle/>
                    <a:p>
                      <a:pPr marL="0" marR="0" lvl="0" indent="0" algn="r" rtl="0">
                        <a:lnSpc>
                          <a:spcPct val="100000"/>
                        </a:lnSpc>
                        <a:spcBef>
                          <a:spcPts val="0"/>
                        </a:spcBef>
                        <a:spcAft>
                          <a:spcPts val="0"/>
                        </a:spcAft>
                        <a:buNone/>
                      </a:pPr>
                      <a:endParaRPr sz="1500" b="0" u="none" strike="noStrike" cap="none"/>
                    </a:p>
                  </a:txBody>
                  <a:tcPr marL="91450" marR="91450" marT="45725" marB="45725"/>
                </a:tc>
              </a:tr>
              <a:tr h="472150">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t>Tax on long-term capital gain @ 10% on amount exceeding 100000</a:t>
                      </a:r>
                      <a:endParaRPr/>
                    </a:p>
                  </a:txBody>
                  <a:tcPr marL="91450" marR="91450" marT="45725" marB="45725"/>
                </a:tc>
                <a:tc>
                  <a:txBody>
                    <a:bodyPr/>
                    <a:lstStyle/>
                    <a:p>
                      <a:pPr marL="0" marR="0" lvl="0" indent="0" algn="r" rtl="0">
                        <a:lnSpc>
                          <a:spcPct val="100000"/>
                        </a:lnSpc>
                        <a:spcBef>
                          <a:spcPts val="0"/>
                        </a:spcBef>
                        <a:spcAft>
                          <a:spcPts val="0"/>
                        </a:spcAft>
                        <a:buNone/>
                      </a:pPr>
                      <a:endParaRPr sz="1500" b="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500" b="0" u="none" strike="noStrike" cap="none"/>
                        <a:t>2,000</a:t>
                      </a:r>
                      <a:endParaRPr sz="1500" b="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500" b="0" u="none" strike="noStrike" cap="none"/>
                        <a:t>Nil</a:t>
                      </a:r>
                      <a:endParaRPr sz="1500" b="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500" b="0" u="none" strike="noStrike" cap="none"/>
                        <a:t>22,000</a:t>
                      </a:r>
                      <a:endParaRPr sz="1500" b="0" u="none" strike="noStrike" cap="none"/>
                    </a:p>
                  </a:txBody>
                  <a:tcPr marL="91450" marR="91450" marT="45725" marB="45725"/>
                </a:tc>
              </a:tr>
              <a:tr h="275425">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t>Tax on balance total income of 7,46,000</a:t>
                      </a:r>
                      <a:endParaRPr/>
                    </a:p>
                  </a:txBody>
                  <a:tcPr marL="91450" marR="91450" marT="45725" marB="45725"/>
                </a:tc>
                <a:tc>
                  <a:txBody>
                    <a:bodyPr/>
                    <a:lstStyle/>
                    <a:p>
                      <a:pPr marL="0" marR="0" lvl="0" indent="0" algn="r" rtl="0">
                        <a:lnSpc>
                          <a:spcPct val="100000"/>
                        </a:lnSpc>
                        <a:spcBef>
                          <a:spcPts val="0"/>
                        </a:spcBef>
                        <a:spcAft>
                          <a:spcPts val="0"/>
                        </a:spcAft>
                        <a:buNone/>
                      </a:pPr>
                      <a:endParaRPr sz="1500" b="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500" b="0" u="none" strike="noStrike" cap="none"/>
                        <a:t>61,700</a:t>
                      </a:r>
                      <a:endParaRPr sz="1500" b="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500" b="0" u="none" strike="noStrike" cap="none"/>
                        <a:t>61,700</a:t>
                      </a:r>
                      <a:endParaRPr sz="1500" b="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500" b="0" u="none" strike="noStrike" cap="none"/>
                        <a:t>61,700</a:t>
                      </a:r>
                      <a:endParaRPr sz="1500" b="0" u="none" strike="noStrike" cap="none"/>
                    </a:p>
                  </a:txBody>
                  <a:tcPr marL="91450" marR="91450" marT="45725" marB="45725"/>
                </a:tc>
              </a:tr>
              <a:tr h="275425">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t>Total Tax</a:t>
                      </a:r>
                      <a:endParaRPr/>
                    </a:p>
                  </a:txBody>
                  <a:tcPr marL="91450" marR="91450" marT="45725" marB="45725"/>
                </a:tc>
                <a:tc>
                  <a:txBody>
                    <a:bodyPr/>
                    <a:lstStyle/>
                    <a:p>
                      <a:pPr marL="0" marR="0" lvl="0" indent="0" algn="r" rtl="0">
                        <a:lnSpc>
                          <a:spcPct val="100000"/>
                        </a:lnSpc>
                        <a:spcBef>
                          <a:spcPts val="0"/>
                        </a:spcBef>
                        <a:spcAft>
                          <a:spcPts val="0"/>
                        </a:spcAft>
                        <a:buNone/>
                      </a:pPr>
                      <a:endParaRPr sz="1500" b="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500" b="0" u="none" strike="noStrike" cap="none"/>
                        <a:t>63,700</a:t>
                      </a:r>
                      <a:endParaRPr sz="1500" b="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500" b="0" u="none" strike="noStrike" cap="none"/>
                        <a:t>61,700</a:t>
                      </a:r>
                      <a:endParaRPr sz="1500" b="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500" b="0" u="none" strike="noStrike" cap="none"/>
                        <a:t>83,700</a:t>
                      </a:r>
                      <a:endParaRPr sz="1500" b="0" u="none" strike="noStrike" cap="none"/>
                    </a:p>
                  </a:txBody>
                  <a:tcPr marL="91450" marR="91450" marT="45725" marB="45725"/>
                </a:tc>
              </a:tr>
              <a:tr h="275425">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t>Add: Health and Education Cess (H&amp;EC) @ 4%</a:t>
                      </a:r>
                      <a:endParaRPr/>
                    </a:p>
                  </a:txBody>
                  <a:tcPr marL="91450" marR="91450" marT="45725" marB="45725"/>
                </a:tc>
                <a:tc>
                  <a:txBody>
                    <a:bodyPr/>
                    <a:lstStyle/>
                    <a:p>
                      <a:pPr marL="0" marR="0" lvl="0" indent="0" algn="r" rtl="0">
                        <a:lnSpc>
                          <a:spcPct val="100000"/>
                        </a:lnSpc>
                        <a:spcBef>
                          <a:spcPts val="0"/>
                        </a:spcBef>
                        <a:spcAft>
                          <a:spcPts val="0"/>
                        </a:spcAft>
                        <a:buNone/>
                      </a:pPr>
                      <a:endParaRPr sz="1500" b="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2548</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2468</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3348</a:t>
                      </a:r>
                      <a:endParaRPr sz="1400" u="none" strike="noStrike" cap="none"/>
                    </a:p>
                  </a:txBody>
                  <a:tcPr marL="91450" marR="91450" marT="45725" marB="45725"/>
                </a:tc>
              </a:tr>
              <a:tr h="275425">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t>Total tax payable (rounded off)</a:t>
                      </a:r>
                      <a:endParaRPr/>
                    </a:p>
                  </a:txBody>
                  <a:tcPr marL="91450" marR="91450" marT="45725" marB="45725"/>
                </a:tc>
                <a:tc>
                  <a:txBody>
                    <a:bodyPr/>
                    <a:lstStyle/>
                    <a:p>
                      <a:pPr marL="0" marR="0" lvl="0" indent="0" algn="r" rtl="0">
                        <a:lnSpc>
                          <a:spcPct val="100000"/>
                        </a:lnSpc>
                        <a:spcBef>
                          <a:spcPts val="0"/>
                        </a:spcBef>
                        <a:spcAft>
                          <a:spcPts val="0"/>
                        </a:spcAft>
                        <a:buNone/>
                      </a:pPr>
                      <a:endParaRPr sz="1500" b="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500" b="0" u="none" strike="noStrike" cap="none"/>
                        <a:t>66250</a:t>
                      </a:r>
                      <a:endParaRPr sz="1500" b="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500" b="0" u="none" strike="noStrike" cap="none"/>
                        <a:t>64170</a:t>
                      </a:r>
                      <a:endParaRPr sz="1500" b="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500" b="0" u="none" strike="noStrike" cap="none"/>
                        <a:t>87050</a:t>
                      </a:r>
                      <a:endParaRPr sz="1500" b="0" u="none" strike="noStrike" cap="none"/>
                    </a:p>
                  </a:txBody>
                  <a:tcPr marL="91450" marR="91450" marT="45725" marB="45725"/>
                </a:tc>
              </a:tr>
            </a:tbl>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54"/>
          <p:cNvSpPr txBox="1">
            <a:spLocks noGrp="1"/>
          </p:cNvSpPr>
          <p:nvPr>
            <p:ph type="title"/>
          </p:nvPr>
        </p:nvSpPr>
        <p:spPr>
          <a:xfrm>
            <a:off x="0" y="0"/>
            <a:ext cx="9144000" cy="79083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800"/>
              <a:buNone/>
            </a:pPr>
            <a:r>
              <a:rPr lang="en-US" sz="2400" b="1"/>
              <a:t>Example of cost of acquisition for long term capital gain</a:t>
            </a:r>
            <a:endParaRPr sz="2400" b="1"/>
          </a:p>
        </p:txBody>
      </p:sp>
      <p:sp>
        <p:nvSpPr>
          <p:cNvPr id="520" name="Google Shape;520;p54"/>
          <p:cNvSpPr txBox="1">
            <a:spLocks noGrp="1"/>
          </p:cNvSpPr>
          <p:nvPr>
            <p:ph type="body" idx="1"/>
          </p:nvPr>
        </p:nvSpPr>
        <p:spPr>
          <a:xfrm>
            <a:off x="0" y="617838"/>
            <a:ext cx="9144000" cy="4525662"/>
          </a:xfrm>
          <a:prstGeom prst="rect">
            <a:avLst/>
          </a:prstGeom>
          <a:noFill/>
          <a:ln>
            <a:noFill/>
          </a:ln>
        </p:spPr>
        <p:txBody>
          <a:bodyPr spcFirstLastPara="1" wrap="square" lIns="91425" tIns="45700" rIns="91425" bIns="45700" anchor="t" anchorCtr="0">
            <a:normAutofit/>
          </a:bodyPr>
          <a:lstStyle/>
          <a:p>
            <a:pPr marL="114300" lvl="0" indent="0" algn="l" rtl="0">
              <a:lnSpc>
                <a:spcPct val="115000"/>
              </a:lnSpc>
              <a:spcBef>
                <a:spcPts val="360"/>
              </a:spcBef>
              <a:spcAft>
                <a:spcPts val="0"/>
              </a:spcAft>
              <a:buSzPts val="1800"/>
              <a:buNone/>
            </a:pPr>
            <a:r>
              <a:rPr lang="en-US" sz="1600">
                <a:solidFill>
                  <a:schemeClr val="dk1"/>
                </a:solidFill>
              </a:rPr>
              <a:t>Solution: Working Notes:</a:t>
            </a:r>
            <a:endParaRPr/>
          </a:p>
          <a:p>
            <a:pPr marL="114300" lvl="0" indent="0" algn="l" rtl="0">
              <a:lnSpc>
                <a:spcPct val="115000"/>
              </a:lnSpc>
              <a:spcBef>
                <a:spcPts val="360"/>
              </a:spcBef>
              <a:spcAft>
                <a:spcPts val="0"/>
              </a:spcAft>
              <a:buSzPts val="1800"/>
              <a:buNone/>
            </a:pPr>
            <a:endParaRPr sz="1600">
              <a:solidFill>
                <a:schemeClr val="dk1"/>
              </a:solidFill>
            </a:endParaRPr>
          </a:p>
          <a:p>
            <a:pPr marL="114300" lvl="0" indent="0" algn="l" rtl="0">
              <a:lnSpc>
                <a:spcPct val="115000"/>
              </a:lnSpc>
              <a:spcBef>
                <a:spcPts val="360"/>
              </a:spcBef>
              <a:spcAft>
                <a:spcPts val="0"/>
              </a:spcAft>
              <a:buSzPts val="1800"/>
              <a:buNone/>
            </a:pPr>
            <a:endParaRPr sz="1600">
              <a:solidFill>
                <a:schemeClr val="dk1"/>
              </a:solidFill>
            </a:endParaRPr>
          </a:p>
          <a:p>
            <a:pPr marL="114300" lvl="0" indent="0" algn="l" rtl="0">
              <a:lnSpc>
                <a:spcPct val="115000"/>
              </a:lnSpc>
              <a:spcBef>
                <a:spcPts val="360"/>
              </a:spcBef>
              <a:spcAft>
                <a:spcPts val="0"/>
              </a:spcAft>
              <a:buSzPts val="1800"/>
              <a:buNone/>
            </a:pPr>
            <a:endParaRPr sz="1600">
              <a:solidFill>
                <a:schemeClr val="dk1"/>
              </a:solidFill>
            </a:endParaRPr>
          </a:p>
          <a:p>
            <a:pPr marL="114300" lvl="0" indent="0" algn="l" rtl="0">
              <a:lnSpc>
                <a:spcPct val="115000"/>
              </a:lnSpc>
              <a:spcBef>
                <a:spcPts val="360"/>
              </a:spcBef>
              <a:spcAft>
                <a:spcPts val="0"/>
              </a:spcAft>
              <a:buSzPts val="1800"/>
              <a:buNone/>
            </a:pPr>
            <a:endParaRPr sz="1600">
              <a:solidFill>
                <a:schemeClr val="dk1"/>
              </a:solidFill>
            </a:endParaRPr>
          </a:p>
          <a:p>
            <a:pPr marL="114300" lvl="0" indent="0" algn="l" rtl="0">
              <a:lnSpc>
                <a:spcPct val="115000"/>
              </a:lnSpc>
              <a:spcBef>
                <a:spcPts val="360"/>
              </a:spcBef>
              <a:spcAft>
                <a:spcPts val="0"/>
              </a:spcAft>
              <a:buSzPts val="1800"/>
              <a:buNone/>
            </a:pPr>
            <a:endParaRPr sz="1600">
              <a:solidFill>
                <a:schemeClr val="dk1"/>
              </a:solidFill>
            </a:endParaRPr>
          </a:p>
          <a:p>
            <a:pPr marL="114300" lvl="0" indent="0" algn="l" rtl="0">
              <a:lnSpc>
                <a:spcPct val="115000"/>
              </a:lnSpc>
              <a:spcBef>
                <a:spcPts val="360"/>
              </a:spcBef>
              <a:spcAft>
                <a:spcPts val="0"/>
              </a:spcAft>
              <a:buSzPts val="1800"/>
              <a:buNone/>
            </a:pPr>
            <a:endParaRPr sz="1600">
              <a:solidFill>
                <a:schemeClr val="dk1"/>
              </a:solidFill>
            </a:endParaRPr>
          </a:p>
          <a:p>
            <a:pPr marL="114300" lvl="0" indent="0" algn="l" rtl="0">
              <a:lnSpc>
                <a:spcPct val="115000"/>
              </a:lnSpc>
              <a:spcBef>
                <a:spcPts val="360"/>
              </a:spcBef>
              <a:spcAft>
                <a:spcPts val="0"/>
              </a:spcAft>
              <a:buSzPts val="1800"/>
              <a:buNone/>
            </a:pPr>
            <a:endParaRPr sz="1600">
              <a:solidFill>
                <a:schemeClr val="dk1"/>
              </a:solidFill>
            </a:endParaRPr>
          </a:p>
          <a:p>
            <a:pPr marL="114300" lvl="0" indent="0" algn="l" rtl="0">
              <a:lnSpc>
                <a:spcPct val="115000"/>
              </a:lnSpc>
              <a:spcBef>
                <a:spcPts val="360"/>
              </a:spcBef>
              <a:spcAft>
                <a:spcPts val="0"/>
              </a:spcAft>
              <a:buSzPts val="1800"/>
              <a:buNone/>
            </a:pPr>
            <a:endParaRPr sz="1600">
              <a:solidFill>
                <a:schemeClr val="dk1"/>
              </a:solidFill>
            </a:endParaRPr>
          </a:p>
          <a:p>
            <a:pPr marL="114300" lvl="0" indent="0" algn="l" rtl="0">
              <a:lnSpc>
                <a:spcPct val="115000"/>
              </a:lnSpc>
              <a:spcBef>
                <a:spcPts val="360"/>
              </a:spcBef>
              <a:spcAft>
                <a:spcPts val="0"/>
              </a:spcAft>
              <a:buSzPts val="1800"/>
              <a:buNone/>
            </a:pPr>
            <a:endParaRPr sz="1600">
              <a:solidFill>
                <a:schemeClr val="dk1"/>
              </a:solidFill>
            </a:endParaRPr>
          </a:p>
          <a:p>
            <a:pPr marL="114300" lvl="0" indent="0" algn="l" rtl="0">
              <a:lnSpc>
                <a:spcPct val="115000"/>
              </a:lnSpc>
              <a:spcBef>
                <a:spcPts val="360"/>
              </a:spcBef>
              <a:spcAft>
                <a:spcPts val="0"/>
              </a:spcAft>
              <a:buSzPts val="1800"/>
              <a:buNone/>
            </a:pPr>
            <a:endParaRPr sz="1600">
              <a:solidFill>
                <a:schemeClr val="dk1"/>
              </a:solidFill>
            </a:endParaRPr>
          </a:p>
          <a:p>
            <a:pPr marL="114300" lvl="0" indent="0" algn="l" rtl="0">
              <a:lnSpc>
                <a:spcPct val="115000"/>
              </a:lnSpc>
              <a:spcBef>
                <a:spcPts val="360"/>
              </a:spcBef>
              <a:spcAft>
                <a:spcPts val="0"/>
              </a:spcAft>
              <a:buSzPts val="1800"/>
              <a:buNone/>
            </a:pPr>
            <a:endParaRPr sz="1600">
              <a:solidFill>
                <a:schemeClr val="dk1"/>
              </a:solidFill>
            </a:endParaRPr>
          </a:p>
          <a:p>
            <a:pPr marL="114300" lvl="0" indent="0" algn="l" rtl="0">
              <a:lnSpc>
                <a:spcPct val="115000"/>
              </a:lnSpc>
              <a:spcBef>
                <a:spcPts val="360"/>
              </a:spcBef>
              <a:spcAft>
                <a:spcPts val="0"/>
              </a:spcAft>
              <a:buSzPts val="1800"/>
              <a:buNone/>
            </a:pPr>
            <a:endParaRPr sz="1600">
              <a:solidFill>
                <a:schemeClr val="dk1"/>
              </a:solidFill>
            </a:endParaRPr>
          </a:p>
          <a:p>
            <a:pPr marL="114300" lvl="0" indent="0" algn="l" rtl="0">
              <a:lnSpc>
                <a:spcPct val="115000"/>
              </a:lnSpc>
              <a:spcBef>
                <a:spcPts val="360"/>
              </a:spcBef>
              <a:spcAft>
                <a:spcPts val="0"/>
              </a:spcAft>
              <a:buSzPts val="1800"/>
              <a:buNone/>
            </a:pPr>
            <a:endParaRPr sz="1600">
              <a:solidFill>
                <a:schemeClr val="dk1"/>
              </a:solidFill>
            </a:endParaRPr>
          </a:p>
          <a:p>
            <a:pPr marL="114300" lvl="0" indent="0" algn="l" rtl="0">
              <a:lnSpc>
                <a:spcPct val="115000"/>
              </a:lnSpc>
              <a:spcBef>
                <a:spcPts val="360"/>
              </a:spcBef>
              <a:spcAft>
                <a:spcPts val="0"/>
              </a:spcAft>
              <a:buSzPts val="1800"/>
              <a:buNone/>
            </a:pPr>
            <a:endParaRPr sz="1600"/>
          </a:p>
        </p:txBody>
      </p:sp>
      <p:graphicFrame>
        <p:nvGraphicFramePr>
          <p:cNvPr id="521" name="Google Shape;521;p54"/>
          <p:cNvGraphicFramePr/>
          <p:nvPr/>
        </p:nvGraphicFramePr>
        <p:xfrm>
          <a:off x="67963" y="1321044"/>
          <a:ext cx="9008075" cy="3644250"/>
        </p:xfrm>
        <a:graphic>
          <a:graphicData uri="http://schemas.openxmlformats.org/drawingml/2006/table">
            <a:tbl>
              <a:tblPr firstRow="1" bandRow="1">
                <a:noFill/>
                <a:tableStyleId>{55E68572-0C15-41E4-A884-CE48865E046A}</a:tableStyleId>
              </a:tblPr>
              <a:tblGrid>
                <a:gridCol w="3305425"/>
                <a:gridCol w="963825"/>
                <a:gridCol w="889675"/>
                <a:gridCol w="963825"/>
                <a:gridCol w="716700"/>
                <a:gridCol w="1295900"/>
                <a:gridCol w="872725"/>
              </a:tblGrid>
              <a:tr h="453125">
                <a:tc>
                  <a:txBody>
                    <a:bodyPr/>
                    <a:lstStyle/>
                    <a:p>
                      <a:pPr marL="0" marR="0" lvl="0" indent="0" algn="l" rtl="0">
                        <a:lnSpc>
                          <a:spcPct val="100000"/>
                        </a:lnSpc>
                        <a:spcBef>
                          <a:spcPts val="0"/>
                        </a:spcBef>
                        <a:spcAft>
                          <a:spcPts val="0"/>
                        </a:spcAft>
                        <a:buNone/>
                      </a:pPr>
                      <a:r>
                        <a:rPr lang="en-US" sz="1500" b="1" u="none" strike="noStrike" cap="none"/>
                        <a:t>Particulars</a:t>
                      </a:r>
                      <a:endParaRPr sz="1500" b="1" u="none" strike="noStrike" cap="none"/>
                    </a:p>
                  </a:txBody>
                  <a:tcPr marL="91450" marR="91450" marT="45725" marB="45725"/>
                </a:tc>
                <a:tc gridSpan="2">
                  <a:txBody>
                    <a:bodyPr/>
                    <a:lstStyle/>
                    <a:p>
                      <a:pPr marL="0" marR="0" lvl="0" indent="0" algn="ctr" rtl="0">
                        <a:lnSpc>
                          <a:spcPct val="100000"/>
                        </a:lnSpc>
                        <a:spcBef>
                          <a:spcPts val="0"/>
                        </a:spcBef>
                        <a:spcAft>
                          <a:spcPts val="0"/>
                        </a:spcAft>
                        <a:buClr>
                          <a:srgbClr val="000000"/>
                        </a:buClr>
                        <a:buSzPts val="1500"/>
                        <a:buFont typeface="Arial"/>
                        <a:buNone/>
                      </a:pPr>
                      <a:r>
                        <a:rPr lang="en-US" sz="1500" b="1" u="none" strike="noStrike" cap="none"/>
                        <a:t>Case(i)</a:t>
                      </a:r>
                      <a:endParaRPr/>
                    </a:p>
                  </a:txBody>
                  <a:tcPr marL="91450" marR="91450" marT="45725" marB="45725"/>
                </a:tc>
                <a:tc hMerge="1">
                  <a:txBody>
                    <a:bodyPr/>
                    <a:lstStyle/>
                    <a:p>
                      <a:endParaRPr lang="en-US"/>
                    </a:p>
                  </a:txBody>
                  <a:tcPr/>
                </a:tc>
                <a:tc gridSpan="2">
                  <a:txBody>
                    <a:bodyPr/>
                    <a:lstStyle/>
                    <a:p>
                      <a:pPr marL="0" marR="0" lvl="0" indent="0" algn="ctr" rtl="0">
                        <a:lnSpc>
                          <a:spcPct val="100000"/>
                        </a:lnSpc>
                        <a:spcBef>
                          <a:spcPts val="0"/>
                        </a:spcBef>
                        <a:spcAft>
                          <a:spcPts val="0"/>
                        </a:spcAft>
                        <a:buClr>
                          <a:srgbClr val="000000"/>
                        </a:buClr>
                        <a:buSzPts val="1500"/>
                        <a:buFont typeface="Arial"/>
                        <a:buNone/>
                      </a:pPr>
                      <a:r>
                        <a:rPr lang="en-US" sz="1500" b="1" u="none" strike="noStrike" cap="none"/>
                        <a:t>Case(ii)</a:t>
                      </a:r>
                      <a:endParaRPr/>
                    </a:p>
                  </a:txBody>
                  <a:tcPr marL="91450" marR="91450" marT="45725" marB="45725"/>
                </a:tc>
                <a:tc hMerge="1">
                  <a:txBody>
                    <a:bodyPr/>
                    <a:lstStyle/>
                    <a:p>
                      <a:endParaRPr lang="en-US"/>
                    </a:p>
                  </a:txBody>
                  <a:tcPr/>
                </a:tc>
                <a:tc gridSpan="2">
                  <a:txBody>
                    <a:bodyPr/>
                    <a:lstStyle/>
                    <a:p>
                      <a:pPr marL="0" marR="0" lvl="0" indent="0" algn="ctr" rtl="0">
                        <a:lnSpc>
                          <a:spcPct val="100000"/>
                        </a:lnSpc>
                        <a:spcBef>
                          <a:spcPts val="0"/>
                        </a:spcBef>
                        <a:spcAft>
                          <a:spcPts val="0"/>
                        </a:spcAft>
                        <a:buClr>
                          <a:srgbClr val="000000"/>
                        </a:buClr>
                        <a:buSzPts val="1500"/>
                        <a:buFont typeface="Arial"/>
                        <a:buNone/>
                      </a:pPr>
                      <a:r>
                        <a:rPr lang="en-US" sz="1500" b="1" u="none" strike="noStrike" cap="none"/>
                        <a:t>Case(iii)</a:t>
                      </a:r>
                      <a:endParaRPr/>
                    </a:p>
                  </a:txBody>
                  <a:tcPr marL="91450" marR="91450" marT="45725" marB="45725"/>
                </a:tc>
                <a:tc hMerge="1">
                  <a:txBody>
                    <a:bodyPr/>
                    <a:lstStyle/>
                    <a:p>
                      <a:endParaRPr lang="en-US"/>
                    </a:p>
                  </a:txBody>
                  <a:tcPr/>
                </a:tc>
              </a:tr>
              <a:tr h="360550">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t>Consideration price of shares</a:t>
                      </a:r>
                      <a:endParaRPr/>
                    </a:p>
                  </a:txBody>
                  <a:tcPr marL="91450" marR="91450" marT="45725" marB="45725"/>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600000</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60000</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600000</a:t>
                      </a:r>
                      <a:endParaRPr sz="1400" u="none" strike="noStrike" cap="none"/>
                    </a:p>
                  </a:txBody>
                  <a:tcPr marL="91450" marR="91450" marT="45725" marB="45725"/>
                </a:tc>
              </a:tr>
              <a:tr h="2091300">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Less: Cost of acquisition higher of </a:t>
                      </a:r>
                      <a:endParaRPr/>
                    </a:p>
                    <a:p>
                      <a:pPr marL="342900" marR="0" lvl="0" indent="-342900" algn="l" rtl="0">
                        <a:lnSpc>
                          <a:spcPct val="100000"/>
                        </a:lnSpc>
                        <a:spcBef>
                          <a:spcPts val="0"/>
                        </a:spcBef>
                        <a:spcAft>
                          <a:spcPts val="0"/>
                        </a:spcAft>
                        <a:buClr>
                          <a:srgbClr val="000000"/>
                        </a:buClr>
                        <a:buSzPts val="1400"/>
                        <a:buFont typeface="Arial"/>
                        <a:buAutoNum type="arabicParenBoth"/>
                      </a:pPr>
                      <a:r>
                        <a:rPr lang="en-US" sz="1400" b="0" i="0" u="none" strike="noStrike" cap="none">
                          <a:solidFill>
                            <a:srgbClr val="000000"/>
                          </a:solidFill>
                          <a:latin typeface="Arial"/>
                          <a:ea typeface="Arial"/>
                          <a:cs typeface="Arial"/>
                          <a:sym typeface="Arial"/>
                        </a:rPr>
                        <a:t>the actual cost of acquisition;</a:t>
                      </a:r>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and</a:t>
                      </a:r>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(ii) the lower of-</a:t>
                      </a:r>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(a) the fair market value; and</a:t>
                      </a:r>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(b) the full value of</a:t>
                      </a:r>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consideration of such shares</a:t>
                      </a:r>
                      <a:endParaRPr/>
                    </a:p>
                  </a:txBody>
                  <a:tcPr marL="91450" marR="91450" marT="45725" marB="45725"/>
                </a:tc>
                <a:tc>
                  <a:txBody>
                    <a:bodyPr/>
                    <a:lstStyle/>
                    <a:p>
                      <a:pPr marL="0" marR="0" lvl="0" indent="0" algn="l" rtl="0">
                        <a:lnSpc>
                          <a:spcPct val="100000"/>
                        </a:lnSpc>
                        <a:spcBef>
                          <a:spcPts val="0"/>
                        </a:spcBef>
                        <a:spcAft>
                          <a:spcPts val="0"/>
                        </a:spcAft>
                        <a:buNone/>
                      </a:pPr>
                      <a:r>
                        <a:rPr lang="en-US" sz="1500" u="none" strike="noStrike" cap="none"/>
                        <a:t>Higher</a:t>
                      </a:r>
                      <a:endParaRPr/>
                    </a:p>
                    <a:p>
                      <a:pPr marL="0" marR="0" lvl="0" indent="0" algn="l" rtl="0">
                        <a:lnSpc>
                          <a:spcPct val="100000"/>
                        </a:lnSpc>
                        <a:spcBef>
                          <a:spcPts val="0"/>
                        </a:spcBef>
                        <a:spcAft>
                          <a:spcPts val="0"/>
                        </a:spcAft>
                        <a:buNone/>
                      </a:pPr>
                      <a:r>
                        <a:rPr lang="en-US" sz="1500" u="none" strike="noStrike" cap="none"/>
                        <a:t>of</a:t>
                      </a:r>
                      <a:endParaRPr/>
                    </a:p>
                    <a:p>
                      <a:pPr marL="0" marR="0" lvl="0" indent="0" algn="l" rtl="0">
                        <a:lnSpc>
                          <a:spcPct val="100000"/>
                        </a:lnSpc>
                        <a:spcBef>
                          <a:spcPts val="0"/>
                        </a:spcBef>
                        <a:spcAft>
                          <a:spcPts val="0"/>
                        </a:spcAft>
                        <a:buNone/>
                      </a:pPr>
                      <a:r>
                        <a:rPr lang="en-US" sz="1500" u="none" strike="noStrike" cap="none"/>
                        <a:t>2,80,000</a:t>
                      </a:r>
                      <a:endParaRPr/>
                    </a:p>
                    <a:p>
                      <a:pPr marL="0" marR="0" lvl="0" indent="0" algn="l" rtl="0">
                        <a:lnSpc>
                          <a:spcPct val="100000"/>
                        </a:lnSpc>
                        <a:spcBef>
                          <a:spcPts val="0"/>
                        </a:spcBef>
                        <a:spcAft>
                          <a:spcPts val="0"/>
                        </a:spcAft>
                        <a:buNone/>
                      </a:pPr>
                      <a:r>
                        <a:rPr lang="en-US" sz="1500" u="none" strike="noStrike" cap="none"/>
                        <a:t>and</a:t>
                      </a:r>
                      <a:endParaRPr/>
                    </a:p>
                    <a:p>
                      <a:pPr marL="0" marR="0" lvl="0" indent="0" algn="l" rtl="0">
                        <a:lnSpc>
                          <a:spcPct val="100000"/>
                        </a:lnSpc>
                        <a:spcBef>
                          <a:spcPts val="0"/>
                        </a:spcBef>
                        <a:spcAft>
                          <a:spcPts val="0"/>
                        </a:spcAft>
                        <a:buNone/>
                      </a:pPr>
                      <a:r>
                        <a:rPr lang="en-US" sz="1500" u="none" strike="noStrike" cap="none"/>
                        <a:t>lower  of</a:t>
                      </a:r>
                      <a:endParaRPr/>
                    </a:p>
                    <a:p>
                      <a:pPr marL="0" marR="0" lvl="0" indent="0" algn="l" rtl="0">
                        <a:lnSpc>
                          <a:spcPct val="100000"/>
                        </a:lnSpc>
                        <a:spcBef>
                          <a:spcPts val="0"/>
                        </a:spcBef>
                        <a:spcAft>
                          <a:spcPts val="0"/>
                        </a:spcAft>
                        <a:buNone/>
                      </a:pPr>
                      <a:r>
                        <a:rPr lang="en-US" sz="1500" u="none" strike="noStrike" cap="none"/>
                        <a:t>4,80,000</a:t>
                      </a:r>
                      <a:endParaRPr/>
                    </a:p>
                    <a:p>
                      <a:pPr marL="0" marR="0" lvl="0" indent="0" algn="l" rtl="0">
                        <a:lnSpc>
                          <a:spcPct val="100000"/>
                        </a:lnSpc>
                        <a:spcBef>
                          <a:spcPts val="0"/>
                        </a:spcBef>
                        <a:spcAft>
                          <a:spcPts val="0"/>
                        </a:spcAft>
                        <a:buNone/>
                      </a:pPr>
                      <a:r>
                        <a:rPr lang="en-US" sz="1500" u="none" strike="noStrike" cap="none"/>
                        <a:t>and</a:t>
                      </a:r>
                      <a:endParaRPr/>
                    </a:p>
                    <a:p>
                      <a:pPr marL="0" marR="0" lvl="0" indent="0" algn="l" rtl="0">
                        <a:lnSpc>
                          <a:spcPct val="100000"/>
                        </a:lnSpc>
                        <a:spcBef>
                          <a:spcPts val="0"/>
                        </a:spcBef>
                        <a:spcAft>
                          <a:spcPts val="0"/>
                        </a:spcAft>
                        <a:buNone/>
                      </a:pPr>
                      <a:r>
                        <a:rPr lang="en-US" sz="1500" u="none" strike="noStrike" cap="none"/>
                        <a:t>6,00,000</a:t>
                      </a:r>
                      <a:endParaRPr/>
                    </a:p>
                    <a:p>
                      <a:pPr marL="0" marR="0" lvl="0" indent="0" algn="l" rtl="0">
                        <a:lnSpc>
                          <a:spcPct val="100000"/>
                        </a:lnSpc>
                        <a:spcBef>
                          <a:spcPts val="0"/>
                        </a:spcBef>
                        <a:spcAft>
                          <a:spcPts val="0"/>
                        </a:spcAft>
                        <a:buNone/>
                      </a:pPr>
                      <a:endParaRPr sz="1500" u="none" strike="noStrike" cap="none"/>
                    </a:p>
                  </a:txBody>
                  <a:tcPr marL="91450" marR="91450" marT="45725" marB="45725"/>
                </a:tc>
                <a:tc>
                  <a:txBody>
                    <a:bodyPr/>
                    <a:lstStyle/>
                    <a:p>
                      <a:pPr marL="0" marR="0" lvl="0" indent="0" algn="r" rtl="0">
                        <a:lnSpc>
                          <a:spcPct val="100000"/>
                        </a:lnSpc>
                        <a:spcBef>
                          <a:spcPts val="0"/>
                        </a:spcBef>
                        <a:spcAft>
                          <a:spcPts val="0"/>
                        </a:spcAft>
                        <a:buNone/>
                      </a:pPr>
                      <a:endParaRPr sz="15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500" u="none" strike="noStrike" cap="none"/>
                        <a:t>Higher</a:t>
                      </a:r>
                      <a:endParaRPr/>
                    </a:p>
                    <a:p>
                      <a:pPr marL="0" marR="0" lvl="0" indent="0" algn="l" rtl="0">
                        <a:lnSpc>
                          <a:spcPct val="100000"/>
                        </a:lnSpc>
                        <a:spcBef>
                          <a:spcPts val="0"/>
                        </a:spcBef>
                        <a:spcAft>
                          <a:spcPts val="0"/>
                        </a:spcAft>
                        <a:buNone/>
                      </a:pPr>
                      <a:r>
                        <a:rPr lang="en-US" sz="1500" u="none" strike="noStrike" cap="none"/>
                        <a:t>of</a:t>
                      </a:r>
                      <a:endParaRPr/>
                    </a:p>
                    <a:p>
                      <a:pPr marL="0" marR="0" lvl="0" indent="0" algn="l" rtl="0">
                        <a:lnSpc>
                          <a:spcPct val="100000"/>
                        </a:lnSpc>
                        <a:spcBef>
                          <a:spcPts val="0"/>
                        </a:spcBef>
                        <a:spcAft>
                          <a:spcPts val="0"/>
                        </a:spcAft>
                        <a:buNone/>
                      </a:pPr>
                      <a:r>
                        <a:rPr lang="en-US" sz="1500" u="none" strike="noStrike" cap="none"/>
                        <a:t>2,80,000</a:t>
                      </a:r>
                      <a:endParaRPr/>
                    </a:p>
                    <a:p>
                      <a:pPr marL="0" marR="0" lvl="0" indent="0" algn="l" rtl="0">
                        <a:lnSpc>
                          <a:spcPct val="100000"/>
                        </a:lnSpc>
                        <a:spcBef>
                          <a:spcPts val="0"/>
                        </a:spcBef>
                        <a:spcAft>
                          <a:spcPts val="0"/>
                        </a:spcAft>
                        <a:buNone/>
                      </a:pPr>
                      <a:r>
                        <a:rPr lang="en-US" sz="1500" u="none" strike="noStrike" cap="none"/>
                        <a:t>and</a:t>
                      </a:r>
                      <a:endParaRPr/>
                    </a:p>
                    <a:p>
                      <a:pPr marL="0" marR="0" lvl="0" indent="0" algn="l" rtl="0">
                        <a:lnSpc>
                          <a:spcPct val="100000"/>
                        </a:lnSpc>
                        <a:spcBef>
                          <a:spcPts val="0"/>
                        </a:spcBef>
                        <a:spcAft>
                          <a:spcPts val="0"/>
                        </a:spcAft>
                        <a:buNone/>
                      </a:pPr>
                      <a:r>
                        <a:rPr lang="en-US" sz="1500" u="none" strike="noStrike" cap="none"/>
                        <a:t>lower  of</a:t>
                      </a:r>
                      <a:endParaRPr/>
                    </a:p>
                    <a:p>
                      <a:pPr marL="0" marR="0" lvl="0" indent="0" algn="l" rtl="0">
                        <a:lnSpc>
                          <a:spcPct val="100000"/>
                        </a:lnSpc>
                        <a:spcBef>
                          <a:spcPts val="0"/>
                        </a:spcBef>
                        <a:spcAft>
                          <a:spcPts val="0"/>
                        </a:spcAft>
                        <a:buNone/>
                      </a:pPr>
                      <a:r>
                        <a:rPr lang="en-US" sz="1500" u="none" strike="noStrike" cap="none"/>
                        <a:t>5,60,000</a:t>
                      </a:r>
                      <a:endParaRPr/>
                    </a:p>
                    <a:p>
                      <a:pPr marL="0" marR="0" lvl="0" indent="0" algn="l" rtl="0">
                        <a:lnSpc>
                          <a:spcPct val="100000"/>
                        </a:lnSpc>
                        <a:spcBef>
                          <a:spcPts val="0"/>
                        </a:spcBef>
                        <a:spcAft>
                          <a:spcPts val="0"/>
                        </a:spcAft>
                        <a:buNone/>
                      </a:pPr>
                      <a:r>
                        <a:rPr lang="en-US" sz="1500" u="none" strike="noStrike" cap="none"/>
                        <a:t>and</a:t>
                      </a:r>
                      <a:endParaRPr/>
                    </a:p>
                    <a:p>
                      <a:pPr marL="0" marR="0" lvl="0" indent="0" algn="l" rtl="0">
                        <a:lnSpc>
                          <a:spcPct val="100000"/>
                        </a:lnSpc>
                        <a:spcBef>
                          <a:spcPts val="0"/>
                        </a:spcBef>
                        <a:spcAft>
                          <a:spcPts val="0"/>
                        </a:spcAft>
                        <a:buNone/>
                      </a:pPr>
                      <a:r>
                        <a:rPr lang="en-US" sz="1500" u="none" strike="noStrike" cap="none"/>
                        <a:t>6,00,000</a:t>
                      </a:r>
                      <a:endParaRPr/>
                    </a:p>
                    <a:p>
                      <a:pPr marL="0" marR="0" lvl="0" indent="0" algn="l" rtl="0">
                        <a:lnSpc>
                          <a:spcPct val="100000"/>
                        </a:lnSpc>
                        <a:spcBef>
                          <a:spcPts val="0"/>
                        </a:spcBef>
                        <a:spcAft>
                          <a:spcPts val="0"/>
                        </a:spcAft>
                        <a:buNone/>
                      </a:pPr>
                      <a:endParaRPr sz="1500" u="none" strike="noStrike" cap="none"/>
                    </a:p>
                    <a:p>
                      <a:pPr marL="0" marR="0" lvl="0" indent="0" algn="r" rtl="0">
                        <a:lnSpc>
                          <a:spcPct val="100000"/>
                        </a:lnSpc>
                        <a:spcBef>
                          <a:spcPts val="0"/>
                        </a:spcBef>
                        <a:spcAft>
                          <a:spcPts val="0"/>
                        </a:spcAft>
                        <a:buNone/>
                      </a:pPr>
                      <a:endParaRPr sz="1500" u="none" strike="noStrike" cap="none"/>
                    </a:p>
                  </a:txBody>
                  <a:tcPr marL="91450" marR="91450" marT="45725" marB="45725"/>
                </a:tc>
                <a:tc>
                  <a:txBody>
                    <a:bodyPr/>
                    <a:lstStyle/>
                    <a:p>
                      <a:pPr marL="0" marR="0" lvl="0" indent="0" algn="r" rtl="0">
                        <a:lnSpc>
                          <a:spcPct val="100000"/>
                        </a:lnSpc>
                        <a:spcBef>
                          <a:spcPts val="0"/>
                        </a:spcBef>
                        <a:spcAft>
                          <a:spcPts val="0"/>
                        </a:spcAft>
                        <a:buNone/>
                      </a:pPr>
                      <a:endParaRPr sz="15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500" u="none" strike="noStrike" cap="none"/>
                        <a:t>Higher</a:t>
                      </a:r>
                      <a:endParaRPr/>
                    </a:p>
                    <a:p>
                      <a:pPr marL="0" marR="0" lvl="0" indent="0" algn="l" rtl="0">
                        <a:lnSpc>
                          <a:spcPct val="100000"/>
                        </a:lnSpc>
                        <a:spcBef>
                          <a:spcPts val="0"/>
                        </a:spcBef>
                        <a:spcAft>
                          <a:spcPts val="0"/>
                        </a:spcAft>
                        <a:buNone/>
                      </a:pPr>
                      <a:r>
                        <a:rPr lang="en-US" sz="1500" u="none" strike="noStrike" cap="none"/>
                        <a:t>of</a:t>
                      </a:r>
                      <a:endParaRPr/>
                    </a:p>
                    <a:p>
                      <a:pPr marL="0" marR="0" lvl="0" indent="0" algn="l" rtl="0">
                        <a:lnSpc>
                          <a:spcPct val="100000"/>
                        </a:lnSpc>
                        <a:spcBef>
                          <a:spcPts val="0"/>
                        </a:spcBef>
                        <a:spcAft>
                          <a:spcPts val="0"/>
                        </a:spcAft>
                        <a:buNone/>
                      </a:pPr>
                      <a:r>
                        <a:rPr lang="en-US" sz="1500" u="none" strike="noStrike" cap="none"/>
                        <a:t>2,80,000</a:t>
                      </a:r>
                      <a:endParaRPr/>
                    </a:p>
                    <a:p>
                      <a:pPr marL="0" marR="0" lvl="0" indent="0" algn="l" rtl="0">
                        <a:lnSpc>
                          <a:spcPct val="100000"/>
                        </a:lnSpc>
                        <a:spcBef>
                          <a:spcPts val="0"/>
                        </a:spcBef>
                        <a:spcAft>
                          <a:spcPts val="0"/>
                        </a:spcAft>
                        <a:buNone/>
                      </a:pPr>
                      <a:r>
                        <a:rPr lang="en-US" sz="1500" u="none" strike="noStrike" cap="none"/>
                        <a:t>and</a:t>
                      </a:r>
                      <a:endParaRPr/>
                    </a:p>
                    <a:p>
                      <a:pPr marL="0" marR="0" lvl="0" indent="0" algn="l" rtl="0">
                        <a:lnSpc>
                          <a:spcPct val="100000"/>
                        </a:lnSpc>
                        <a:spcBef>
                          <a:spcPts val="0"/>
                        </a:spcBef>
                        <a:spcAft>
                          <a:spcPts val="0"/>
                        </a:spcAft>
                        <a:buNone/>
                      </a:pPr>
                      <a:r>
                        <a:rPr lang="en-US" sz="1500" u="none" strike="noStrike" cap="none"/>
                        <a:t>lower  of</a:t>
                      </a:r>
                      <a:endParaRPr/>
                    </a:p>
                    <a:p>
                      <a:pPr marL="0" marR="0" lvl="0" indent="0" algn="l" rtl="0">
                        <a:lnSpc>
                          <a:spcPct val="100000"/>
                        </a:lnSpc>
                        <a:spcBef>
                          <a:spcPts val="0"/>
                        </a:spcBef>
                        <a:spcAft>
                          <a:spcPts val="0"/>
                        </a:spcAft>
                        <a:buNone/>
                      </a:pPr>
                      <a:r>
                        <a:rPr lang="en-US" sz="1500" u="none" strike="noStrike" cap="none"/>
                        <a:t>2,00,000</a:t>
                      </a:r>
                      <a:endParaRPr/>
                    </a:p>
                    <a:p>
                      <a:pPr marL="0" marR="0" lvl="0" indent="0" algn="l" rtl="0">
                        <a:lnSpc>
                          <a:spcPct val="100000"/>
                        </a:lnSpc>
                        <a:spcBef>
                          <a:spcPts val="0"/>
                        </a:spcBef>
                        <a:spcAft>
                          <a:spcPts val="0"/>
                        </a:spcAft>
                        <a:buNone/>
                      </a:pPr>
                      <a:r>
                        <a:rPr lang="en-US" sz="1500" u="none" strike="noStrike" cap="none"/>
                        <a:t>(2000 X 100)</a:t>
                      </a:r>
                      <a:endParaRPr/>
                    </a:p>
                    <a:p>
                      <a:pPr marL="0" marR="0" lvl="0" indent="0" algn="l" rtl="0">
                        <a:lnSpc>
                          <a:spcPct val="100000"/>
                        </a:lnSpc>
                        <a:spcBef>
                          <a:spcPts val="0"/>
                        </a:spcBef>
                        <a:spcAft>
                          <a:spcPts val="0"/>
                        </a:spcAft>
                        <a:buNone/>
                      </a:pPr>
                      <a:r>
                        <a:rPr lang="en-US" sz="1500" u="none" strike="noStrike" cap="none"/>
                        <a:t>and</a:t>
                      </a:r>
                      <a:endParaRPr/>
                    </a:p>
                    <a:p>
                      <a:pPr marL="0" marR="0" lvl="0" indent="0" algn="l" rtl="0">
                        <a:lnSpc>
                          <a:spcPct val="100000"/>
                        </a:lnSpc>
                        <a:spcBef>
                          <a:spcPts val="0"/>
                        </a:spcBef>
                        <a:spcAft>
                          <a:spcPts val="0"/>
                        </a:spcAft>
                        <a:buNone/>
                      </a:pPr>
                      <a:r>
                        <a:rPr lang="en-US" sz="1500" u="none" strike="noStrike" cap="none"/>
                        <a:t>6,00,000</a:t>
                      </a:r>
                      <a:endParaRPr/>
                    </a:p>
                  </a:txBody>
                  <a:tcPr marL="91450" marR="91450" marT="45725" marB="45725"/>
                </a:tc>
                <a:tc>
                  <a:txBody>
                    <a:bodyPr/>
                    <a:lstStyle/>
                    <a:p>
                      <a:pPr marL="0" marR="0" lvl="0" indent="0" algn="r" rtl="0">
                        <a:lnSpc>
                          <a:spcPct val="100000"/>
                        </a:lnSpc>
                        <a:spcBef>
                          <a:spcPts val="0"/>
                        </a:spcBef>
                        <a:spcAft>
                          <a:spcPts val="0"/>
                        </a:spcAft>
                        <a:buNone/>
                      </a:pPr>
                      <a:endParaRPr sz="1500" u="none" strike="noStrike" cap="none"/>
                    </a:p>
                  </a:txBody>
                  <a:tcPr marL="91450" marR="91450" marT="45725" marB="45725"/>
                </a:tc>
              </a:tr>
              <a:tr h="453125">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t>Taxable long-term capital</a:t>
                      </a:r>
                      <a:endParaRPr/>
                    </a:p>
                  </a:txBody>
                  <a:tcPr marL="91450" marR="91450" marT="45725" marB="45725"/>
                </a:tc>
                <a:tc>
                  <a:txBody>
                    <a:bodyPr/>
                    <a:lstStyle/>
                    <a:p>
                      <a:pPr marL="0" marR="0" lvl="0" indent="0" algn="r" rtl="0">
                        <a:lnSpc>
                          <a:spcPct val="100000"/>
                        </a:lnSpc>
                        <a:spcBef>
                          <a:spcPts val="0"/>
                        </a:spcBef>
                        <a:spcAft>
                          <a:spcPts val="0"/>
                        </a:spcAft>
                        <a:buNone/>
                      </a:pPr>
                      <a:endParaRPr sz="1500" b="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500" b="0" u="none" strike="noStrike" cap="none"/>
                        <a:t>120000</a:t>
                      </a:r>
                      <a:endParaRPr sz="1500" b="0" u="none" strike="noStrike" cap="none"/>
                    </a:p>
                  </a:txBody>
                  <a:tcPr marL="91450" marR="91450" marT="45725" marB="45725"/>
                </a:tc>
                <a:tc>
                  <a:txBody>
                    <a:bodyPr/>
                    <a:lstStyle/>
                    <a:p>
                      <a:pPr marL="0" marR="0" lvl="0" indent="0" algn="r" rtl="0">
                        <a:lnSpc>
                          <a:spcPct val="100000"/>
                        </a:lnSpc>
                        <a:spcBef>
                          <a:spcPts val="0"/>
                        </a:spcBef>
                        <a:spcAft>
                          <a:spcPts val="0"/>
                        </a:spcAft>
                        <a:buNone/>
                      </a:pPr>
                      <a:endParaRPr sz="1500" b="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500" b="0" u="none" strike="noStrike" cap="none"/>
                        <a:t>40000</a:t>
                      </a:r>
                      <a:endParaRPr sz="1500" b="0" u="none" strike="noStrike" cap="none"/>
                    </a:p>
                  </a:txBody>
                  <a:tcPr marL="91450" marR="91450" marT="45725" marB="45725"/>
                </a:tc>
                <a:tc>
                  <a:txBody>
                    <a:bodyPr/>
                    <a:lstStyle/>
                    <a:p>
                      <a:pPr marL="0" marR="0" lvl="0" indent="0" algn="r" rtl="0">
                        <a:lnSpc>
                          <a:spcPct val="100000"/>
                        </a:lnSpc>
                        <a:spcBef>
                          <a:spcPts val="0"/>
                        </a:spcBef>
                        <a:spcAft>
                          <a:spcPts val="0"/>
                        </a:spcAft>
                        <a:buNone/>
                      </a:pPr>
                      <a:endParaRPr sz="1500" b="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500" b="0" u="none" strike="noStrike" cap="none"/>
                        <a:t>320000</a:t>
                      </a:r>
                      <a:endParaRPr sz="1500" b="0" u="none" strike="noStrike" cap="none"/>
                    </a:p>
                  </a:txBody>
                  <a:tcPr marL="91450" marR="91450" marT="45725" marB="45725"/>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8"/>
          <p:cNvSpPr txBox="1">
            <a:spLocks noGrp="1"/>
          </p:cNvSpPr>
          <p:nvPr>
            <p:ph type="title"/>
          </p:nvPr>
        </p:nvSpPr>
        <p:spPr>
          <a:xfrm>
            <a:off x="305450" y="525950"/>
            <a:ext cx="3142800" cy="15870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Clr>
                <a:srgbClr val="434343"/>
              </a:buClr>
              <a:buSzPts val="2400"/>
              <a:buNone/>
            </a:pPr>
            <a:r>
              <a:rPr lang="en-US"/>
              <a:t>Deemed short term capital assets</a:t>
            </a:r>
            <a:endParaRPr/>
          </a:p>
        </p:txBody>
      </p:sp>
      <p:sp>
        <p:nvSpPr>
          <p:cNvPr id="199" name="Google Shape;199;p8"/>
          <p:cNvSpPr txBox="1">
            <a:spLocks noGrp="1"/>
          </p:cNvSpPr>
          <p:nvPr>
            <p:ph type="body" idx="1"/>
          </p:nvPr>
        </p:nvSpPr>
        <p:spPr>
          <a:xfrm>
            <a:off x="4610700" y="525950"/>
            <a:ext cx="4206600" cy="4018200"/>
          </a:xfrm>
          <a:prstGeom prst="rect">
            <a:avLst/>
          </a:prstGeom>
          <a:noFill/>
          <a:ln>
            <a:noFill/>
          </a:ln>
        </p:spPr>
        <p:txBody>
          <a:bodyPr spcFirstLastPara="1" wrap="square" lIns="91425" tIns="91425" rIns="91425" bIns="91425" anchor="t" anchorCtr="0">
            <a:normAutofit/>
          </a:bodyPr>
          <a:lstStyle/>
          <a:p>
            <a:pPr marL="457200" lvl="0" indent="-317500" algn="just" rtl="0">
              <a:lnSpc>
                <a:spcPct val="115000"/>
              </a:lnSpc>
              <a:spcBef>
                <a:spcPts val="0"/>
              </a:spcBef>
              <a:spcAft>
                <a:spcPts val="0"/>
              </a:spcAft>
              <a:buClr>
                <a:srgbClr val="666666"/>
              </a:buClr>
              <a:buSzPts val="1400"/>
              <a:buChar char="●"/>
            </a:pPr>
            <a:r>
              <a:rPr lang="en-US" dirty="0"/>
              <a:t>Capital assets forming part of block of assets</a:t>
            </a:r>
            <a:endParaRPr dirty="0"/>
          </a:p>
          <a:p>
            <a:pPr marL="457200" lvl="0" indent="-317500" algn="just" rtl="0">
              <a:lnSpc>
                <a:spcPct val="115000"/>
              </a:lnSpc>
              <a:spcBef>
                <a:spcPts val="0"/>
              </a:spcBef>
              <a:spcAft>
                <a:spcPts val="0"/>
              </a:spcAft>
              <a:buClr>
                <a:srgbClr val="666666"/>
              </a:buClr>
              <a:buSzPts val="1400"/>
              <a:buChar char="●"/>
            </a:pPr>
            <a:r>
              <a:rPr lang="en-US" dirty="0"/>
              <a:t>Self generated assets or self generated goodwill</a:t>
            </a:r>
            <a:endParaRPr dirty="0"/>
          </a:p>
          <a:p>
            <a:pPr marL="457200" lvl="0" indent="-317500" algn="just" rtl="0">
              <a:lnSpc>
                <a:spcPct val="115000"/>
              </a:lnSpc>
              <a:spcBef>
                <a:spcPts val="0"/>
              </a:spcBef>
              <a:spcAft>
                <a:spcPts val="0"/>
              </a:spcAft>
              <a:buClr>
                <a:srgbClr val="666666"/>
              </a:buClr>
              <a:buSzPts val="1400"/>
              <a:buChar char="●"/>
            </a:pPr>
            <a:r>
              <a:rPr lang="en-US" dirty="0"/>
              <a:t>money or capital asset or both were received by the specified person being partners/members of a firm from partnership firm/AOP/BOI  on dissolution   or reconstitution of firm , </a:t>
            </a:r>
            <a:endParaRPr dirty="0"/>
          </a:p>
          <a:p>
            <a:pPr marL="139700" lvl="0" indent="0" algn="just" rtl="0">
              <a:lnSpc>
                <a:spcPct val="115000"/>
              </a:lnSpc>
              <a:spcBef>
                <a:spcPts val="0"/>
              </a:spcBef>
              <a:spcAft>
                <a:spcPts val="0"/>
              </a:spcAft>
              <a:buSzPts val="1400"/>
              <a:buNone/>
            </a:pPr>
            <a:r>
              <a:rPr lang="en-US" dirty="0"/>
              <a:t>Note: in case of stock in trade  given to partner it will be business income – refer section 45(4) read with section 9B</a:t>
            </a:r>
            <a:endParaRPr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pic>
        <p:nvPicPr>
          <p:cNvPr id="532" name="Google Shape;532;p56" descr="See the source image"/>
          <p:cNvPicPr preferRelativeResize="0"/>
          <p:nvPr/>
        </p:nvPicPr>
        <p:blipFill rotWithShape="1">
          <a:blip r:embed="rId3">
            <a:alphaModFix/>
          </a:blip>
          <a:srcRect l="2525" r="2525"/>
          <a:stretch/>
        </p:blipFill>
        <p:spPr>
          <a:xfrm>
            <a:off x="326950" y="261675"/>
            <a:ext cx="5717250" cy="4516200"/>
          </a:xfrm>
          <a:prstGeom prst="rect">
            <a:avLst/>
          </a:prstGeom>
          <a:noFill/>
          <a:ln w="9525" cap="flat" cmpd="sng">
            <a:solidFill>
              <a:srgbClr val="D9D9D9"/>
            </a:solidFill>
            <a:prstDash val="solid"/>
            <a:round/>
            <a:headEnd type="none" w="sm" len="sm"/>
            <a:tailEnd type="none" w="sm" len="sm"/>
          </a:ln>
        </p:spPr>
      </p:pic>
      <p:sp>
        <p:nvSpPr>
          <p:cNvPr id="533" name="Google Shape;533;p56"/>
          <p:cNvSpPr txBox="1">
            <a:spLocks noGrp="1"/>
          </p:cNvSpPr>
          <p:nvPr>
            <p:ph type="body" idx="1"/>
          </p:nvPr>
        </p:nvSpPr>
        <p:spPr>
          <a:xfrm>
            <a:off x="6223589" y="2143125"/>
            <a:ext cx="2690700" cy="1090525"/>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SzPts val="1400"/>
              <a:buNone/>
            </a:pPr>
            <a:endParaRPr/>
          </a:p>
          <a:p>
            <a:pPr marL="0" marR="0" lvl="0" indent="0" algn="l" rtl="0">
              <a:lnSpc>
                <a:spcPct val="115000"/>
              </a:lnSpc>
              <a:spcBef>
                <a:spcPts val="1600"/>
              </a:spcBef>
              <a:spcAft>
                <a:spcPts val="1600"/>
              </a:spcAft>
              <a:buSzPts val="1400"/>
              <a:buNone/>
            </a:pPr>
            <a:endParaRPr b="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9"/>
          <p:cNvSpPr txBox="1">
            <a:spLocks noGrp="1"/>
          </p:cNvSpPr>
          <p:nvPr>
            <p:ph type="title"/>
          </p:nvPr>
        </p:nvSpPr>
        <p:spPr>
          <a:xfrm rot="-5400000">
            <a:off x="-1952367" y="1952367"/>
            <a:ext cx="4979772" cy="1075038"/>
          </a:xfrm>
          <a:prstGeom prst="rect">
            <a:avLst/>
          </a:prstGeom>
          <a:noFill/>
          <a:ln>
            <a:noFill/>
          </a:ln>
        </p:spPr>
        <p:txBody>
          <a:bodyPr spcFirstLastPara="1" wrap="square" lIns="91425" tIns="91425" rIns="91425" bIns="91425" anchor="ctr" anchorCtr="0">
            <a:normAutofit fontScale="90000"/>
          </a:bodyPr>
          <a:lstStyle/>
          <a:p>
            <a:pPr marL="0" lvl="0" indent="0" algn="l" rtl="0">
              <a:lnSpc>
                <a:spcPct val="100000"/>
              </a:lnSpc>
              <a:spcBef>
                <a:spcPts val="0"/>
              </a:spcBef>
              <a:spcAft>
                <a:spcPts val="0"/>
              </a:spcAft>
              <a:buClr>
                <a:srgbClr val="434343"/>
              </a:buClr>
              <a:buSzPct val="133333"/>
              <a:buNone/>
            </a:pPr>
            <a:r>
              <a:rPr lang="en-US" sz="2000"/>
              <a:t>Inclusion/ exclusion from period of holding for determining  long term or short term capital assets</a:t>
            </a:r>
            <a:endParaRPr sz="2000"/>
          </a:p>
        </p:txBody>
      </p:sp>
      <p:graphicFrame>
        <p:nvGraphicFramePr>
          <p:cNvPr id="205" name="Google Shape;205;p9"/>
          <p:cNvGraphicFramePr/>
          <p:nvPr/>
        </p:nvGraphicFramePr>
        <p:xfrm>
          <a:off x="1466334" y="0"/>
          <a:ext cx="7447000" cy="5120710"/>
        </p:xfrm>
        <a:graphic>
          <a:graphicData uri="http://schemas.openxmlformats.org/drawingml/2006/table">
            <a:tbl>
              <a:tblPr firstRow="1" bandRow="1">
                <a:noFill/>
                <a:tableStyleId>{55E68572-0C15-41E4-A884-CE48865E046A}</a:tableStyleId>
              </a:tblPr>
              <a:tblGrid>
                <a:gridCol w="3723500"/>
                <a:gridCol w="3723500"/>
              </a:tblGrid>
              <a:tr h="370850">
                <a:tc>
                  <a:txBody>
                    <a:bodyPr/>
                    <a:lstStyle/>
                    <a:p>
                      <a:pPr marL="0" marR="0" lvl="0" indent="0" algn="l" rtl="0">
                        <a:lnSpc>
                          <a:spcPct val="100000"/>
                        </a:lnSpc>
                        <a:spcBef>
                          <a:spcPts val="0"/>
                        </a:spcBef>
                        <a:spcAft>
                          <a:spcPts val="0"/>
                        </a:spcAft>
                        <a:buNone/>
                      </a:pPr>
                      <a:r>
                        <a:rPr lang="en-US" sz="1400" u="none" strike="noStrike" cap="none"/>
                        <a:t>Shares of a company in liquidation</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exclude period of holding after date of liquidation</a:t>
                      </a:r>
                      <a:endParaRPr sz="1400" u="none" strike="noStrike" cap="none"/>
                    </a:p>
                  </a:txBody>
                  <a:tcPr marL="91450" marR="91450" marT="45725" marB="45725"/>
                </a:tc>
              </a:tr>
              <a:tr h="370850">
                <a:tc>
                  <a:txBody>
                    <a:bodyPr/>
                    <a:lstStyle/>
                    <a:p>
                      <a:pPr marL="0" marR="0" lvl="0" indent="0" algn="l" rtl="0">
                        <a:lnSpc>
                          <a:spcPct val="100000"/>
                        </a:lnSpc>
                        <a:spcBef>
                          <a:spcPts val="0"/>
                        </a:spcBef>
                        <a:spcAft>
                          <a:spcPts val="0"/>
                        </a:spcAft>
                        <a:buNone/>
                      </a:pPr>
                      <a:r>
                        <a:rPr lang="en-US" sz="1400" u="none" strike="noStrike" cap="none"/>
                        <a:t>Property acquired from previous owner without consideration- e. g by way of gift/succession etc.</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Include period of holding of previous owner</a:t>
                      </a:r>
                      <a:endParaRPr sz="1400" u="none" strike="noStrike" cap="none"/>
                    </a:p>
                  </a:txBody>
                  <a:tcPr marL="91450" marR="91450" marT="45725" marB="45725"/>
                </a:tc>
              </a:tr>
              <a:tr h="370850">
                <a:tc>
                  <a:txBody>
                    <a:bodyPr/>
                    <a:lstStyle/>
                    <a:p>
                      <a:pPr marL="0" marR="0" lvl="0" indent="0" algn="l" rtl="0">
                        <a:lnSpc>
                          <a:spcPct val="100000"/>
                        </a:lnSpc>
                        <a:spcBef>
                          <a:spcPts val="0"/>
                        </a:spcBef>
                        <a:spcAft>
                          <a:spcPts val="0"/>
                        </a:spcAft>
                        <a:buNone/>
                      </a:pPr>
                      <a:r>
                        <a:rPr lang="en-US" sz="1400" u="none" strike="noStrike" cap="none"/>
                        <a:t>Inventory  converted into capital assets and later on such capital assets transferred. </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Period of holding  of such capital assets shall start from date of conversion </a:t>
                      </a:r>
                      <a:endParaRPr sz="1400" u="none" strike="noStrike" cap="none"/>
                    </a:p>
                  </a:txBody>
                  <a:tcPr marL="91450" marR="91450" marT="45725" marB="45725"/>
                </a:tc>
              </a:tr>
              <a:tr h="370850">
                <a:tc>
                  <a:txBody>
                    <a:bodyPr/>
                    <a:lstStyle/>
                    <a:p>
                      <a:pPr marL="0" marR="0" lvl="0" indent="0" algn="l" rtl="0">
                        <a:lnSpc>
                          <a:spcPct val="100000"/>
                        </a:lnSpc>
                        <a:spcBef>
                          <a:spcPts val="0"/>
                        </a:spcBef>
                        <a:spcAft>
                          <a:spcPts val="0"/>
                        </a:spcAft>
                        <a:buNone/>
                      </a:pPr>
                      <a:r>
                        <a:rPr lang="en-US" sz="1400" u="none" strike="noStrike" cap="none"/>
                        <a:t>Amalgamation of companies where shares of amalgamated  Indian company issued for share in amalgamating company</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for shares of new company  holding period of old company shall be included</a:t>
                      </a:r>
                      <a:endParaRPr sz="1400" u="none" strike="noStrike" cap="none"/>
                    </a:p>
                  </a:txBody>
                  <a:tcPr marL="91450" marR="91450" marT="45725" marB="45725"/>
                </a:tc>
              </a:tr>
              <a:tr h="370850">
                <a:tc>
                  <a:txBody>
                    <a:bodyPr/>
                    <a:lstStyle/>
                    <a:p>
                      <a:pPr marL="0" marR="0" lvl="0" indent="0" algn="l" rtl="0">
                        <a:lnSpc>
                          <a:spcPct val="100000"/>
                        </a:lnSpc>
                        <a:spcBef>
                          <a:spcPts val="0"/>
                        </a:spcBef>
                        <a:spcAft>
                          <a:spcPts val="0"/>
                        </a:spcAft>
                        <a:buNone/>
                      </a:pPr>
                      <a:r>
                        <a:rPr lang="en-US" sz="1400" u="none" strike="noStrike" cap="none"/>
                        <a:t> demerger -shares of  resulting  Indian company issued for share in demerged  company</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for shares of resulting company  holding period of demerged company shall be included</a:t>
                      </a:r>
                      <a:endParaRPr sz="1400" u="none" strike="noStrike" cap="none"/>
                    </a:p>
                    <a:p>
                      <a:pPr marL="0" marR="0" lvl="0" indent="0" algn="l" rtl="0">
                        <a:lnSpc>
                          <a:spcPct val="100000"/>
                        </a:lnSpc>
                        <a:spcBef>
                          <a:spcPts val="0"/>
                        </a:spcBef>
                        <a:spcAft>
                          <a:spcPts val="0"/>
                        </a:spcAft>
                        <a:buNone/>
                      </a:pPr>
                      <a:endParaRPr sz="1400" u="none" strike="noStrike" cap="none"/>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Units of a business trust allotted  in lieu of shares of special purpose vehicle  referred u/s 47(xvii)</a:t>
                      </a:r>
                      <a:endParaRPr sz="1400" u="none" strike="noStrike" cap="none"/>
                    </a:p>
                    <a:p>
                      <a:pPr marL="0" marR="0" lvl="0" indent="0" algn="l"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  include holding period of shares.</a:t>
                      </a:r>
                      <a:endParaRPr sz="1400" u="none" strike="noStrike" cap="none"/>
                    </a:p>
                  </a:txBody>
                  <a:tcPr marL="91450" marR="91450" marT="45725" marB="45725"/>
                </a:tc>
              </a:tr>
              <a:tr h="370850">
                <a:tc>
                  <a:txBody>
                    <a:bodyPr/>
                    <a:lstStyle/>
                    <a:p>
                      <a:pPr marL="0" marR="0" lvl="0" indent="0" algn="l" rtl="0">
                        <a:lnSpc>
                          <a:spcPct val="100000"/>
                        </a:lnSpc>
                        <a:spcBef>
                          <a:spcPts val="0"/>
                        </a:spcBef>
                        <a:spcAft>
                          <a:spcPts val="0"/>
                        </a:spcAft>
                        <a:buNone/>
                      </a:pPr>
                      <a:r>
                        <a:rPr lang="en-US" sz="1400" u="none" strike="noStrike" cap="none"/>
                        <a:t>Unit become property of assessee under consolidation scheme of units of MF referred u/s 47(xviii)</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 include holding period of units prior to consolidation scheme.</a:t>
                      </a:r>
                      <a:endParaRPr sz="1400" u="none" strike="noStrike" cap="none"/>
                    </a:p>
                  </a:txBody>
                  <a:tcPr marL="91450" marR="91450" marT="45725" marB="45725"/>
                </a:tc>
              </a:tr>
            </a:tbl>
          </a:graphicData>
        </a:graphic>
      </p:graphicFrame>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378</TotalTime>
  <Words>9558</Words>
  <Application>Microsoft Office PowerPoint</Application>
  <PresentationFormat>On-screen Show (16:9)</PresentationFormat>
  <Paragraphs>983</Paragraphs>
  <Slides>80</Slides>
  <Notes>60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80</vt:i4>
      </vt:variant>
    </vt:vector>
  </HeadingPairs>
  <TitlesOfParts>
    <vt:vector size="88" baseType="lpstr">
      <vt:lpstr>Noto Sans Symbols</vt:lpstr>
      <vt:lpstr>Comic Sans MS</vt:lpstr>
      <vt:lpstr>Wingdings</vt:lpstr>
      <vt:lpstr>Garamond</vt:lpstr>
      <vt:lpstr>Arial</vt:lpstr>
      <vt:lpstr>Calibri</vt:lpstr>
      <vt:lpstr>Simple Light</vt:lpstr>
      <vt:lpstr>1_Simple Light</vt:lpstr>
      <vt:lpstr>Income tax   Unit: Taxation of Capital Gains  Date:20-12-2022 </vt:lpstr>
      <vt:lpstr>  CA PP SINGH. LLB , FCA, CS, B.SC (H) Contact No. +91-9711521060, 9871229590 cappsingh@gmail.com  </vt:lpstr>
      <vt:lpstr>Disclaimer </vt:lpstr>
      <vt:lpstr>Contents</vt:lpstr>
      <vt:lpstr>General charging provisions- section 45(1)</vt:lpstr>
      <vt:lpstr>Meaning of capital assets- section 2(14)</vt:lpstr>
      <vt:lpstr>Type of capital assets:  short term capital assets- section 2(42A)  long term capital assets section 2(29AA) </vt:lpstr>
      <vt:lpstr>Deemed short term capital assets</vt:lpstr>
      <vt:lpstr>Inclusion/ exclusion from period of holding for determining  long term or short term capital assets</vt:lpstr>
      <vt:lpstr>Inclusion/ exclusion from period of holding for determining  long term or short term capital assets</vt:lpstr>
      <vt:lpstr>Meaning of transfer  section 2(47)   for exclusion from transfer refer section 47</vt:lpstr>
      <vt:lpstr>Transactions not regarded as transfer section 47</vt:lpstr>
      <vt:lpstr>Transactions not regarded as transfer section 47</vt:lpstr>
      <vt:lpstr>Transactions not regarded as transfer section 47</vt:lpstr>
      <vt:lpstr>Transactions not regarded as transfer section 47</vt:lpstr>
      <vt:lpstr>Transactions not regarded as transfer section 47</vt:lpstr>
      <vt:lpstr>Transactions not regarded as transfer section 47</vt:lpstr>
      <vt:lpstr>Transactions not regarded as transfer section 47</vt:lpstr>
      <vt:lpstr>Mode of computation of capital gain section 48</vt:lpstr>
      <vt:lpstr>First proviso and second proviso to section 48 </vt:lpstr>
      <vt:lpstr>Special cases – where first proviso/ second proviso not allowed </vt:lpstr>
      <vt:lpstr>Full value of consideration – inclusion and exclusion  section 48</vt:lpstr>
      <vt:lpstr>deemed value of full consideration section 45 and 46 and 50C and 50D</vt:lpstr>
      <vt:lpstr>deemed value of full consideration section 45 and 46 and 50C and 50D</vt:lpstr>
      <vt:lpstr>COST OF ACQUISITION- SECTION 55(2) </vt:lpstr>
      <vt:lpstr>Cost of acquisition  of right shares - section 55(2)(aa)</vt:lpstr>
      <vt:lpstr>Cost of acquisition of Bonus shares section 55(2)(ac)</vt:lpstr>
      <vt:lpstr>Cost of acquisition of assets acquired by owner or previous  owner prior to 01 04 2001</vt:lpstr>
      <vt:lpstr>Deemed cost of acquisition- section 49(1) </vt:lpstr>
      <vt:lpstr>Deemed cost of acquisition- section 49(1) </vt:lpstr>
      <vt:lpstr>Capital gain in the case of conversion of capital assets into stock in trade-45(2) </vt:lpstr>
      <vt:lpstr>Capital gain on transfer of capital assets by a partner of firm to the firm or by member to AOP/BOI – section 45(3)</vt:lpstr>
      <vt:lpstr>Capital gain – at the time of dissolution or re constitution of firm / AOP/BOI – section 45(4) plus rule 8AA, 8AB plus section 9B Circular no. 14/2021 dated 02.07.2021 </vt:lpstr>
      <vt:lpstr>Taxation of capital gain – section 45(4) </vt:lpstr>
      <vt:lpstr>Attribution of tax to the remaining capital assets – ruled 8AB  form 5C before due date of return filling.  </vt:lpstr>
      <vt:lpstr>Compulsory acquisition of assets under law – section 45(5) </vt:lpstr>
      <vt:lpstr>Capital gain in the case joint development agreement – section 54(5A) </vt:lpstr>
      <vt:lpstr>Capital gain on depreciable assets   section 50</vt:lpstr>
      <vt:lpstr>Tax Effect in Slump Sale Section 50B  Section 180 of the Act company  </vt:lpstr>
      <vt:lpstr>Transfer of land or building – 50C </vt:lpstr>
      <vt:lpstr>Transfer of unquoted shares- 50CA </vt:lpstr>
      <vt:lpstr>Advance received for transfer of capital assets forfeited- section 51  </vt:lpstr>
      <vt:lpstr>Indexed cost of acquisition – section 48 – explanation (iii)</vt:lpstr>
      <vt:lpstr>Cost of improvement  section 55(1)(b)</vt:lpstr>
      <vt:lpstr>Indexed cost of improvement  48 – explanation (iv)</vt:lpstr>
      <vt:lpstr>Profit on sale of property used for residence may be Exempted- Section 54 </vt:lpstr>
      <vt:lpstr>Transfer of urban agriculture land may be Exempted- Section 54B </vt:lpstr>
      <vt:lpstr>Capital gain on compulsory acquisition of lands and buildings- section 54D</vt:lpstr>
      <vt:lpstr> investment in certain bonds- section 54EC </vt:lpstr>
      <vt:lpstr> investment in units of specified fund section 54EE </vt:lpstr>
      <vt:lpstr>Capital gain on transfer of any capital assets and  invested for purchased of residential house  may be Exempted- Section 54F</vt:lpstr>
      <vt:lpstr>Shifting of industrial undertaking from urban area- section 54G  </vt:lpstr>
      <vt:lpstr>Shifting of industrial undertaking from urban area- to SEZ  section 54GA   </vt:lpstr>
      <vt:lpstr>Capital gain on transfer of residential property (plot or house)  section 54GB   </vt:lpstr>
      <vt:lpstr>Extension of time limit in the case of compulsory acquisition -section 54H   </vt:lpstr>
      <vt:lpstr>Tax rate on short term capital gain section 111A </vt:lpstr>
      <vt:lpstr>Tax on long term capital gain – section 112     </vt:lpstr>
      <vt:lpstr>Tax on long term capital gain on certain assets being- section 112A    equity shares units of equity oriented fund  unit of business trust</vt:lpstr>
      <vt:lpstr>Example of Cost of Acquisition of Right Shares-Section 55(2)(aa)</vt:lpstr>
      <vt:lpstr>Example of Computation of Indexed cost of acquisition</vt:lpstr>
      <vt:lpstr>Example of Computation of Indexed cost of acquisition</vt:lpstr>
      <vt:lpstr>Assets acquired from the previous owner in any mode given u/s 49(1)</vt:lpstr>
      <vt:lpstr>Index cost of improvement</vt:lpstr>
      <vt:lpstr>Provision relating to conversion of inventory into Capital Assets</vt:lpstr>
      <vt:lpstr>Provision relating to conversion of inventory into Capital Assets</vt:lpstr>
      <vt:lpstr>Provision relating to conversion of inventory into Capital Assets</vt:lpstr>
      <vt:lpstr>Full value of the consideration for computing the Capital gain u/s 45(5A)</vt:lpstr>
      <vt:lpstr>Full value of the consideration for computing the Capital gain u/s 45(5A)</vt:lpstr>
      <vt:lpstr>Full value of the consideration for computing the Capital gain u/s 45(5A)</vt:lpstr>
      <vt:lpstr>Capital Gain in the case of transfer of shares/debenture by non-resident</vt:lpstr>
      <vt:lpstr>Example of Exemption of Capital Gain</vt:lpstr>
      <vt:lpstr>Example of Exemption of Capital Gain</vt:lpstr>
      <vt:lpstr>Example of Compulsory acquisition of land and building</vt:lpstr>
      <vt:lpstr>Example of Compulsory acquisition of land and building</vt:lpstr>
      <vt:lpstr>Example of computation of tax on long term capital gain</vt:lpstr>
      <vt:lpstr>Example of computation of tax on long term capital gain</vt:lpstr>
      <vt:lpstr>Example of cost of acquisition for long term capital gain</vt:lpstr>
      <vt:lpstr>Example of cost of acquisition for long term capital gain</vt:lpstr>
      <vt:lpstr>Example of cost of acquisition for long term capital gain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Income tax   Unit: Taxation of Capital Gains  Date:20-12-2022 </dc:title>
  <cp:lastModifiedBy>Windows User</cp:lastModifiedBy>
  <cp:revision>45</cp:revision>
  <dcterms:modified xsi:type="dcterms:W3CDTF">2022-12-23T14:19:40Z</dcterms:modified>
</cp:coreProperties>
</file>