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7"/>
  </p:notesMasterIdLst>
  <p:sldIdLst>
    <p:sldId id="256" r:id="rId2"/>
    <p:sldId id="257" r:id="rId3"/>
    <p:sldId id="258" r:id="rId4"/>
    <p:sldId id="259" r:id="rId5"/>
    <p:sldId id="260" r:id="rId6"/>
    <p:sldId id="261" r:id="rId7"/>
    <p:sldId id="330" r:id="rId8"/>
    <p:sldId id="328" r:id="rId9"/>
    <p:sldId id="331" r:id="rId10"/>
    <p:sldId id="327" r:id="rId11"/>
    <p:sldId id="329" r:id="rId12"/>
    <p:sldId id="262" r:id="rId13"/>
    <p:sldId id="263" r:id="rId14"/>
    <p:sldId id="264" r:id="rId15"/>
    <p:sldId id="33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333"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5" r:id="rId55"/>
    <p:sldId id="306" r:id="rId56"/>
    <p:sldId id="307" r:id="rId57"/>
    <p:sldId id="308" r:id="rId58"/>
    <p:sldId id="309" r:id="rId59"/>
    <p:sldId id="310" r:id="rId60"/>
    <p:sldId id="332" r:id="rId61"/>
    <p:sldId id="311" r:id="rId62"/>
    <p:sldId id="335" r:id="rId63"/>
    <p:sldId id="312" r:id="rId64"/>
    <p:sldId id="313" r:id="rId65"/>
    <p:sldId id="314" r:id="rId66"/>
    <p:sldId id="315" r:id="rId67"/>
    <p:sldId id="316" r:id="rId68"/>
    <p:sldId id="317" r:id="rId69"/>
    <p:sldId id="318" r:id="rId70"/>
    <p:sldId id="319" r:id="rId71"/>
    <p:sldId id="320" r:id="rId72"/>
    <p:sldId id="336" r:id="rId73"/>
    <p:sldId id="337" r:id="rId74"/>
    <p:sldId id="338" r:id="rId75"/>
    <p:sldId id="325" r:id="rId76"/>
  </p:sldIdLst>
  <p:sldSz cx="12192000" cy="6858000"/>
  <p:notesSz cx="6858000" cy="9144000"/>
  <p:embeddedFontLst>
    <p:embeddedFont>
      <p:font typeface="Garamond" pitchFamily="18" charset="0"/>
      <p:regular r:id="rId78"/>
      <p:bold r:id="rId79"/>
      <p:italic r:id="rId80"/>
    </p:embeddedFont>
    <p:embeddedFont>
      <p:font typeface="Calibri" pitchFamily="34" charset="0"/>
      <p:regular r:id="rId81"/>
      <p:bold r:id="rId82"/>
      <p:italic r:id="rId83"/>
      <p:boldItalic r:id="rId84"/>
    </p:embeddedFont>
    <p:embeddedFont>
      <p:font typeface="Maven Pro" charset="0"/>
      <p:regular r:id="rId85"/>
      <p:bold r:id="rId86"/>
    </p:embeddedFont>
    <p:embeddedFont>
      <p:font typeface="Nunito" charset="0"/>
      <p:regular r:id="rId87"/>
      <p:bold r:id="rId88"/>
      <p:italic r:id="rId89"/>
      <p:boldItalic r:id="rId90"/>
    </p:embeddedFont>
    <p:embeddedFont>
      <p:font typeface="Open Sans" charset="0"/>
      <p:regular r:id="rId91"/>
      <p:bold r:id="rId92"/>
      <p:italic r:id="rId93"/>
      <p:boldItalic r:id="rId94"/>
    </p:embeddedFont>
    <p:embeddedFont>
      <p:font typeface="Bookman Old Style" pitchFamily="18" charset="0"/>
      <p:regular r:id="rId95"/>
      <p:bold r:id="rId96"/>
      <p:italic r:id="rId97"/>
      <p:boldItalic r:id="rId9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9" roundtripDataSignature="AMtx7mgeazfWSRgUK60s+tTgJJThGuD4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890A466-5AA0-418B-945C-B6924174F977}">
  <a:tblStyle styleId="{8890A466-5AA0-418B-945C-B6924174F97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0E78638-17AF-4120-BC7C-FBE02A314FC0}" styleName="Table_1">
    <a:wholeTbl>
      <a:tcTxStyle b="off" i="off">
        <a:font>
          <a:latin typeface="华文细黑"/>
          <a:ea typeface="华文细黑"/>
          <a:cs typeface="华文细黑"/>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华文细黑"/>
          <a:ea typeface="华文细黑"/>
          <a:cs typeface="华文细黑"/>
        </a:font>
        <a:schemeClr val="lt1"/>
      </a:tcTxStyle>
      <a:tcStyle>
        <a:tcBdr/>
        <a:fill>
          <a:solidFill>
            <a:schemeClr val="accent1"/>
          </a:solidFill>
        </a:fill>
      </a:tcStyle>
    </a:lastCol>
    <a:firstCol>
      <a:tcTxStyle b="on" i="off">
        <a:font>
          <a:latin typeface="华文细黑"/>
          <a:ea typeface="华文细黑"/>
          <a:cs typeface="华文细黑"/>
        </a:font>
        <a:schemeClr val="lt1"/>
      </a:tcTxStyle>
      <a:tcStyle>
        <a:tcBdr/>
        <a:fill>
          <a:solidFill>
            <a:schemeClr val="accent1"/>
          </a:solidFill>
        </a:fill>
      </a:tcStyle>
    </a:firstCol>
    <a:lastRow>
      <a:tcTxStyle b="on" i="off">
        <a:font>
          <a:latin typeface="华文细黑"/>
          <a:ea typeface="华文细黑"/>
          <a:cs typeface="华文细黑"/>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华文细黑"/>
          <a:ea typeface="华文细黑"/>
          <a:cs typeface="华文细黑"/>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534"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7.fntdata"/><Relationship Id="rId89"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2.fntdata"/><Relationship Id="rId87" Type="http://schemas.openxmlformats.org/officeDocument/2006/relationships/font" Target="fonts/font10.fntdata"/><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5.fntdata"/><Relationship Id="rId90" Type="http://schemas.openxmlformats.org/officeDocument/2006/relationships/font" Target="fonts/font13.fntdata"/><Relationship Id="rId95" Type="http://schemas.openxmlformats.org/officeDocument/2006/relationships/font" Target="fonts/font1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font" Target="fonts/font8.fntdata"/><Relationship Id="rId93" Type="http://schemas.openxmlformats.org/officeDocument/2006/relationships/font" Target="fonts/font16.fntdata"/><Relationship Id="rId98"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88" Type="http://schemas.openxmlformats.org/officeDocument/2006/relationships/font" Target="fonts/font11.fntdata"/><Relationship Id="rId91" Type="http://schemas.openxmlformats.org/officeDocument/2006/relationships/font" Target="fonts/font14.fntdata"/><Relationship Id="rId96"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font" Target="fonts/font9.fntdata"/><Relationship Id="rId94" Type="http://schemas.openxmlformats.org/officeDocument/2006/relationships/font" Target="fonts/font17.fntdata"/><Relationship Id="rId99" Type="http://customschemas.google.com/relationships/presentationmetadata" Target="metadata"/><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94071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9ccbcb359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9ccbcb359d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29ccbcb359d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9ccbcb359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9ccbcb359d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29ccbcb359d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9ccbcb359d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g29ccbcb359d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0" name="Google Shape;46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6" name="Google Shape;46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4" name="Google Shape;48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2" name="Google Shape;57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8" name="Google Shape;60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4" name="Google Shape;654;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0" name="Google Shape;660;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2" name="Google Shape;67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9" name="Google Shape;679;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5" name="Google Shape;68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9ccbcb359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9ccbcb359d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29ccbcb359d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1" name="Google Shape;691;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7" name="Google Shape;69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4" name="Google Shape;70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0" name="Google Shape;720;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7" name="Google Shape;727;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3" name="Google Shape;733;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9" name="Google Shape;739;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3" name="Google Shape;773;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9ccbcb359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9ccbcb359d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29ccbcb359d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9ccbcb359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9ccbcb359d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29ccbcb359d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9ccbcb359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9ccbcb359d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29ccbcb359d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13"/>
        <p:cNvGrpSpPr/>
        <p:nvPr/>
      </p:nvGrpSpPr>
      <p:grpSpPr>
        <a:xfrm>
          <a:off x="0" y="0"/>
          <a:ext cx="0" cy="0"/>
          <a:chOff x="0" y="0"/>
          <a:chExt cx="0" cy="0"/>
        </a:xfrm>
      </p:grpSpPr>
      <p:grpSp>
        <p:nvGrpSpPr>
          <p:cNvPr id="14" name="Google Shape;14;g29ccbcb359d_0_1346"/>
          <p:cNvGrpSpPr/>
          <p:nvPr/>
        </p:nvGrpSpPr>
        <p:grpSpPr>
          <a:xfrm>
            <a:off x="9790426" y="4546120"/>
            <a:ext cx="2255173" cy="2310006"/>
            <a:chOff x="7343003" y="3409675"/>
            <a:chExt cx="1691422" cy="1732548"/>
          </a:xfrm>
        </p:grpSpPr>
        <p:grpSp>
          <p:nvGrpSpPr>
            <p:cNvPr id="15" name="Google Shape;15;g29ccbcb359d_0_1346"/>
            <p:cNvGrpSpPr/>
            <p:nvPr/>
          </p:nvGrpSpPr>
          <p:grpSpPr>
            <a:xfrm>
              <a:off x="7343003" y="4453711"/>
              <a:ext cx="316800" cy="688513"/>
              <a:chOff x="7343003" y="4453711"/>
              <a:chExt cx="316800" cy="688513"/>
            </a:xfrm>
          </p:grpSpPr>
          <p:sp>
            <p:nvSpPr>
              <p:cNvPr id="16" name="Google Shape;16;g29ccbcb359d_0_1346"/>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 name="Google Shape;17;g29ccbcb359d_0_1346"/>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8" name="Google Shape;18;g29ccbcb359d_0_1346"/>
            <p:cNvGrpSpPr/>
            <p:nvPr/>
          </p:nvGrpSpPr>
          <p:grpSpPr>
            <a:xfrm>
              <a:off x="7801210" y="4105700"/>
              <a:ext cx="316800" cy="1036523"/>
              <a:chOff x="7801210" y="4105700"/>
              <a:chExt cx="316800" cy="1036523"/>
            </a:xfrm>
          </p:grpSpPr>
          <p:sp>
            <p:nvSpPr>
              <p:cNvPr id="19" name="Google Shape;19;g29ccbcb359d_0_1346"/>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 name="Google Shape;20;g29ccbcb359d_0_1346"/>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 name="Google Shape;21;g29ccbcb359d_0_1346"/>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2" name="Google Shape;22;g29ccbcb359d_0_1346"/>
            <p:cNvGrpSpPr/>
            <p:nvPr/>
          </p:nvGrpSpPr>
          <p:grpSpPr>
            <a:xfrm>
              <a:off x="8259418" y="3757688"/>
              <a:ext cx="316800" cy="1384535"/>
              <a:chOff x="8259418" y="3757688"/>
              <a:chExt cx="316800" cy="1384535"/>
            </a:xfrm>
          </p:grpSpPr>
          <p:sp>
            <p:nvSpPr>
              <p:cNvPr id="23" name="Google Shape;23;g29ccbcb359d_0_1346"/>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 name="Google Shape;24;g29ccbcb359d_0_1346"/>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 name="Google Shape;25;g29ccbcb359d_0_1346"/>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 name="Google Shape;26;g29ccbcb359d_0_1346"/>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7" name="Google Shape;27;g29ccbcb359d_0_1346"/>
            <p:cNvGrpSpPr/>
            <p:nvPr/>
          </p:nvGrpSpPr>
          <p:grpSpPr>
            <a:xfrm>
              <a:off x="8717625" y="3409675"/>
              <a:ext cx="316800" cy="1732548"/>
              <a:chOff x="8717625" y="3409675"/>
              <a:chExt cx="316800" cy="1732548"/>
            </a:xfrm>
          </p:grpSpPr>
          <p:sp>
            <p:nvSpPr>
              <p:cNvPr id="28" name="Google Shape;28;g29ccbcb359d_0_1346"/>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 name="Google Shape;29;g29ccbcb359d_0_1346"/>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 name="Google Shape;30;g29ccbcb359d_0_1346"/>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 name="Google Shape;31;g29ccbcb359d_0_1346"/>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2" name="Google Shape;32;g29ccbcb359d_0_1346"/>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grpSp>
        <p:nvGrpSpPr>
          <p:cNvPr id="33" name="Google Shape;33;g29ccbcb359d_0_1346"/>
          <p:cNvGrpSpPr/>
          <p:nvPr/>
        </p:nvGrpSpPr>
        <p:grpSpPr>
          <a:xfrm>
            <a:off x="6724502" y="0"/>
            <a:ext cx="5085303" cy="5118675"/>
            <a:chOff x="5043503" y="0"/>
            <a:chExt cx="3814072" cy="3839102"/>
          </a:xfrm>
        </p:grpSpPr>
        <p:sp>
          <p:nvSpPr>
            <p:cNvPr id="34" name="Google Shape;34;g29ccbcb359d_0_1346"/>
            <p:cNvSpPr/>
            <p:nvPr/>
          </p:nvSpPr>
          <p:spPr>
            <a:xfrm>
              <a:off x="8460975" y="1817775"/>
              <a:ext cx="396600" cy="396600"/>
            </a:xfrm>
            <a:prstGeom prst="ellipse">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 name="Google Shape;35;g29ccbcb359d_0_1346"/>
            <p:cNvSpPr/>
            <p:nvPr/>
          </p:nvSpPr>
          <p:spPr>
            <a:xfrm rot="-9830444">
              <a:off x="6469759" y="3480728"/>
              <a:ext cx="320148" cy="320148"/>
            </a:xfrm>
            <a:prstGeom prst="ellipse">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6" name="Google Shape;36;g29ccbcb359d_0_1346"/>
            <p:cNvGrpSpPr/>
            <p:nvPr/>
          </p:nvGrpSpPr>
          <p:grpSpPr>
            <a:xfrm>
              <a:off x="7647812" y="2704283"/>
              <a:ext cx="635219" cy="635219"/>
              <a:chOff x="6725724" y="2701260"/>
              <a:chExt cx="1208101" cy="1208100"/>
            </a:xfrm>
          </p:grpSpPr>
          <p:sp>
            <p:nvSpPr>
              <p:cNvPr id="37" name="Google Shape;37;g29ccbcb359d_0_1346"/>
              <p:cNvSpPr/>
              <p:nvPr/>
            </p:nvSpPr>
            <p:spPr>
              <a:xfrm rot="5400000">
                <a:off x="6725725" y="2701260"/>
                <a:ext cx="1208100" cy="1208100"/>
              </a:xfrm>
              <a:prstGeom prst="ellipse">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 name="Google Shape;38;g29ccbcb359d_0_1346"/>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 name="Google Shape;39;g29ccbcb359d_0_1346"/>
              <p:cNvSpPr/>
              <p:nvPr/>
            </p:nvSpPr>
            <p:spPr>
              <a:xfrm rot="5400000">
                <a:off x="6954988" y="2930398"/>
                <a:ext cx="749700" cy="749700"/>
              </a:xfrm>
              <a:prstGeom prst="ellipse">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0" name="Google Shape;40;g29ccbcb359d_0_1346"/>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1" name="Google Shape;41;g29ccbcb359d_0_1346"/>
            <p:cNvGrpSpPr/>
            <p:nvPr/>
          </p:nvGrpSpPr>
          <p:grpSpPr>
            <a:xfrm>
              <a:off x="7952720" y="179238"/>
              <a:ext cx="873165" cy="873003"/>
              <a:chOff x="7754428" y="208725"/>
              <a:chExt cx="541800" cy="541800"/>
            </a:xfrm>
          </p:grpSpPr>
          <p:sp>
            <p:nvSpPr>
              <p:cNvPr id="42" name="Google Shape;42;g29ccbcb359d_0_1346"/>
              <p:cNvSpPr/>
              <p:nvPr/>
            </p:nvSpPr>
            <p:spPr>
              <a:xfrm rot="-8647347">
                <a:off x="7831319" y="285616"/>
                <a:ext cx="388018" cy="388018"/>
              </a:xfrm>
              <a:prstGeom prst="ellipse">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 name="Google Shape;43;g29ccbcb359d_0_1346"/>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4" name="Google Shape;44;g29ccbcb359d_0_1346"/>
            <p:cNvSpPr/>
            <p:nvPr/>
          </p:nvSpPr>
          <p:spPr>
            <a:xfrm>
              <a:off x="5399840" y="356365"/>
              <a:ext cx="2577000" cy="2577000"/>
            </a:xfrm>
            <a:prstGeom prst="ellipse">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5" name="Google Shape;45;g29ccbcb359d_0_1346"/>
            <p:cNvSpPr/>
            <p:nvPr/>
          </p:nvSpPr>
          <p:spPr>
            <a:xfrm rot="2043858">
              <a:off x="5503813" y="460310"/>
              <a:ext cx="2369480" cy="2369480"/>
            </a:xfrm>
            <a:prstGeom prst="ellipse">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 name="Google Shape;46;g29ccbcb359d_0_1346"/>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 name="Google Shape;47;g29ccbcb359d_0_1346"/>
            <p:cNvSpPr/>
            <p:nvPr/>
          </p:nvSpPr>
          <p:spPr>
            <a:xfrm rot="2044777">
              <a:off x="5911449" y="867729"/>
              <a:ext cx="1554223" cy="1554223"/>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8" name="Google Shape;48;g29ccbcb359d_0_1346"/>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 name="Google Shape;49;g29ccbcb359d_0_1346"/>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0" name="Google Shape;50;g29ccbcb359d_0_1346"/>
          <p:cNvSpPr txBox="1">
            <a:spLocks noGrp="1"/>
          </p:cNvSpPr>
          <p:nvPr>
            <p:ph type="ctrTitle"/>
          </p:nvPr>
        </p:nvSpPr>
        <p:spPr>
          <a:xfrm>
            <a:off x="1098667" y="2151750"/>
            <a:ext cx="5673900" cy="24972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1" name="Google Shape;51;g29ccbcb359d_0_1346"/>
          <p:cNvSpPr txBox="1">
            <a:spLocks noGrp="1"/>
          </p:cNvSpPr>
          <p:nvPr>
            <p:ph type="subTitle" idx="1"/>
          </p:nvPr>
        </p:nvSpPr>
        <p:spPr>
          <a:xfrm>
            <a:off x="1098667" y="4795067"/>
            <a:ext cx="5673900" cy="9273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52" name="Google Shape;52;g29ccbcb359d_0_1346"/>
          <p:cNvSpPr txBox="1">
            <a:spLocks noGrp="1"/>
          </p:cNvSpPr>
          <p:nvPr>
            <p:ph type="sldNum" idx="12"/>
          </p:nvPr>
        </p:nvSpPr>
        <p:spPr>
          <a:xfrm>
            <a:off x="11268061" y="6315968"/>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5"/>
        <p:cNvGrpSpPr/>
        <p:nvPr/>
      </p:nvGrpSpPr>
      <p:grpSpPr>
        <a:xfrm>
          <a:off x="0" y="0"/>
          <a:ext cx="0" cy="0"/>
          <a:chOff x="0" y="0"/>
          <a:chExt cx="0" cy="0"/>
        </a:xfrm>
      </p:grpSpPr>
      <p:grpSp>
        <p:nvGrpSpPr>
          <p:cNvPr id="146" name="Google Shape;146;g29ccbcb359d_0_1478"/>
          <p:cNvGrpSpPr/>
          <p:nvPr/>
        </p:nvGrpSpPr>
        <p:grpSpPr>
          <a:xfrm>
            <a:off x="69" y="5465463"/>
            <a:ext cx="12191743" cy="1392365"/>
            <a:chOff x="52" y="4099200"/>
            <a:chExt cx="9144036" cy="1044300"/>
          </a:xfrm>
        </p:grpSpPr>
        <p:grpSp>
          <p:nvGrpSpPr>
            <p:cNvPr id="147" name="Google Shape;147;g29ccbcb359d_0_1478"/>
            <p:cNvGrpSpPr/>
            <p:nvPr/>
          </p:nvGrpSpPr>
          <p:grpSpPr>
            <a:xfrm>
              <a:off x="52" y="4309200"/>
              <a:ext cx="231622" cy="834300"/>
              <a:chOff x="2688737" y="4301380"/>
              <a:chExt cx="231900" cy="834300"/>
            </a:xfrm>
          </p:grpSpPr>
          <p:sp>
            <p:nvSpPr>
              <p:cNvPr id="148" name="Google Shape;148;g29ccbcb359d_0_1478"/>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9" name="Google Shape;149;g29ccbcb359d_0_1478"/>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0" name="Google Shape;150;g29ccbcb359d_0_1478"/>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1" name="Google Shape;151;g29ccbcb359d_0_1478"/>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52" name="Google Shape;152;g29ccbcb359d_0_1478"/>
            <p:cNvGrpSpPr/>
            <p:nvPr/>
          </p:nvGrpSpPr>
          <p:grpSpPr>
            <a:xfrm>
              <a:off x="371406" y="4099200"/>
              <a:ext cx="231622" cy="1044300"/>
              <a:chOff x="2688737" y="4091380"/>
              <a:chExt cx="231900" cy="1044300"/>
            </a:xfrm>
          </p:grpSpPr>
          <p:sp>
            <p:nvSpPr>
              <p:cNvPr id="153" name="Google Shape;153;g29ccbcb359d_0_1478"/>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4" name="Google Shape;154;g29ccbcb359d_0_1478"/>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5" name="Google Shape;155;g29ccbcb359d_0_1478"/>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6" name="Google Shape;156;g29ccbcb359d_0_1478"/>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7" name="Google Shape;157;g29ccbcb359d_0_1478"/>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58" name="Google Shape;158;g29ccbcb359d_0_1478"/>
            <p:cNvGrpSpPr/>
            <p:nvPr/>
          </p:nvGrpSpPr>
          <p:grpSpPr>
            <a:xfrm>
              <a:off x="742761" y="4309200"/>
              <a:ext cx="231622" cy="834300"/>
              <a:chOff x="2688737" y="4301380"/>
              <a:chExt cx="231900" cy="834300"/>
            </a:xfrm>
          </p:grpSpPr>
          <p:sp>
            <p:nvSpPr>
              <p:cNvPr id="159" name="Google Shape;159;g29ccbcb359d_0_1478"/>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0" name="Google Shape;160;g29ccbcb359d_0_1478"/>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1" name="Google Shape;161;g29ccbcb359d_0_1478"/>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2" name="Google Shape;162;g29ccbcb359d_0_1478"/>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63" name="Google Shape;163;g29ccbcb359d_0_1478"/>
            <p:cNvGrpSpPr/>
            <p:nvPr/>
          </p:nvGrpSpPr>
          <p:grpSpPr>
            <a:xfrm>
              <a:off x="1114115" y="4518900"/>
              <a:ext cx="231622" cy="624600"/>
              <a:chOff x="2688737" y="4511080"/>
              <a:chExt cx="231900" cy="624600"/>
            </a:xfrm>
          </p:grpSpPr>
          <p:sp>
            <p:nvSpPr>
              <p:cNvPr id="164" name="Google Shape;164;g29ccbcb359d_0_1478"/>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5" name="Google Shape;165;g29ccbcb359d_0_1478"/>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6" name="Google Shape;166;g29ccbcb359d_0_1478"/>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67" name="Google Shape;167;g29ccbcb359d_0_1478"/>
            <p:cNvGrpSpPr/>
            <p:nvPr/>
          </p:nvGrpSpPr>
          <p:grpSpPr>
            <a:xfrm>
              <a:off x="1856753" y="4099200"/>
              <a:ext cx="231600" cy="1044300"/>
              <a:chOff x="1856753" y="4099200"/>
              <a:chExt cx="231600" cy="1044300"/>
            </a:xfrm>
          </p:grpSpPr>
          <p:sp>
            <p:nvSpPr>
              <p:cNvPr id="168" name="Google Shape;168;g29ccbcb359d_0_1478"/>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9" name="Google Shape;169;g29ccbcb359d_0_1478"/>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0" name="Google Shape;170;g29ccbcb359d_0_1478"/>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1" name="Google Shape;171;g29ccbcb359d_0_1478"/>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2" name="Google Shape;172;g29ccbcb359d_0_1478"/>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73" name="Google Shape;173;g29ccbcb359d_0_1478"/>
            <p:cNvGrpSpPr/>
            <p:nvPr/>
          </p:nvGrpSpPr>
          <p:grpSpPr>
            <a:xfrm>
              <a:off x="2228107" y="4309200"/>
              <a:ext cx="231600" cy="834300"/>
              <a:chOff x="2228107" y="4309200"/>
              <a:chExt cx="231600" cy="834300"/>
            </a:xfrm>
          </p:grpSpPr>
          <p:sp>
            <p:nvSpPr>
              <p:cNvPr id="174" name="Google Shape;174;g29ccbcb359d_0_1478"/>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5" name="Google Shape;175;g29ccbcb359d_0_1478"/>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6" name="Google Shape;176;g29ccbcb359d_0_1478"/>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7" name="Google Shape;177;g29ccbcb359d_0_1478"/>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78" name="Google Shape;178;g29ccbcb359d_0_1478"/>
            <p:cNvGrpSpPr/>
            <p:nvPr/>
          </p:nvGrpSpPr>
          <p:grpSpPr>
            <a:xfrm>
              <a:off x="2599462" y="4518900"/>
              <a:ext cx="231600" cy="624600"/>
              <a:chOff x="2599462" y="4518900"/>
              <a:chExt cx="231600" cy="624600"/>
            </a:xfrm>
          </p:grpSpPr>
          <p:sp>
            <p:nvSpPr>
              <p:cNvPr id="179" name="Google Shape;179;g29ccbcb359d_0_1478"/>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0" name="Google Shape;180;g29ccbcb359d_0_1478"/>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1" name="Google Shape;181;g29ccbcb359d_0_1478"/>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82" name="Google Shape;182;g29ccbcb359d_0_1478"/>
            <p:cNvGrpSpPr/>
            <p:nvPr/>
          </p:nvGrpSpPr>
          <p:grpSpPr>
            <a:xfrm>
              <a:off x="3342171" y="4099200"/>
              <a:ext cx="231600" cy="1044300"/>
              <a:chOff x="3342171" y="4099200"/>
              <a:chExt cx="231600" cy="1044300"/>
            </a:xfrm>
          </p:grpSpPr>
          <p:sp>
            <p:nvSpPr>
              <p:cNvPr id="183" name="Google Shape;183;g29ccbcb359d_0_1478"/>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4" name="Google Shape;184;g29ccbcb359d_0_1478"/>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5" name="Google Shape;185;g29ccbcb359d_0_1478"/>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6" name="Google Shape;186;g29ccbcb359d_0_1478"/>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7" name="Google Shape;187;g29ccbcb359d_0_1478"/>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88" name="Google Shape;188;g29ccbcb359d_0_1478"/>
            <p:cNvGrpSpPr/>
            <p:nvPr/>
          </p:nvGrpSpPr>
          <p:grpSpPr>
            <a:xfrm>
              <a:off x="3713525" y="4309200"/>
              <a:ext cx="231600" cy="834300"/>
              <a:chOff x="3713525" y="4309200"/>
              <a:chExt cx="231600" cy="834300"/>
            </a:xfrm>
          </p:grpSpPr>
          <p:sp>
            <p:nvSpPr>
              <p:cNvPr id="189" name="Google Shape;189;g29ccbcb359d_0_1478"/>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0" name="Google Shape;190;g29ccbcb359d_0_1478"/>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1" name="Google Shape;191;g29ccbcb359d_0_1478"/>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2" name="Google Shape;192;g29ccbcb359d_0_1478"/>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93" name="Google Shape;193;g29ccbcb359d_0_1478"/>
            <p:cNvGrpSpPr/>
            <p:nvPr/>
          </p:nvGrpSpPr>
          <p:grpSpPr>
            <a:xfrm>
              <a:off x="1485398" y="4309200"/>
              <a:ext cx="231600" cy="834300"/>
              <a:chOff x="1485398" y="4309200"/>
              <a:chExt cx="231600" cy="834300"/>
            </a:xfrm>
          </p:grpSpPr>
          <p:sp>
            <p:nvSpPr>
              <p:cNvPr id="194" name="Google Shape;194;g29ccbcb359d_0_1478"/>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5" name="Google Shape;195;g29ccbcb359d_0_1478"/>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6" name="Google Shape;196;g29ccbcb359d_0_1478"/>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7" name="Google Shape;197;g29ccbcb359d_0_1478"/>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98" name="Google Shape;198;g29ccbcb359d_0_1478"/>
            <p:cNvGrpSpPr/>
            <p:nvPr/>
          </p:nvGrpSpPr>
          <p:grpSpPr>
            <a:xfrm>
              <a:off x="4084879" y="4518900"/>
              <a:ext cx="231600" cy="624600"/>
              <a:chOff x="4084879" y="4518900"/>
              <a:chExt cx="231600" cy="624600"/>
            </a:xfrm>
          </p:grpSpPr>
          <p:sp>
            <p:nvSpPr>
              <p:cNvPr id="199" name="Google Shape;199;g29ccbcb359d_0_1478"/>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0" name="Google Shape;200;g29ccbcb359d_0_1478"/>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1" name="Google Shape;201;g29ccbcb359d_0_1478"/>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02" name="Google Shape;202;g29ccbcb359d_0_1478"/>
            <p:cNvGrpSpPr/>
            <p:nvPr/>
          </p:nvGrpSpPr>
          <p:grpSpPr>
            <a:xfrm>
              <a:off x="2970816" y="4309200"/>
              <a:ext cx="231600" cy="834300"/>
              <a:chOff x="2970816" y="4309200"/>
              <a:chExt cx="231600" cy="834300"/>
            </a:xfrm>
          </p:grpSpPr>
          <p:sp>
            <p:nvSpPr>
              <p:cNvPr id="203" name="Google Shape;203;g29ccbcb359d_0_1478"/>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4" name="Google Shape;204;g29ccbcb359d_0_1478"/>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5" name="Google Shape;205;g29ccbcb359d_0_1478"/>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6" name="Google Shape;206;g29ccbcb359d_0_1478"/>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07" name="Google Shape;207;g29ccbcb359d_0_1478"/>
            <p:cNvGrpSpPr/>
            <p:nvPr/>
          </p:nvGrpSpPr>
          <p:grpSpPr>
            <a:xfrm>
              <a:off x="4456234" y="4309200"/>
              <a:ext cx="231600" cy="834300"/>
              <a:chOff x="4456234" y="4309200"/>
              <a:chExt cx="231600" cy="834300"/>
            </a:xfrm>
          </p:grpSpPr>
          <p:sp>
            <p:nvSpPr>
              <p:cNvPr id="208" name="Google Shape;208;g29ccbcb359d_0_1478"/>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9" name="Google Shape;209;g29ccbcb359d_0_1478"/>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0" name="Google Shape;210;g29ccbcb359d_0_1478"/>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1" name="Google Shape;211;g29ccbcb359d_0_1478"/>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12" name="Google Shape;212;g29ccbcb359d_0_1478"/>
            <p:cNvGrpSpPr/>
            <p:nvPr/>
          </p:nvGrpSpPr>
          <p:grpSpPr>
            <a:xfrm>
              <a:off x="4827588" y="4099200"/>
              <a:ext cx="231600" cy="1044300"/>
              <a:chOff x="4827588" y="4099200"/>
              <a:chExt cx="231600" cy="1044300"/>
            </a:xfrm>
          </p:grpSpPr>
          <p:sp>
            <p:nvSpPr>
              <p:cNvPr id="213" name="Google Shape;213;g29ccbcb359d_0_1478"/>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4" name="Google Shape;214;g29ccbcb359d_0_1478"/>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5" name="Google Shape;215;g29ccbcb359d_0_1478"/>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6" name="Google Shape;216;g29ccbcb359d_0_1478"/>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7" name="Google Shape;217;g29ccbcb359d_0_1478"/>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18" name="Google Shape;218;g29ccbcb359d_0_1478"/>
            <p:cNvGrpSpPr/>
            <p:nvPr/>
          </p:nvGrpSpPr>
          <p:grpSpPr>
            <a:xfrm>
              <a:off x="5198943" y="4309200"/>
              <a:ext cx="231600" cy="834300"/>
              <a:chOff x="5198943" y="4309200"/>
              <a:chExt cx="231600" cy="834300"/>
            </a:xfrm>
          </p:grpSpPr>
          <p:sp>
            <p:nvSpPr>
              <p:cNvPr id="219" name="Google Shape;219;g29ccbcb359d_0_1478"/>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0" name="Google Shape;220;g29ccbcb359d_0_1478"/>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1" name="Google Shape;221;g29ccbcb359d_0_1478"/>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2" name="Google Shape;222;g29ccbcb359d_0_1478"/>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23" name="Google Shape;223;g29ccbcb359d_0_1478"/>
            <p:cNvGrpSpPr/>
            <p:nvPr/>
          </p:nvGrpSpPr>
          <p:grpSpPr>
            <a:xfrm>
              <a:off x="5570297" y="4518900"/>
              <a:ext cx="231600" cy="624600"/>
              <a:chOff x="5570297" y="4518900"/>
              <a:chExt cx="231600" cy="624600"/>
            </a:xfrm>
          </p:grpSpPr>
          <p:sp>
            <p:nvSpPr>
              <p:cNvPr id="224" name="Google Shape;224;g29ccbcb359d_0_1478"/>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5" name="Google Shape;225;g29ccbcb359d_0_1478"/>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6" name="Google Shape;226;g29ccbcb359d_0_1478"/>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27" name="Google Shape;227;g29ccbcb359d_0_1478"/>
            <p:cNvGrpSpPr/>
            <p:nvPr/>
          </p:nvGrpSpPr>
          <p:grpSpPr>
            <a:xfrm>
              <a:off x="5941652" y="4309200"/>
              <a:ext cx="231600" cy="834300"/>
              <a:chOff x="5941652" y="4309200"/>
              <a:chExt cx="231600" cy="834300"/>
            </a:xfrm>
          </p:grpSpPr>
          <p:sp>
            <p:nvSpPr>
              <p:cNvPr id="228" name="Google Shape;228;g29ccbcb359d_0_1478"/>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9" name="Google Shape;229;g29ccbcb359d_0_1478"/>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0" name="Google Shape;230;g29ccbcb359d_0_1478"/>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1" name="Google Shape;231;g29ccbcb359d_0_1478"/>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32" name="Google Shape;232;g29ccbcb359d_0_1478"/>
            <p:cNvGrpSpPr/>
            <p:nvPr/>
          </p:nvGrpSpPr>
          <p:grpSpPr>
            <a:xfrm>
              <a:off x="6313006" y="4099200"/>
              <a:ext cx="231600" cy="1044300"/>
              <a:chOff x="6313006" y="4099200"/>
              <a:chExt cx="231600" cy="1044300"/>
            </a:xfrm>
          </p:grpSpPr>
          <p:sp>
            <p:nvSpPr>
              <p:cNvPr id="233" name="Google Shape;233;g29ccbcb359d_0_1478"/>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4" name="Google Shape;234;g29ccbcb359d_0_1478"/>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5" name="Google Shape;235;g29ccbcb359d_0_1478"/>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6" name="Google Shape;236;g29ccbcb359d_0_1478"/>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7" name="Google Shape;237;g29ccbcb359d_0_1478"/>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38" name="Google Shape;238;g29ccbcb359d_0_1478"/>
            <p:cNvGrpSpPr/>
            <p:nvPr/>
          </p:nvGrpSpPr>
          <p:grpSpPr>
            <a:xfrm>
              <a:off x="6684361" y="4309200"/>
              <a:ext cx="231600" cy="834300"/>
              <a:chOff x="6684361" y="4309200"/>
              <a:chExt cx="231600" cy="834300"/>
            </a:xfrm>
          </p:grpSpPr>
          <p:sp>
            <p:nvSpPr>
              <p:cNvPr id="239" name="Google Shape;239;g29ccbcb359d_0_1478"/>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0" name="Google Shape;240;g29ccbcb359d_0_1478"/>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1" name="Google Shape;241;g29ccbcb359d_0_1478"/>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2" name="Google Shape;242;g29ccbcb359d_0_1478"/>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43" name="Google Shape;243;g29ccbcb359d_0_1478"/>
            <p:cNvGrpSpPr/>
            <p:nvPr/>
          </p:nvGrpSpPr>
          <p:grpSpPr>
            <a:xfrm>
              <a:off x="7055715" y="4518900"/>
              <a:ext cx="231600" cy="624600"/>
              <a:chOff x="7055715" y="4518900"/>
              <a:chExt cx="231600" cy="624600"/>
            </a:xfrm>
          </p:grpSpPr>
          <p:sp>
            <p:nvSpPr>
              <p:cNvPr id="244" name="Google Shape;244;g29ccbcb359d_0_1478"/>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5" name="Google Shape;245;g29ccbcb359d_0_1478"/>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6" name="Google Shape;246;g29ccbcb359d_0_1478"/>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47" name="Google Shape;247;g29ccbcb359d_0_1478"/>
            <p:cNvGrpSpPr/>
            <p:nvPr/>
          </p:nvGrpSpPr>
          <p:grpSpPr>
            <a:xfrm>
              <a:off x="7798424" y="4099200"/>
              <a:ext cx="231600" cy="1044300"/>
              <a:chOff x="7798424" y="4099200"/>
              <a:chExt cx="231600" cy="1044300"/>
            </a:xfrm>
          </p:grpSpPr>
          <p:sp>
            <p:nvSpPr>
              <p:cNvPr id="248" name="Google Shape;248;g29ccbcb359d_0_1478"/>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9" name="Google Shape;249;g29ccbcb359d_0_1478"/>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0" name="Google Shape;250;g29ccbcb359d_0_1478"/>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1" name="Google Shape;251;g29ccbcb359d_0_1478"/>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2" name="Google Shape;252;g29ccbcb359d_0_1478"/>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53" name="Google Shape;253;g29ccbcb359d_0_1478"/>
            <p:cNvGrpSpPr/>
            <p:nvPr/>
          </p:nvGrpSpPr>
          <p:grpSpPr>
            <a:xfrm>
              <a:off x="8169779" y="4309200"/>
              <a:ext cx="231600" cy="834300"/>
              <a:chOff x="8169779" y="4309200"/>
              <a:chExt cx="231600" cy="834300"/>
            </a:xfrm>
          </p:grpSpPr>
          <p:sp>
            <p:nvSpPr>
              <p:cNvPr id="254" name="Google Shape;254;g29ccbcb359d_0_1478"/>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5" name="Google Shape;255;g29ccbcb359d_0_1478"/>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6" name="Google Shape;256;g29ccbcb359d_0_1478"/>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7" name="Google Shape;257;g29ccbcb359d_0_1478"/>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58" name="Google Shape;258;g29ccbcb359d_0_1478"/>
            <p:cNvGrpSpPr/>
            <p:nvPr/>
          </p:nvGrpSpPr>
          <p:grpSpPr>
            <a:xfrm>
              <a:off x="7427070" y="4309200"/>
              <a:ext cx="231600" cy="834300"/>
              <a:chOff x="7427070" y="4309200"/>
              <a:chExt cx="231600" cy="834300"/>
            </a:xfrm>
          </p:grpSpPr>
          <p:sp>
            <p:nvSpPr>
              <p:cNvPr id="259" name="Google Shape;259;g29ccbcb359d_0_1478"/>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0" name="Google Shape;260;g29ccbcb359d_0_1478"/>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1" name="Google Shape;261;g29ccbcb359d_0_1478"/>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2" name="Google Shape;262;g29ccbcb359d_0_1478"/>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63" name="Google Shape;263;g29ccbcb359d_0_1478"/>
            <p:cNvGrpSpPr/>
            <p:nvPr/>
          </p:nvGrpSpPr>
          <p:grpSpPr>
            <a:xfrm>
              <a:off x="8541133" y="4518900"/>
              <a:ext cx="231600" cy="624600"/>
              <a:chOff x="8541133" y="4518900"/>
              <a:chExt cx="231600" cy="624600"/>
            </a:xfrm>
          </p:grpSpPr>
          <p:sp>
            <p:nvSpPr>
              <p:cNvPr id="264" name="Google Shape;264;g29ccbcb359d_0_1478"/>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5" name="Google Shape;265;g29ccbcb359d_0_1478"/>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6" name="Google Shape;266;g29ccbcb359d_0_1478"/>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67" name="Google Shape;267;g29ccbcb359d_0_1478"/>
            <p:cNvGrpSpPr/>
            <p:nvPr/>
          </p:nvGrpSpPr>
          <p:grpSpPr>
            <a:xfrm>
              <a:off x="8912488" y="4309200"/>
              <a:ext cx="231600" cy="834300"/>
              <a:chOff x="8912488" y="4309200"/>
              <a:chExt cx="231600" cy="834300"/>
            </a:xfrm>
          </p:grpSpPr>
          <p:sp>
            <p:nvSpPr>
              <p:cNvPr id="268" name="Google Shape;268;g29ccbcb359d_0_1478"/>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9" name="Google Shape;269;g29ccbcb359d_0_1478"/>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0" name="Google Shape;270;g29ccbcb359d_0_1478"/>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1" name="Google Shape;271;g29ccbcb359d_0_1478"/>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sp>
        <p:nvSpPr>
          <p:cNvPr id="272" name="Google Shape;272;g29ccbcb359d_0_1478"/>
          <p:cNvSpPr txBox="1">
            <a:spLocks noGrp="1"/>
          </p:cNvSpPr>
          <p:nvPr>
            <p:ph type="title" hasCustomPrompt="1"/>
          </p:nvPr>
        </p:nvSpPr>
        <p:spPr>
          <a:xfrm>
            <a:off x="1851500" y="1030300"/>
            <a:ext cx="8489100" cy="2484300"/>
          </a:xfrm>
          <a:prstGeom prst="rect">
            <a:avLst/>
          </a:prstGeom>
        </p:spPr>
        <p:txBody>
          <a:bodyPr spcFirstLastPara="1" wrap="square" lIns="121900" tIns="121900" rIns="121900" bIns="121900" anchor="ctr" anchorCtr="0">
            <a:normAutofit/>
          </a:bodyPr>
          <a:lstStyle>
            <a:lvl1pPr lvl="0" algn="ctr">
              <a:spcBef>
                <a:spcPts val="0"/>
              </a:spcBef>
              <a:spcAft>
                <a:spcPts val="0"/>
              </a:spcAft>
              <a:buClr>
                <a:schemeClr val="lt1"/>
              </a:buClr>
              <a:buSzPts val="10700"/>
              <a:buNone/>
              <a:defRPr sz="10700">
                <a:solidFill>
                  <a:schemeClr val="lt1"/>
                </a:solidFill>
              </a:defRPr>
            </a:lvl1pPr>
            <a:lvl2pPr lvl="1" algn="ctr">
              <a:spcBef>
                <a:spcPts val="0"/>
              </a:spcBef>
              <a:spcAft>
                <a:spcPts val="0"/>
              </a:spcAft>
              <a:buClr>
                <a:schemeClr val="lt1"/>
              </a:buClr>
              <a:buSzPts val="10700"/>
              <a:buNone/>
              <a:defRPr sz="10700">
                <a:solidFill>
                  <a:schemeClr val="lt1"/>
                </a:solidFill>
              </a:defRPr>
            </a:lvl2pPr>
            <a:lvl3pPr lvl="2" algn="ctr">
              <a:spcBef>
                <a:spcPts val="0"/>
              </a:spcBef>
              <a:spcAft>
                <a:spcPts val="0"/>
              </a:spcAft>
              <a:buClr>
                <a:schemeClr val="lt1"/>
              </a:buClr>
              <a:buSzPts val="10700"/>
              <a:buNone/>
              <a:defRPr sz="10700">
                <a:solidFill>
                  <a:schemeClr val="lt1"/>
                </a:solidFill>
              </a:defRPr>
            </a:lvl3pPr>
            <a:lvl4pPr lvl="3" algn="ctr">
              <a:spcBef>
                <a:spcPts val="0"/>
              </a:spcBef>
              <a:spcAft>
                <a:spcPts val="0"/>
              </a:spcAft>
              <a:buClr>
                <a:schemeClr val="lt1"/>
              </a:buClr>
              <a:buSzPts val="10700"/>
              <a:buNone/>
              <a:defRPr sz="10700">
                <a:solidFill>
                  <a:schemeClr val="lt1"/>
                </a:solidFill>
              </a:defRPr>
            </a:lvl4pPr>
            <a:lvl5pPr lvl="4" algn="ctr">
              <a:spcBef>
                <a:spcPts val="0"/>
              </a:spcBef>
              <a:spcAft>
                <a:spcPts val="0"/>
              </a:spcAft>
              <a:buClr>
                <a:schemeClr val="lt1"/>
              </a:buClr>
              <a:buSzPts val="10700"/>
              <a:buNone/>
              <a:defRPr sz="10700">
                <a:solidFill>
                  <a:schemeClr val="lt1"/>
                </a:solidFill>
              </a:defRPr>
            </a:lvl5pPr>
            <a:lvl6pPr lvl="5" algn="ctr">
              <a:spcBef>
                <a:spcPts val="0"/>
              </a:spcBef>
              <a:spcAft>
                <a:spcPts val="0"/>
              </a:spcAft>
              <a:buClr>
                <a:schemeClr val="lt1"/>
              </a:buClr>
              <a:buSzPts val="10700"/>
              <a:buNone/>
              <a:defRPr sz="10700">
                <a:solidFill>
                  <a:schemeClr val="lt1"/>
                </a:solidFill>
              </a:defRPr>
            </a:lvl6pPr>
            <a:lvl7pPr lvl="6" algn="ctr">
              <a:spcBef>
                <a:spcPts val="0"/>
              </a:spcBef>
              <a:spcAft>
                <a:spcPts val="0"/>
              </a:spcAft>
              <a:buClr>
                <a:schemeClr val="lt1"/>
              </a:buClr>
              <a:buSzPts val="10700"/>
              <a:buNone/>
              <a:defRPr sz="10700">
                <a:solidFill>
                  <a:schemeClr val="lt1"/>
                </a:solidFill>
              </a:defRPr>
            </a:lvl7pPr>
            <a:lvl8pPr lvl="7" algn="ctr">
              <a:spcBef>
                <a:spcPts val="0"/>
              </a:spcBef>
              <a:spcAft>
                <a:spcPts val="0"/>
              </a:spcAft>
              <a:buClr>
                <a:schemeClr val="lt1"/>
              </a:buClr>
              <a:buSzPts val="10700"/>
              <a:buNone/>
              <a:defRPr sz="10700">
                <a:solidFill>
                  <a:schemeClr val="lt1"/>
                </a:solidFill>
              </a:defRPr>
            </a:lvl8pPr>
            <a:lvl9pPr lvl="8" algn="ctr">
              <a:spcBef>
                <a:spcPts val="0"/>
              </a:spcBef>
              <a:spcAft>
                <a:spcPts val="0"/>
              </a:spcAft>
              <a:buClr>
                <a:schemeClr val="lt1"/>
              </a:buClr>
              <a:buSzPts val="10700"/>
              <a:buNone/>
              <a:defRPr sz="10700">
                <a:solidFill>
                  <a:schemeClr val="lt1"/>
                </a:solidFill>
              </a:defRPr>
            </a:lvl9pPr>
          </a:lstStyle>
          <a:p>
            <a:r>
              <a:t>xx%</a:t>
            </a:r>
          </a:p>
        </p:txBody>
      </p:sp>
      <p:sp>
        <p:nvSpPr>
          <p:cNvPr id="273" name="Google Shape;273;g29ccbcb359d_0_1478"/>
          <p:cNvSpPr txBox="1">
            <a:spLocks noGrp="1"/>
          </p:cNvSpPr>
          <p:nvPr>
            <p:ph type="body" idx="1"/>
          </p:nvPr>
        </p:nvSpPr>
        <p:spPr>
          <a:xfrm>
            <a:off x="1851500" y="3616400"/>
            <a:ext cx="8489100" cy="1481700"/>
          </a:xfrm>
          <a:prstGeom prst="rect">
            <a:avLst/>
          </a:prstGeom>
        </p:spPr>
        <p:txBody>
          <a:bodyPr spcFirstLastPara="1" wrap="square" lIns="121900" tIns="121900" rIns="121900" bIns="121900" anchor="t" anchorCtr="0">
            <a:normAutofit/>
          </a:bodyPr>
          <a:lstStyle>
            <a:lvl1pPr marL="457200" lvl="0" indent="-336550" algn="ctr">
              <a:spcBef>
                <a:spcPts val="0"/>
              </a:spcBef>
              <a:spcAft>
                <a:spcPts val="0"/>
              </a:spcAft>
              <a:buClr>
                <a:schemeClr val="lt1"/>
              </a:buClr>
              <a:buSzPts val="1700"/>
              <a:buChar char="●"/>
              <a:defRPr>
                <a:solidFill>
                  <a:schemeClr val="lt1"/>
                </a:solidFill>
              </a:defRPr>
            </a:lvl1pPr>
            <a:lvl2pPr marL="914400" lvl="1" indent="-323850" algn="ctr">
              <a:spcBef>
                <a:spcPts val="0"/>
              </a:spcBef>
              <a:spcAft>
                <a:spcPts val="0"/>
              </a:spcAft>
              <a:buClr>
                <a:schemeClr val="lt1"/>
              </a:buClr>
              <a:buSzPts val="1500"/>
              <a:buChar char="○"/>
              <a:defRPr>
                <a:solidFill>
                  <a:schemeClr val="lt1"/>
                </a:solidFill>
              </a:defRPr>
            </a:lvl2pPr>
            <a:lvl3pPr marL="1371600" lvl="2" indent="-323850" algn="ctr">
              <a:spcBef>
                <a:spcPts val="0"/>
              </a:spcBef>
              <a:spcAft>
                <a:spcPts val="0"/>
              </a:spcAft>
              <a:buClr>
                <a:schemeClr val="lt1"/>
              </a:buClr>
              <a:buSzPts val="1500"/>
              <a:buChar char="■"/>
              <a:defRPr>
                <a:solidFill>
                  <a:schemeClr val="lt1"/>
                </a:solidFill>
              </a:defRPr>
            </a:lvl3pPr>
            <a:lvl4pPr marL="1828800" lvl="3" indent="-323850" algn="ctr">
              <a:spcBef>
                <a:spcPts val="0"/>
              </a:spcBef>
              <a:spcAft>
                <a:spcPts val="0"/>
              </a:spcAft>
              <a:buClr>
                <a:schemeClr val="lt1"/>
              </a:buClr>
              <a:buSzPts val="1500"/>
              <a:buChar char="●"/>
              <a:defRPr>
                <a:solidFill>
                  <a:schemeClr val="lt1"/>
                </a:solidFill>
              </a:defRPr>
            </a:lvl4pPr>
            <a:lvl5pPr marL="2286000" lvl="4" indent="-323850" algn="ctr">
              <a:spcBef>
                <a:spcPts val="0"/>
              </a:spcBef>
              <a:spcAft>
                <a:spcPts val="0"/>
              </a:spcAft>
              <a:buClr>
                <a:schemeClr val="lt1"/>
              </a:buClr>
              <a:buSzPts val="1500"/>
              <a:buChar char="○"/>
              <a:defRPr>
                <a:solidFill>
                  <a:schemeClr val="lt1"/>
                </a:solidFill>
              </a:defRPr>
            </a:lvl5pPr>
            <a:lvl6pPr marL="2743200" lvl="5" indent="-323850" algn="ctr">
              <a:spcBef>
                <a:spcPts val="0"/>
              </a:spcBef>
              <a:spcAft>
                <a:spcPts val="0"/>
              </a:spcAft>
              <a:buClr>
                <a:schemeClr val="lt1"/>
              </a:buClr>
              <a:buSzPts val="1500"/>
              <a:buChar char="■"/>
              <a:defRPr>
                <a:solidFill>
                  <a:schemeClr val="lt1"/>
                </a:solidFill>
              </a:defRPr>
            </a:lvl6pPr>
            <a:lvl7pPr marL="3200400" lvl="6" indent="-323850" algn="ctr">
              <a:spcBef>
                <a:spcPts val="0"/>
              </a:spcBef>
              <a:spcAft>
                <a:spcPts val="0"/>
              </a:spcAft>
              <a:buClr>
                <a:schemeClr val="lt1"/>
              </a:buClr>
              <a:buSzPts val="1500"/>
              <a:buChar char="●"/>
              <a:defRPr>
                <a:solidFill>
                  <a:schemeClr val="lt1"/>
                </a:solidFill>
              </a:defRPr>
            </a:lvl7pPr>
            <a:lvl8pPr marL="3657600" lvl="7" indent="-323850" algn="ctr">
              <a:spcBef>
                <a:spcPts val="0"/>
              </a:spcBef>
              <a:spcAft>
                <a:spcPts val="0"/>
              </a:spcAft>
              <a:buClr>
                <a:schemeClr val="lt1"/>
              </a:buClr>
              <a:buSzPts val="1500"/>
              <a:buChar char="○"/>
              <a:defRPr>
                <a:solidFill>
                  <a:schemeClr val="lt1"/>
                </a:solidFill>
              </a:defRPr>
            </a:lvl8pPr>
            <a:lvl9pPr marL="4114800" lvl="8" indent="-323850" algn="ctr">
              <a:spcBef>
                <a:spcPts val="0"/>
              </a:spcBef>
              <a:spcAft>
                <a:spcPts val="0"/>
              </a:spcAft>
              <a:buClr>
                <a:schemeClr val="lt1"/>
              </a:buClr>
              <a:buSzPts val="1500"/>
              <a:buChar char="■"/>
              <a:defRPr>
                <a:solidFill>
                  <a:schemeClr val="lt1"/>
                </a:solidFill>
              </a:defRPr>
            </a:lvl9pPr>
          </a:lstStyle>
          <a:p>
            <a:endParaRPr/>
          </a:p>
        </p:txBody>
      </p:sp>
      <p:sp>
        <p:nvSpPr>
          <p:cNvPr id="274" name="Google Shape;274;g29ccbcb359d_0_1478"/>
          <p:cNvSpPr txBox="1">
            <a:spLocks noGrp="1"/>
          </p:cNvSpPr>
          <p:nvPr>
            <p:ph type="sldNum" idx="12"/>
          </p:nvPr>
        </p:nvSpPr>
        <p:spPr>
          <a:xfrm>
            <a:off x="11268061" y="6315968"/>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5"/>
        <p:cNvGrpSpPr/>
        <p:nvPr/>
      </p:nvGrpSpPr>
      <p:grpSpPr>
        <a:xfrm>
          <a:off x="0" y="0"/>
          <a:ext cx="0" cy="0"/>
          <a:chOff x="0" y="0"/>
          <a:chExt cx="0" cy="0"/>
        </a:xfrm>
      </p:grpSpPr>
      <p:sp>
        <p:nvSpPr>
          <p:cNvPr id="276" name="Google Shape;276;g29ccbcb359d_0_1608"/>
          <p:cNvSpPr txBox="1">
            <a:spLocks noGrp="1"/>
          </p:cNvSpPr>
          <p:nvPr>
            <p:ph type="sldNum" idx="12"/>
          </p:nvPr>
        </p:nvSpPr>
        <p:spPr>
          <a:xfrm>
            <a:off x="11268061" y="6315968"/>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77"/>
        <p:cNvGrpSpPr/>
        <p:nvPr/>
      </p:nvGrpSpPr>
      <p:grpSpPr>
        <a:xfrm>
          <a:off x="0" y="0"/>
          <a:ext cx="0" cy="0"/>
          <a:chOff x="0" y="0"/>
          <a:chExt cx="0" cy="0"/>
        </a:xfrm>
      </p:grpSpPr>
      <p:sp>
        <p:nvSpPr>
          <p:cNvPr id="278" name="Google Shape;278;g29ccbcb359d_0_1610"/>
          <p:cNvSpPr txBox="1">
            <a:spLocks noGrp="1"/>
          </p:cNvSpPr>
          <p:nvPr>
            <p:ph type="title"/>
          </p:nvPr>
        </p:nvSpPr>
        <p:spPr>
          <a:xfrm>
            <a:off x="2389717" y="4800601"/>
            <a:ext cx="7315200" cy="566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SzPts val="3700"/>
              <a:buNone/>
              <a:defRPr sz="1877" b="1"/>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spcBef>
                <a:spcPts val="0"/>
              </a:spcBef>
              <a:spcAft>
                <a:spcPts val="0"/>
              </a:spcAft>
              <a:buSzPts val="3700"/>
              <a:buNone/>
              <a:defRPr/>
            </a:lvl6pPr>
            <a:lvl7pPr lvl="6" algn="l" rtl="0">
              <a:spcBef>
                <a:spcPts val="0"/>
              </a:spcBef>
              <a:spcAft>
                <a:spcPts val="0"/>
              </a:spcAft>
              <a:buSzPts val="3700"/>
              <a:buNone/>
              <a:defRPr/>
            </a:lvl7pPr>
            <a:lvl8pPr lvl="7" algn="l" rtl="0">
              <a:spcBef>
                <a:spcPts val="0"/>
              </a:spcBef>
              <a:spcAft>
                <a:spcPts val="0"/>
              </a:spcAft>
              <a:buSzPts val="3700"/>
              <a:buNone/>
              <a:defRPr/>
            </a:lvl8pPr>
            <a:lvl9pPr lvl="8" algn="l" rtl="0">
              <a:spcBef>
                <a:spcPts val="0"/>
              </a:spcBef>
              <a:spcAft>
                <a:spcPts val="0"/>
              </a:spcAft>
              <a:buSzPts val="3700"/>
              <a:buNone/>
              <a:defRPr/>
            </a:lvl9pPr>
          </a:lstStyle>
          <a:p>
            <a:endParaRPr/>
          </a:p>
        </p:txBody>
      </p:sp>
      <p:sp>
        <p:nvSpPr>
          <p:cNvPr id="279" name="Google Shape;279;g29ccbcb359d_0_1610"/>
          <p:cNvSpPr>
            <a:spLocks noGrp="1"/>
          </p:cNvSpPr>
          <p:nvPr>
            <p:ph type="pic" idx="2"/>
          </p:nvPr>
        </p:nvSpPr>
        <p:spPr>
          <a:xfrm>
            <a:off x="2389717" y="612775"/>
            <a:ext cx="7315200" cy="4114800"/>
          </a:xfrm>
          <a:prstGeom prst="rect">
            <a:avLst/>
          </a:prstGeom>
          <a:noFill/>
          <a:ln>
            <a:noFill/>
          </a:ln>
        </p:spPr>
      </p:sp>
      <p:sp>
        <p:nvSpPr>
          <p:cNvPr id="280" name="Google Shape;280;g29ccbcb359d_0_1610"/>
          <p:cNvSpPr txBox="1">
            <a:spLocks noGrp="1"/>
          </p:cNvSpPr>
          <p:nvPr>
            <p:ph type="body" idx="1"/>
          </p:nvPr>
        </p:nvSpPr>
        <p:spPr>
          <a:xfrm>
            <a:off x="2389717" y="5367338"/>
            <a:ext cx="7315200" cy="804900"/>
          </a:xfrm>
          <a:prstGeom prst="rect">
            <a:avLst/>
          </a:prstGeom>
          <a:noFill/>
          <a:ln>
            <a:noFill/>
          </a:ln>
        </p:spPr>
        <p:txBody>
          <a:bodyPr spcFirstLastPara="1" wrap="square" lIns="91425" tIns="45700" rIns="91425" bIns="45700" anchor="t" anchorCtr="0">
            <a:normAutofit/>
          </a:bodyPr>
          <a:lstStyle>
            <a:lvl1pPr marL="457200" lvl="0" indent="-228600" algn="l" rtl="0">
              <a:spcBef>
                <a:spcPts val="263"/>
              </a:spcBef>
              <a:spcAft>
                <a:spcPts val="0"/>
              </a:spcAft>
              <a:buClr>
                <a:schemeClr val="dk1"/>
              </a:buClr>
              <a:buSzPts val="1314"/>
              <a:buNone/>
              <a:defRPr sz="1314"/>
            </a:lvl1pPr>
            <a:lvl2pPr marL="914400" lvl="1" indent="-228600" algn="l" rtl="0">
              <a:spcBef>
                <a:spcPts val="225"/>
              </a:spcBef>
              <a:spcAft>
                <a:spcPts val="0"/>
              </a:spcAft>
              <a:buClr>
                <a:schemeClr val="dk1"/>
              </a:buClr>
              <a:buSzPts val="1126"/>
              <a:buNone/>
              <a:defRPr sz="1126"/>
            </a:lvl2pPr>
            <a:lvl3pPr marL="1371600" lvl="2" indent="-228600" algn="l" rtl="0">
              <a:spcBef>
                <a:spcPts val="188"/>
              </a:spcBef>
              <a:spcAft>
                <a:spcPts val="0"/>
              </a:spcAft>
              <a:buClr>
                <a:schemeClr val="dk1"/>
              </a:buClr>
              <a:buSzPts val="939"/>
              <a:buNone/>
              <a:defRPr sz="939"/>
            </a:lvl3pPr>
            <a:lvl4pPr marL="1828800" lvl="3" indent="-228600" algn="l" rtl="0">
              <a:spcBef>
                <a:spcPts val="169"/>
              </a:spcBef>
              <a:spcAft>
                <a:spcPts val="0"/>
              </a:spcAft>
              <a:buClr>
                <a:schemeClr val="dk1"/>
              </a:buClr>
              <a:buSzPts val="845"/>
              <a:buNone/>
              <a:defRPr sz="845"/>
            </a:lvl4pPr>
            <a:lvl5pPr marL="2286000" lvl="4" indent="-228600" algn="l" rtl="0">
              <a:spcBef>
                <a:spcPts val="169"/>
              </a:spcBef>
              <a:spcAft>
                <a:spcPts val="0"/>
              </a:spcAft>
              <a:buClr>
                <a:schemeClr val="dk1"/>
              </a:buClr>
              <a:buSzPts val="845"/>
              <a:buNone/>
              <a:defRPr sz="845"/>
            </a:lvl5pPr>
            <a:lvl6pPr marL="2743200" lvl="5" indent="-228600" algn="l" rtl="0">
              <a:spcBef>
                <a:spcPts val="169"/>
              </a:spcBef>
              <a:spcAft>
                <a:spcPts val="0"/>
              </a:spcAft>
              <a:buClr>
                <a:schemeClr val="dk1"/>
              </a:buClr>
              <a:buSzPts val="845"/>
              <a:buNone/>
              <a:defRPr sz="845"/>
            </a:lvl6pPr>
            <a:lvl7pPr marL="3200400" lvl="6" indent="-228600" algn="l" rtl="0">
              <a:spcBef>
                <a:spcPts val="169"/>
              </a:spcBef>
              <a:spcAft>
                <a:spcPts val="0"/>
              </a:spcAft>
              <a:buClr>
                <a:schemeClr val="dk1"/>
              </a:buClr>
              <a:buSzPts val="845"/>
              <a:buNone/>
              <a:defRPr sz="845"/>
            </a:lvl7pPr>
            <a:lvl8pPr marL="3657600" lvl="7" indent="-228600" algn="l" rtl="0">
              <a:spcBef>
                <a:spcPts val="169"/>
              </a:spcBef>
              <a:spcAft>
                <a:spcPts val="0"/>
              </a:spcAft>
              <a:buClr>
                <a:schemeClr val="dk1"/>
              </a:buClr>
              <a:buSzPts val="845"/>
              <a:buNone/>
              <a:defRPr sz="845"/>
            </a:lvl8pPr>
            <a:lvl9pPr marL="4114800" lvl="8" indent="-228600" algn="l" rtl="0">
              <a:spcBef>
                <a:spcPts val="169"/>
              </a:spcBef>
              <a:spcAft>
                <a:spcPts val="0"/>
              </a:spcAft>
              <a:buClr>
                <a:schemeClr val="dk1"/>
              </a:buClr>
              <a:buSzPts val="845"/>
              <a:buNone/>
              <a:defRPr sz="845"/>
            </a:lvl9pPr>
          </a:lstStyle>
          <a:p>
            <a:endParaRPr/>
          </a:p>
        </p:txBody>
      </p:sp>
      <p:sp>
        <p:nvSpPr>
          <p:cNvPr id="281" name="Google Shape;281;g29ccbcb359d_0_1610"/>
          <p:cNvSpPr txBox="1">
            <a:spLocks noGrp="1"/>
          </p:cNvSpPr>
          <p:nvPr>
            <p:ph type="dt" idx="10"/>
          </p:nvPr>
        </p:nvSpPr>
        <p:spPr>
          <a:xfrm>
            <a:off x="609600" y="6356355"/>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2" name="Google Shape;282;g29ccbcb359d_0_1610"/>
          <p:cNvSpPr txBox="1">
            <a:spLocks noGrp="1"/>
          </p:cNvSpPr>
          <p:nvPr>
            <p:ph type="ftr" idx="11"/>
          </p:nvPr>
        </p:nvSpPr>
        <p:spPr>
          <a:xfrm>
            <a:off x="4165600" y="6356355"/>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3" name="Google Shape;283;g29ccbcb359d_0_1610"/>
          <p:cNvSpPr txBox="1">
            <a:spLocks noGrp="1"/>
          </p:cNvSpPr>
          <p:nvPr>
            <p:ph type="sldNum" idx="12"/>
          </p:nvPr>
        </p:nvSpPr>
        <p:spPr>
          <a:xfrm>
            <a:off x="8737600" y="6356355"/>
            <a:ext cx="28449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sz="1126">
                <a:solidFill>
                  <a:srgbClr val="898989"/>
                </a:solidFill>
                <a:latin typeface="Calibri"/>
                <a:ea typeface="Calibri"/>
                <a:cs typeface="Calibri"/>
                <a:sym typeface="Calibri"/>
              </a:defRPr>
            </a:lvl1pPr>
            <a:lvl2pPr marL="0" lvl="1" indent="0" algn="r" rtl="0">
              <a:spcBef>
                <a:spcPts val="0"/>
              </a:spcBef>
              <a:buNone/>
              <a:defRPr sz="1126">
                <a:solidFill>
                  <a:srgbClr val="898989"/>
                </a:solidFill>
                <a:latin typeface="Calibri"/>
                <a:ea typeface="Calibri"/>
                <a:cs typeface="Calibri"/>
                <a:sym typeface="Calibri"/>
              </a:defRPr>
            </a:lvl2pPr>
            <a:lvl3pPr marL="0" lvl="2" indent="0" algn="r" rtl="0">
              <a:spcBef>
                <a:spcPts val="0"/>
              </a:spcBef>
              <a:buNone/>
              <a:defRPr sz="1126">
                <a:solidFill>
                  <a:srgbClr val="898989"/>
                </a:solidFill>
                <a:latin typeface="Calibri"/>
                <a:ea typeface="Calibri"/>
                <a:cs typeface="Calibri"/>
                <a:sym typeface="Calibri"/>
              </a:defRPr>
            </a:lvl3pPr>
            <a:lvl4pPr marL="0" lvl="3" indent="0" algn="r" rtl="0">
              <a:spcBef>
                <a:spcPts val="0"/>
              </a:spcBef>
              <a:buNone/>
              <a:defRPr sz="1126">
                <a:solidFill>
                  <a:srgbClr val="898989"/>
                </a:solidFill>
                <a:latin typeface="Calibri"/>
                <a:ea typeface="Calibri"/>
                <a:cs typeface="Calibri"/>
                <a:sym typeface="Calibri"/>
              </a:defRPr>
            </a:lvl4pPr>
            <a:lvl5pPr marL="0" lvl="4" indent="0" algn="r" rtl="0">
              <a:spcBef>
                <a:spcPts val="0"/>
              </a:spcBef>
              <a:buNone/>
              <a:defRPr sz="1126">
                <a:solidFill>
                  <a:srgbClr val="898989"/>
                </a:solidFill>
                <a:latin typeface="Calibri"/>
                <a:ea typeface="Calibri"/>
                <a:cs typeface="Calibri"/>
                <a:sym typeface="Calibri"/>
              </a:defRPr>
            </a:lvl5pPr>
            <a:lvl6pPr marL="0" lvl="5" indent="0" algn="r" rtl="0">
              <a:spcBef>
                <a:spcPts val="0"/>
              </a:spcBef>
              <a:buNone/>
              <a:defRPr sz="1126">
                <a:solidFill>
                  <a:srgbClr val="898989"/>
                </a:solidFill>
                <a:latin typeface="Calibri"/>
                <a:ea typeface="Calibri"/>
                <a:cs typeface="Calibri"/>
                <a:sym typeface="Calibri"/>
              </a:defRPr>
            </a:lvl6pPr>
            <a:lvl7pPr marL="0" lvl="6" indent="0" algn="r" rtl="0">
              <a:spcBef>
                <a:spcPts val="0"/>
              </a:spcBef>
              <a:buNone/>
              <a:defRPr sz="1126">
                <a:solidFill>
                  <a:srgbClr val="898989"/>
                </a:solidFill>
                <a:latin typeface="Calibri"/>
                <a:ea typeface="Calibri"/>
                <a:cs typeface="Calibri"/>
                <a:sym typeface="Calibri"/>
              </a:defRPr>
            </a:lvl7pPr>
            <a:lvl8pPr marL="0" lvl="7" indent="0" algn="r" rtl="0">
              <a:spcBef>
                <a:spcPts val="0"/>
              </a:spcBef>
              <a:buNone/>
              <a:defRPr sz="1126">
                <a:solidFill>
                  <a:srgbClr val="898989"/>
                </a:solidFill>
                <a:latin typeface="Calibri"/>
                <a:ea typeface="Calibri"/>
                <a:cs typeface="Calibri"/>
                <a:sym typeface="Calibri"/>
              </a:defRPr>
            </a:lvl8pPr>
            <a:lvl9pPr marL="0" lvl="8" indent="0" algn="r" rtl="0">
              <a:spcBef>
                <a:spcPts val="0"/>
              </a:spcBef>
              <a:buNone/>
              <a:defRPr sz="1126">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4"/>
        <p:cNvGrpSpPr/>
        <p:nvPr/>
      </p:nvGrpSpPr>
      <p:grpSpPr>
        <a:xfrm>
          <a:off x="0" y="0"/>
          <a:ext cx="0" cy="0"/>
          <a:chOff x="0" y="0"/>
          <a:chExt cx="0" cy="0"/>
        </a:xfrm>
      </p:grpSpPr>
      <p:sp>
        <p:nvSpPr>
          <p:cNvPr id="285" name="Google Shape;285;g29ccbcb359d_0_1617"/>
          <p:cNvSpPr txBox="1">
            <a:spLocks noGrp="1"/>
          </p:cNvSpPr>
          <p:nvPr>
            <p:ph type="title"/>
          </p:nvPr>
        </p:nvSpPr>
        <p:spPr>
          <a:xfrm>
            <a:off x="609603" y="273050"/>
            <a:ext cx="4011000" cy="11622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SzPts val="3700"/>
              <a:buNone/>
              <a:defRPr sz="1877" b="1"/>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spcBef>
                <a:spcPts val="0"/>
              </a:spcBef>
              <a:spcAft>
                <a:spcPts val="0"/>
              </a:spcAft>
              <a:buSzPts val="3700"/>
              <a:buNone/>
              <a:defRPr/>
            </a:lvl6pPr>
            <a:lvl7pPr lvl="6" algn="l" rtl="0">
              <a:spcBef>
                <a:spcPts val="0"/>
              </a:spcBef>
              <a:spcAft>
                <a:spcPts val="0"/>
              </a:spcAft>
              <a:buSzPts val="3700"/>
              <a:buNone/>
              <a:defRPr/>
            </a:lvl7pPr>
            <a:lvl8pPr lvl="7" algn="l" rtl="0">
              <a:spcBef>
                <a:spcPts val="0"/>
              </a:spcBef>
              <a:spcAft>
                <a:spcPts val="0"/>
              </a:spcAft>
              <a:buSzPts val="3700"/>
              <a:buNone/>
              <a:defRPr/>
            </a:lvl8pPr>
            <a:lvl9pPr lvl="8" algn="l" rtl="0">
              <a:spcBef>
                <a:spcPts val="0"/>
              </a:spcBef>
              <a:spcAft>
                <a:spcPts val="0"/>
              </a:spcAft>
              <a:buSzPts val="3700"/>
              <a:buNone/>
              <a:defRPr/>
            </a:lvl9pPr>
          </a:lstStyle>
          <a:p>
            <a:endParaRPr/>
          </a:p>
        </p:txBody>
      </p:sp>
      <p:sp>
        <p:nvSpPr>
          <p:cNvPr id="286" name="Google Shape;286;g29ccbcb359d_0_1617"/>
          <p:cNvSpPr txBox="1">
            <a:spLocks noGrp="1"/>
          </p:cNvSpPr>
          <p:nvPr>
            <p:ph type="body" idx="1"/>
          </p:nvPr>
        </p:nvSpPr>
        <p:spPr>
          <a:xfrm>
            <a:off x="4766735" y="273058"/>
            <a:ext cx="6815700" cy="5853000"/>
          </a:xfrm>
          <a:prstGeom prst="rect">
            <a:avLst/>
          </a:prstGeom>
          <a:noFill/>
          <a:ln>
            <a:noFill/>
          </a:ln>
        </p:spPr>
        <p:txBody>
          <a:bodyPr spcFirstLastPara="1" wrap="square" lIns="91425" tIns="45700" rIns="91425" bIns="45700" anchor="t" anchorCtr="0">
            <a:normAutofit/>
          </a:bodyPr>
          <a:lstStyle>
            <a:lvl1pPr marL="457200" lvl="0" indent="-228600" algn="l" rtl="0">
              <a:spcBef>
                <a:spcPts val="601"/>
              </a:spcBef>
              <a:spcAft>
                <a:spcPts val="0"/>
              </a:spcAft>
              <a:buSzPts val="1700"/>
              <a:buNone/>
              <a:defRPr sz="3003"/>
            </a:lvl1pPr>
            <a:lvl2pPr marL="914400" lvl="1" indent="-395478" algn="l" rtl="0">
              <a:spcBef>
                <a:spcPts val="526"/>
              </a:spcBef>
              <a:spcAft>
                <a:spcPts val="0"/>
              </a:spcAft>
              <a:buClr>
                <a:schemeClr val="dk1"/>
              </a:buClr>
              <a:buSzPts val="2628"/>
              <a:buChar char="○"/>
              <a:defRPr sz="2628"/>
            </a:lvl2pPr>
            <a:lvl3pPr marL="1371600" lvl="2" indent="-371602" algn="l" rtl="0">
              <a:spcBef>
                <a:spcPts val="450"/>
              </a:spcBef>
              <a:spcAft>
                <a:spcPts val="0"/>
              </a:spcAft>
              <a:buClr>
                <a:schemeClr val="dk1"/>
              </a:buClr>
              <a:buSzPts val="2252"/>
              <a:buChar char="■"/>
              <a:defRPr sz="2252"/>
            </a:lvl3pPr>
            <a:lvl4pPr marL="1828800" lvl="3" indent="-347789" algn="l" rtl="0">
              <a:spcBef>
                <a:spcPts val="375"/>
              </a:spcBef>
              <a:spcAft>
                <a:spcPts val="0"/>
              </a:spcAft>
              <a:buClr>
                <a:schemeClr val="dk1"/>
              </a:buClr>
              <a:buSzPts val="1877"/>
              <a:buChar char="●"/>
              <a:defRPr sz="1877"/>
            </a:lvl4pPr>
            <a:lvl5pPr marL="2286000" lvl="4" indent="-347789" algn="l" rtl="0">
              <a:spcBef>
                <a:spcPts val="375"/>
              </a:spcBef>
              <a:spcAft>
                <a:spcPts val="0"/>
              </a:spcAft>
              <a:buClr>
                <a:schemeClr val="dk1"/>
              </a:buClr>
              <a:buSzPts val="1877"/>
              <a:buChar char="○"/>
              <a:defRPr sz="1877"/>
            </a:lvl5pPr>
            <a:lvl6pPr marL="2743200" lvl="5" indent="-347789" algn="l" rtl="0">
              <a:spcBef>
                <a:spcPts val="375"/>
              </a:spcBef>
              <a:spcAft>
                <a:spcPts val="0"/>
              </a:spcAft>
              <a:buClr>
                <a:schemeClr val="dk1"/>
              </a:buClr>
              <a:buSzPts val="1877"/>
              <a:buChar char="■"/>
              <a:defRPr sz="1877"/>
            </a:lvl6pPr>
            <a:lvl7pPr marL="3200400" lvl="6" indent="-347789" algn="l" rtl="0">
              <a:spcBef>
                <a:spcPts val="375"/>
              </a:spcBef>
              <a:spcAft>
                <a:spcPts val="0"/>
              </a:spcAft>
              <a:buClr>
                <a:schemeClr val="dk1"/>
              </a:buClr>
              <a:buSzPts val="1877"/>
              <a:buChar char="●"/>
              <a:defRPr sz="1877"/>
            </a:lvl7pPr>
            <a:lvl8pPr marL="3657600" lvl="7" indent="-347789" algn="l" rtl="0">
              <a:spcBef>
                <a:spcPts val="375"/>
              </a:spcBef>
              <a:spcAft>
                <a:spcPts val="0"/>
              </a:spcAft>
              <a:buClr>
                <a:schemeClr val="dk1"/>
              </a:buClr>
              <a:buSzPts val="1877"/>
              <a:buChar char="○"/>
              <a:defRPr sz="1877"/>
            </a:lvl8pPr>
            <a:lvl9pPr marL="4114800" lvl="8" indent="-347789" algn="l" rtl="0">
              <a:spcBef>
                <a:spcPts val="375"/>
              </a:spcBef>
              <a:spcAft>
                <a:spcPts val="0"/>
              </a:spcAft>
              <a:buClr>
                <a:schemeClr val="dk1"/>
              </a:buClr>
              <a:buSzPts val="1877"/>
              <a:buChar char="■"/>
              <a:defRPr sz="1877"/>
            </a:lvl9pPr>
          </a:lstStyle>
          <a:p>
            <a:endParaRPr/>
          </a:p>
        </p:txBody>
      </p:sp>
      <p:sp>
        <p:nvSpPr>
          <p:cNvPr id="287" name="Google Shape;287;g29ccbcb359d_0_1617"/>
          <p:cNvSpPr txBox="1">
            <a:spLocks noGrp="1"/>
          </p:cNvSpPr>
          <p:nvPr>
            <p:ph type="body" idx="2"/>
          </p:nvPr>
        </p:nvSpPr>
        <p:spPr>
          <a:xfrm>
            <a:off x="609603" y="1435104"/>
            <a:ext cx="4011000" cy="4691100"/>
          </a:xfrm>
          <a:prstGeom prst="rect">
            <a:avLst/>
          </a:prstGeom>
          <a:noFill/>
          <a:ln>
            <a:noFill/>
          </a:ln>
        </p:spPr>
        <p:txBody>
          <a:bodyPr spcFirstLastPara="1" wrap="square" lIns="91425" tIns="45700" rIns="91425" bIns="45700" anchor="t" anchorCtr="0">
            <a:normAutofit/>
          </a:bodyPr>
          <a:lstStyle>
            <a:lvl1pPr marL="457200" lvl="0" indent="-228600" algn="l" rtl="0">
              <a:spcBef>
                <a:spcPts val="263"/>
              </a:spcBef>
              <a:spcAft>
                <a:spcPts val="0"/>
              </a:spcAft>
              <a:buClr>
                <a:schemeClr val="dk1"/>
              </a:buClr>
              <a:buSzPts val="1314"/>
              <a:buNone/>
              <a:defRPr sz="1314"/>
            </a:lvl1pPr>
            <a:lvl2pPr marL="914400" lvl="1" indent="-228600" algn="l" rtl="0">
              <a:spcBef>
                <a:spcPts val="225"/>
              </a:spcBef>
              <a:spcAft>
                <a:spcPts val="0"/>
              </a:spcAft>
              <a:buClr>
                <a:schemeClr val="dk1"/>
              </a:buClr>
              <a:buSzPts val="1126"/>
              <a:buNone/>
              <a:defRPr sz="1126"/>
            </a:lvl2pPr>
            <a:lvl3pPr marL="1371600" lvl="2" indent="-228600" algn="l" rtl="0">
              <a:spcBef>
                <a:spcPts val="188"/>
              </a:spcBef>
              <a:spcAft>
                <a:spcPts val="0"/>
              </a:spcAft>
              <a:buClr>
                <a:schemeClr val="dk1"/>
              </a:buClr>
              <a:buSzPts val="939"/>
              <a:buNone/>
              <a:defRPr sz="939"/>
            </a:lvl3pPr>
            <a:lvl4pPr marL="1828800" lvl="3" indent="-228600" algn="l" rtl="0">
              <a:spcBef>
                <a:spcPts val="169"/>
              </a:spcBef>
              <a:spcAft>
                <a:spcPts val="0"/>
              </a:spcAft>
              <a:buClr>
                <a:schemeClr val="dk1"/>
              </a:buClr>
              <a:buSzPts val="845"/>
              <a:buNone/>
              <a:defRPr sz="845"/>
            </a:lvl4pPr>
            <a:lvl5pPr marL="2286000" lvl="4" indent="-228600" algn="l" rtl="0">
              <a:spcBef>
                <a:spcPts val="169"/>
              </a:spcBef>
              <a:spcAft>
                <a:spcPts val="0"/>
              </a:spcAft>
              <a:buClr>
                <a:schemeClr val="dk1"/>
              </a:buClr>
              <a:buSzPts val="845"/>
              <a:buNone/>
              <a:defRPr sz="845"/>
            </a:lvl5pPr>
            <a:lvl6pPr marL="2743200" lvl="5" indent="-228600" algn="l" rtl="0">
              <a:spcBef>
                <a:spcPts val="169"/>
              </a:spcBef>
              <a:spcAft>
                <a:spcPts val="0"/>
              </a:spcAft>
              <a:buClr>
                <a:schemeClr val="dk1"/>
              </a:buClr>
              <a:buSzPts val="845"/>
              <a:buNone/>
              <a:defRPr sz="845"/>
            </a:lvl6pPr>
            <a:lvl7pPr marL="3200400" lvl="6" indent="-228600" algn="l" rtl="0">
              <a:spcBef>
                <a:spcPts val="169"/>
              </a:spcBef>
              <a:spcAft>
                <a:spcPts val="0"/>
              </a:spcAft>
              <a:buClr>
                <a:schemeClr val="dk1"/>
              </a:buClr>
              <a:buSzPts val="845"/>
              <a:buNone/>
              <a:defRPr sz="845"/>
            </a:lvl7pPr>
            <a:lvl8pPr marL="3657600" lvl="7" indent="-228600" algn="l" rtl="0">
              <a:spcBef>
                <a:spcPts val="169"/>
              </a:spcBef>
              <a:spcAft>
                <a:spcPts val="0"/>
              </a:spcAft>
              <a:buClr>
                <a:schemeClr val="dk1"/>
              </a:buClr>
              <a:buSzPts val="845"/>
              <a:buNone/>
              <a:defRPr sz="845"/>
            </a:lvl8pPr>
            <a:lvl9pPr marL="4114800" lvl="8" indent="-228600" algn="l" rtl="0">
              <a:spcBef>
                <a:spcPts val="169"/>
              </a:spcBef>
              <a:spcAft>
                <a:spcPts val="0"/>
              </a:spcAft>
              <a:buClr>
                <a:schemeClr val="dk1"/>
              </a:buClr>
              <a:buSzPts val="845"/>
              <a:buNone/>
              <a:defRPr sz="845"/>
            </a:lvl9pPr>
          </a:lstStyle>
          <a:p>
            <a:endParaRPr/>
          </a:p>
        </p:txBody>
      </p:sp>
      <p:sp>
        <p:nvSpPr>
          <p:cNvPr id="288" name="Google Shape;288;g29ccbcb359d_0_1617"/>
          <p:cNvSpPr txBox="1">
            <a:spLocks noGrp="1"/>
          </p:cNvSpPr>
          <p:nvPr>
            <p:ph type="dt" idx="10"/>
          </p:nvPr>
        </p:nvSpPr>
        <p:spPr>
          <a:xfrm>
            <a:off x="609600" y="6356355"/>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9" name="Google Shape;289;g29ccbcb359d_0_1617"/>
          <p:cNvSpPr txBox="1">
            <a:spLocks noGrp="1"/>
          </p:cNvSpPr>
          <p:nvPr>
            <p:ph type="ftr" idx="11"/>
          </p:nvPr>
        </p:nvSpPr>
        <p:spPr>
          <a:xfrm>
            <a:off x="4165600" y="6356355"/>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0" name="Google Shape;290;g29ccbcb359d_0_1617"/>
          <p:cNvSpPr txBox="1">
            <a:spLocks noGrp="1"/>
          </p:cNvSpPr>
          <p:nvPr>
            <p:ph type="sldNum" idx="12"/>
          </p:nvPr>
        </p:nvSpPr>
        <p:spPr>
          <a:xfrm>
            <a:off x="8737600" y="6356355"/>
            <a:ext cx="28449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sz="1126">
                <a:solidFill>
                  <a:srgbClr val="898989"/>
                </a:solidFill>
                <a:latin typeface="Calibri"/>
                <a:ea typeface="Calibri"/>
                <a:cs typeface="Calibri"/>
                <a:sym typeface="Calibri"/>
              </a:defRPr>
            </a:lvl1pPr>
            <a:lvl2pPr marL="0" lvl="1" indent="0" algn="r" rtl="0">
              <a:spcBef>
                <a:spcPts val="0"/>
              </a:spcBef>
              <a:buNone/>
              <a:defRPr sz="1126">
                <a:solidFill>
                  <a:srgbClr val="898989"/>
                </a:solidFill>
                <a:latin typeface="Calibri"/>
                <a:ea typeface="Calibri"/>
                <a:cs typeface="Calibri"/>
                <a:sym typeface="Calibri"/>
              </a:defRPr>
            </a:lvl2pPr>
            <a:lvl3pPr marL="0" lvl="2" indent="0" algn="r" rtl="0">
              <a:spcBef>
                <a:spcPts val="0"/>
              </a:spcBef>
              <a:buNone/>
              <a:defRPr sz="1126">
                <a:solidFill>
                  <a:srgbClr val="898989"/>
                </a:solidFill>
                <a:latin typeface="Calibri"/>
                <a:ea typeface="Calibri"/>
                <a:cs typeface="Calibri"/>
                <a:sym typeface="Calibri"/>
              </a:defRPr>
            </a:lvl3pPr>
            <a:lvl4pPr marL="0" lvl="3" indent="0" algn="r" rtl="0">
              <a:spcBef>
                <a:spcPts val="0"/>
              </a:spcBef>
              <a:buNone/>
              <a:defRPr sz="1126">
                <a:solidFill>
                  <a:srgbClr val="898989"/>
                </a:solidFill>
                <a:latin typeface="Calibri"/>
                <a:ea typeface="Calibri"/>
                <a:cs typeface="Calibri"/>
                <a:sym typeface="Calibri"/>
              </a:defRPr>
            </a:lvl4pPr>
            <a:lvl5pPr marL="0" lvl="4" indent="0" algn="r" rtl="0">
              <a:spcBef>
                <a:spcPts val="0"/>
              </a:spcBef>
              <a:buNone/>
              <a:defRPr sz="1126">
                <a:solidFill>
                  <a:srgbClr val="898989"/>
                </a:solidFill>
                <a:latin typeface="Calibri"/>
                <a:ea typeface="Calibri"/>
                <a:cs typeface="Calibri"/>
                <a:sym typeface="Calibri"/>
              </a:defRPr>
            </a:lvl5pPr>
            <a:lvl6pPr marL="0" lvl="5" indent="0" algn="r" rtl="0">
              <a:spcBef>
                <a:spcPts val="0"/>
              </a:spcBef>
              <a:buNone/>
              <a:defRPr sz="1126">
                <a:solidFill>
                  <a:srgbClr val="898989"/>
                </a:solidFill>
                <a:latin typeface="Calibri"/>
                <a:ea typeface="Calibri"/>
                <a:cs typeface="Calibri"/>
                <a:sym typeface="Calibri"/>
              </a:defRPr>
            </a:lvl6pPr>
            <a:lvl7pPr marL="0" lvl="6" indent="0" algn="r" rtl="0">
              <a:spcBef>
                <a:spcPts val="0"/>
              </a:spcBef>
              <a:buNone/>
              <a:defRPr sz="1126">
                <a:solidFill>
                  <a:srgbClr val="898989"/>
                </a:solidFill>
                <a:latin typeface="Calibri"/>
                <a:ea typeface="Calibri"/>
                <a:cs typeface="Calibri"/>
                <a:sym typeface="Calibri"/>
              </a:defRPr>
            </a:lvl7pPr>
            <a:lvl8pPr marL="0" lvl="7" indent="0" algn="r" rtl="0">
              <a:spcBef>
                <a:spcPts val="0"/>
              </a:spcBef>
              <a:buNone/>
              <a:defRPr sz="1126">
                <a:solidFill>
                  <a:srgbClr val="898989"/>
                </a:solidFill>
                <a:latin typeface="Calibri"/>
                <a:ea typeface="Calibri"/>
                <a:cs typeface="Calibri"/>
                <a:sym typeface="Calibri"/>
              </a:defRPr>
            </a:lvl8pPr>
            <a:lvl9pPr marL="0" lvl="8" indent="0" algn="r" rtl="0">
              <a:spcBef>
                <a:spcPts val="0"/>
              </a:spcBef>
              <a:buNone/>
              <a:defRPr sz="1126">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1"/>
        <p:cNvGrpSpPr/>
        <p:nvPr/>
      </p:nvGrpSpPr>
      <p:grpSpPr>
        <a:xfrm>
          <a:off x="0" y="0"/>
          <a:ext cx="0" cy="0"/>
          <a:chOff x="0" y="0"/>
          <a:chExt cx="0" cy="0"/>
        </a:xfrm>
      </p:grpSpPr>
      <p:sp>
        <p:nvSpPr>
          <p:cNvPr id="292" name="Google Shape;292;g29ccbcb359d_0_1624"/>
          <p:cNvSpPr txBox="1">
            <a:spLocks noGrp="1"/>
          </p:cNvSpPr>
          <p:nvPr>
            <p:ph type="title"/>
          </p:nvPr>
        </p:nvSpPr>
        <p:spPr>
          <a:xfrm>
            <a:off x="609600" y="642938"/>
            <a:ext cx="10972800" cy="7746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SzPts val="3700"/>
              <a:buNone/>
              <a:defRPr/>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spcBef>
                <a:spcPts val="0"/>
              </a:spcBef>
              <a:spcAft>
                <a:spcPts val="0"/>
              </a:spcAft>
              <a:buSzPts val="3700"/>
              <a:buNone/>
              <a:defRPr/>
            </a:lvl6pPr>
            <a:lvl7pPr lvl="6" algn="l" rtl="0">
              <a:spcBef>
                <a:spcPts val="0"/>
              </a:spcBef>
              <a:spcAft>
                <a:spcPts val="0"/>
              </a:spcAft>
              <a:buSzPts val="3700"/>
              <a:buNone/>
              <a:defRPr/>
            </a:lvl7pPr>
            <a:lvl8pPr lvl="7" algn="l" rtl="0">
              <a:spcBef>
                <a:spcPts val="0"/>
              </a:spcBef>
              <a:spcAft>
                <a:spcPts val="0"/>
              </a:spcAft>
              <a:buSzPts val="3700"/>
              <a:buNone/>
              <a:defRPr/>
            </a:lvl8pPr>
            <a:lvl9pPr lvl="8" algn="l" rtl="0">
              <a:spcBef>
                <a:spcPts val="0"/>
              </a:spcBef>
              <a:spcAft>
                <a:spcPts val="0"/>
              </a:spcAft>
              <a:buSzPts val="3700"/>
              <a:buNone/>
              <a:defRPr/>
            </a:lvl9pPr>
          </a:lstStyle>
          <a:p>
            <a:endParaRPr/>
          </a:p>
        </p:txBody>
      </p:sp>
      <p:sp>
        <p:nvSpPr>
          <p:cNvPr id="293" name="Google Shape;293;g29ccbcb359d_0_1624"/>
          <p:cNvSpPr txBox="1">
            <a:spLocks noGrp="1"/>
          </p:cNvSpPr>
          <p:nvPr>
            <p:ph type="body" idx="1"/>
          </p:nvPr>
        </p:nvSpPr>
        <p:spPr>
          <a:xfrm>
            <a:off x="609600" y="1600206"/>
            <a:ext cx="10972800" cy="4526100"/>
          </a:xfrm>
          <a:prstGeom prst="rect">
            <a:avLst/>
          </a:prstGeom>
          <a:noFill/>
          <a:ln>
            <a:noFill/>
          </a:ln>
        </p:spPr>
        <p:txBody>
          <a:bodyPr spcFirstLastPara="1" wrap="square" lIns="91425" tIns="45700" rIns="91425" bIns="45700" anchor="t" anchorCtr="0">
            <a:normAutofit/>
          </a:bodyPr>
          <a:lstStyle>
            <a:lvl1pPr marL="457200" lvl="0" indent="-228600" algn="l" rtl="0">
              <a:spcBef>
                <a:spcPts val="360"/>
              </a:spcBef>
              <a:spcAft>
                <a:spcPts val="0"/>
              </a:spcAft>
              <a:buSzPts val="1700"/>
              <a:buNone/>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94" name="Google Shape;294;g29ccbcb359d_0_1624"/>
          <p:cNvSpPr txBox="1">
            <a:spLocks noGrp="1"/>
          </p:cNvSpPr>
          <p:nvPr>
            <p:ph type="dt" idx="10"/>
          </p:nvPr>
        </p:nvSpPr>
        <p:spPr>
          <a:xfrm>
            <a:off x="609600" y="6356355"/>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5" name="Google Shape;295;g29ccbcb359d_0_1624"/>
          <p:cNvSpPr txBox="1">
            <a:spLocks noGrp="1"/>
          </p:cNvSpPr>
          <p:nvPr>
            <p:ph type="ftr" idx="11"/>
          </p:nvPr>
        </p:nvSpPr>
        <p:spPr>
          <a:xfrm>
            <a:off x="4165600" y="6356355"/>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6" name="Google Shape;296;g29ccbcb359d_0_1624"/>
          <p:cNvSpPr txBox="1">
            <a:spLocks noGrp="1"/>
          </p:cNvSpPr>
          <p:nvPr>
            <p:ph type="sldNum" idx="12"/>
          </p:nvPr>
        </p:nvSpPr>
        <p:spPr>
          <a:xfrm>
            <a:off x="8737600" y="6356355"/>
            <a:ext cx="28449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sz="1126" b="0" i="0" u="none" strike="noStrike" cap="none">
                <a:solidFill>
                  <a:srgbClr val="898989"/>
                </a:solidFill>
                <a:latin typeface="Calibri"/>
                <a:ea typeface="Calibri"/>
                <a:cs typeface="Calibri"/>
                <a:sym typeface="Calibri"/>
              </a:defRPr>
            </a:lvl1pPr>
            <a:lvl2pPr marL="0" lvl="1" indent="0" algn="r" rtl="0">
              <a:spcBef>
                <a:spcPts val="0"/>
              </a:spcBef>
              <a:buNone/>
              <a:defRPr sz="1126" b="0" i="0" u="none" strike="noStrike" cap="none">
                <a:solidFill>
                  <a:srgbClr val="898989"/>
                </a:solidFill>
                <a:latin typeface="Calibri"/>
                <a:ea typeface="Calibri"/>
                <a:cs typeface="Calibri"/>
                <a:sym typeface="Calibri"/>
              </a:defRPr>
            </a:lvl2pPr>
            <a:lvl3pPr marL="0" lvl="2" indent="0" algn="r" rtl="0">
              <a:spcBef>
                <a:spcPts val="0"/>
              </a:spcBef>
              <a:buNone/>
              <a:defRPr sz="1126" b="0" i="0" u="none" strike="noStrike" cap="none">
                <a:solidFill>
                  <a:srgbClr val="898989"/>
                </a:solidFill>
                <a:latin typeface="Calibri"/>
                <a:ea typeface="Calibri"/>
                <a:cs typeface="Calibri"/>
                <a:sym typeface="Calibri"/>
              </a:defRPr>
            </a:lvl3pPr>
            <a:lvl4pPr marL="0" lvl="3" indent="0" algn="r" rtl="0">
              <a:spcBef>
                <a:spcPts val="0"/>
              </a:spcBef>
              <a:buNone/>
              <a:defRPr sz="1126" b="0" i="0" u="none" strike="noStrike" cap="none">
                <a:solidFill>
                  <a:srgbClr val="898989"/>
                </a:solidFill>
                <a:latin typeface="Calibri"/>
                <a:ea typeface="Calibri"/>
                <a:cs typeface="Calibri"/>
                <a:sym typeface="Calibri"/>
              </a:defRPr>
            </a:lvl4pPr>
            <a:lvl5pPr marL="0" lvl="4" indent="0" algn="r" rtl="0">
              <a:spcBef>
                <a:spcPts val="0"/>
              </a:spcBef>
              <a:buNone/>
              <a:defRPr sz="1126" b="0" i="0" u="none" strike="noStrike" cap="none">
                <a:solidFill>
                  <a:srgbClr val="898989"/>
                </a:solidFill>
                <a:latin typeface="Calibri"/>
                <a:ea typeface="Calibri"/>
                <a:cs typeface="Calibri"/>
                <a:sym typeface="Calibri"/>
              </a:defRPr>
            </a:lvl5pPr>
            <a:lvl6pPr marL="0" lvl="5" indent="0" algn="r" rtl="0">
              <a:spcBef>
                <a:spcPts val="0"/>
              </a:spcBef>
              <a:buNone/>
              <a:defRPr sz="1126" b="0" i="0" u="none" strike="noStrike" cap="none">
                <a:solidFill>
                  <a:srgbClr val="898989"/>
                </a:solidFill>
                <a:latin typeface="Calibri"/>
                <a:ea typeface="Calibri"/>
                <a:cs typeface="Calibri"/>
                <a:sym typeface="Calibri"/>
              </a:defRPr>
            </a:lvl6pPr>
            <a:lvl7pPr marL="0" lvl="6" indent="0" algn="r" rtl="0">
              <a:spcBef>
                <a:spcPts val="0"/>
              </a:spcBef>
              <a:buNone/>
              <a:defRPr sz="1126" b="0" i="0" u="none" strike="noStrike" cap="none">
                <a:solidFill>
                  <a:srgbClr val="898989"/>
                </a:solidFill>
                <a:latin typeface="Calibri"/>
                <a:ea typeface="Calibri"/>
                <a:cs typeface="Calibri"/>
                <a:sym typeface="Calibri"/>
              </a:defRPr>
            </a:lvl7pPr>
            <a:lvl8pPr marL="0" lvl="7" indent="0" algn="r" rtl="0">
              <a:spcBef>
                <a:spcPts val="0"/>
              </a:spcBef>
              <a:buNone/>
              <a:defRPr sz="1126" b="0" i="0" u="none" strike="noStrike" cap="none">
                <a:solidFill>
                  <a:srgbClr val="898989"/>
                </a:solidFill>
                <a:latin typeface="Calibri"/>
                <a:ea typeface="Calibri"/>
                <a:cs typeface="Calibri"/>
                <a:sym typeface="Calibri"/>
              </a:defRPr>
            </a:lvl8pPr>
            <a:lvl9pPr marL="0" lvl="8" indent="0" algn="r" rtl="0">
              <a:spcBef>
                <a:spcPts val="0"/>
              </a:spcBef>
              <a:buNone/>
              <a:defRPr sz="1126"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7"/>
        <p:cNvGrpSpPr/>
        <p:nvPr/>
      </p:nvGrpSpPr>
      <p:grpSpPr>
        <a:xfrm>
          <a:off x="0" y="0"/>
          <a:ext cx="0" cy="0"/>
          <a:chOff x="0" y="0"/>
          <a:chExt cx="0" cy="0"/>
        </a:xfrm>
      </p:grpSpPr>
      <p:sp>
        <p:nvSpPr>
          <p:cNvPr id="298" name="Google Shape;298;g29ccbcb359d_0_163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SzPts val="3700"/>
              <a:buNone/>
              <a:defRPr/>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spcBef>
                <a:spcPts val="0"/>
              </a:spcBef>
              <a:spcAft>
                <a:spcPts val="0"/>
              </a:spcAft>
              <a:buSzPts val="3700"/>
              <a:buNone/>
              <a:defRPr/>
            </a:lvl6pPr>
            <a:lvl7pPr lvl="6" algn="l" rtl="0">
              <a:spcBef>
                <a:spcPts val="0"/>
              </a:spcBef>
              <a:spcAft>
                <a:spcPts val="0"/>
              </a:spcAft>
              <a:buSzPts val="3700"/>
              <a:buNone/>
              <a:defRPr/>
            </a:lvl7pPr>
            <a:lvl8pPr lvl="7" algn="l" rtl="0">
              <a:spcBef>
                <a:spcPts val="0"/>
              </a:spcBef>
              <a:spcAft>
                <a:spcPts val="0"/>
              </a:spcAft>
              <a:buSzPts val="3700"/>
              <a:buNone/>
              <a:defRPr/>
            </a:lvl8pPr>
            <a:lvl9pPr lvl="8" algn="l" rtl="0">
              <a:spcBef>
                <a:spcPts val="0"/>
              </a:spcBef>
              <a:spcAft>
                <a:spcPts val="0"/>
              </a:spcAft>
              <a:buSzPts val="3700"/>
              <a:buNone/>
              <a:defRPr/>
            </a:lvl9pPr>
          </a:lstStyle>
          <a:p>
            <a:endParaRPr/>
          </a:p>
        </p:txBody>
      </p:sp>
      <p:sp>
        <p:nvSpPr>
          <p:cNvPr id="299" name="Google Shape;299;g29ccbcb359d_0_1630"/>
          <p:cNvSpPr txBox="1">
            <a:spLocks noGrp="1"/>
          </p:cNvSpPr>
          <p:nvPr>
            <p:ph type="body" idx="1"/>
          </p:nvPr>
        </p:nvSpPr>
        <p:spPr>
          <a:xfrm>
            <a:off x="609602" y="1535113"/>
            <a:ext cx="53868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50"/>
              </a:spcBef>
              <a:spcAft>
                <a:spcPts val="0"/>
              </a:spcAft>
              <a:buClr>
                <a:schemeClr val="dk1"/>
              </a:buClr>
              <a:buSzPts val="2252"/>
              <a:buNone/>
              <a:defRPr sz="2252" b="1"/>
            </a:lvl1pPr>
            <a:lvl2pPr marL="914400" lvl="1" indent="-228600" algn="l" rtl="0">
              <a:spcBef>
                <a:spcPts val="375"/>
              </a:spcBef>
              <a:spcAft>
                <a:spcPts val="0"/>
              </a:spcAft>
              <a:buClr>
                <a:schemeClr val="dk1"/>
              </a:buClr>
              <a:buSzPts val="1877"/>
              <a:buNone/>
              <a:defRPr sz="1877" b="1"/>
            </a:lvl2pPr>
            <a:lvl3pPr marL="1371600" lvl="2" indent="-228600" algn="l" rtl="0">
              <a:spcBef>
                <a:spcPts val="338"/>
              </a:spcBef>
              <a:spcAft>
                <a:spcPts val="0"/>
              </a:spcAft>
              <a:buClr>
                <a:schemeClr val="dk1"/>
              </a:buClr>
              <a:buSzPts val="1689"/>
              <a:buNone/>
              <a:defRPr sz="1689" b="1"/>
            </a:lvl3pPr>
            <a:lvl4pPr marL="1828800" lvl="3" indent="-228600" algn="l" rtl="0">
              <a:spcBef>
                <a:spcPts val="300"/>
              </a:spcBef>
              <a:spcAft>
                <a:spcPts val="0"/>
              </a:spcAft>
              <a:buClr>
                <a:schemeClr val="dk1"/>
              </a:buClr>
              <a:buSzPts val="1502"/>
              <a:buNone/>
              <a:defRPr sz="1502" b="1"/>
            </a:lvl4pPr>
            <a:lvl5pPr marL="2286000" lvl="4" indent="-228600" algn="l" rtl="0">
              <a:spcBef>
                <a:spcPts val="300"/>
              </a:spcBef>
              <a:spcAft>
                <a:spcPts val="0"/>
              </a:spcAft>
              <a:buClr>
                <a:schemeClr val="dk1"/>
              </a:buClr>
              <a:buSzPts val="1502"/>
              <a:buNone/>
              <a:defRPr sz="1502" b="1"/>
            </a:lvl5pPr>
            <a:lvl6pPr marL="2743200" lvl="5" indent="-228600" algn="l" rtl="0">
              <a:spcBef>
                <a:spcPts val="300"/>
              </a:spcBef>
              <a:spcAft>
                <a:spcPts val="0"/>
              </a:spcAft>
              <a:buClr>
                <a:schemeClr val="dk1"/>
              </a:buClr>
              <a:buSzPts val="1502"/>
              <a:buNone/>
              <a:defRPr sz="1502" b="1"/>
            </a:lvl6pPr>
            <a:lvl7pPr marL="3200400" lvl="6" indent="-228600" algn="l" rtl="0">
              <a:spcBef>
                <a:spcPts val="300"/>
              </a:spcBef>
              <a:spcAft>
                <a:spcPts val="0"/>
              </a:spcAft>
              <a:buClr>
                <a:schemeClr val="dk1"/>
              </a:buClr>
              <a:buSzPts val="1502"/>
              <a:buNone/>
              <a:defRPr sz="1502" b="1"/>
            </a:lvl7pPr>
            <a:lvl8pPr marL="3657600" lvl="7" indent="-228600" algn="l" rtl="0">
              <a:spcBef>
                <a:spcPts val="300"/>
              </a:spcBef>
              <a:spcAft>
                <a:spcPts val="0"/>
              </a:spcAft>
              <a:buClr>
                <a:schemeClr val="dk1"/>
              </a:buClr>
              <a:buSzPts val="1502"/>
              <a:buNone/>
              <a:defRPr sz="1502" b="1"/>
            </a:lvl8pPr>
            <a:lvl9pPr marL="4114800" lvl="8" indent="-228600" algn="l" rtl="0">
              <a:spcBef>
                <a:spcPts val="300"/>
              </a:spcBef>
              <a:spcAft>
                <a:spcPts val="0"/>
              </a:spcAft>
              <a:buClr>
                <a:schemeClr val="dk1"/>
              </a:buClr>
              <a:buSzPts val="1502"/>
              <a:buNone/>
              <a:defRPr sz="1502" b="1"/>
            </a:lvl9pPr>
          </a:lstStyle>
          <a:p>
            <a:endParaRPr/>
          </a:p>
        </p:txBody>
      </p:sp>
      <p:sp>
        <p:nvSpPr>
          <p:cNvPr id="300" name="Google Shape;300;g29ccbcb359d_0_1630"/>
          <p:cNvSpPr txBox="1">
            <a:spLocks noGrp="1"/>
          </p:cNvSpPr>
          <p:nvPr>
            <p:ph type="body" idx="2"/>
          </p:nvPr>
        </p:nvSpPr>
        <p:spPr>
          <a:xfrm>
            <a:off x="609602" y="2174875"/>
            <a:ext cx="5386800" cy="3951300"/>
          </a:xfrm>
          <a:prstGeom prst="rect">
            <a:avLst/>
          </a:prstGeom>
          <a:noFill/>
          <a:ln>
            <a:noFill/>
          </a:ln>
        </p:spPr>
        <p:txBody>
          <a:bodyPr spcFirstLastPara="1" wrap="square" lIns="91425" tIns="45700" rIns="91425" bIns="45700" anchor="t" anchorCtr="0">
            <a:normAutofit/>
          </a:bodyPr>
          <a:lstStyle>
            <a:lvl1pPr marL="457200" lvl="0" indent="-228600" algn="l" rtl="0">
              <a:spcBef>
                <a:spcPts val="450"/>
              </a:spcBef>
              <a:spcAft>
                <a:spcPts val="0"/>
              </a:spcAft>
              <a:buSzPts val="1700"/>
              <a:buNone/>
              <a:defRPr sz="2252"/>
            </a:lvl1pPr>
            <a:lvl2pPr marL="914400" lvl="1" indent="-347789" algn="l" rtl="0">
              <a:spcBef>
                <a:spcPts val="375"/>
              </a:spcBef>
              <a:spcAft>
                <a:spcPts val="0"/>
              </a:spcAft>
              <a:buClr>
                <a:schemeClr val="dk1"/>
              </a:buClr>
              <a:buSzPts val="1877"/>
              <a:buChar char="○"/>
              <a:defRPr sz="1877"/>
            </a:lvl2pPr>
            <a:lvl3pPr marL="1371600" lvl="2" indent="-335851" algn="l" rtl="0">
              <a:spcBef>
                <a:spcPts val="338"/>
              </a:spcBef>
              <a:spcAft>
                <a:spcPts val="0"/>
              </a:spcAft>
              <a:buClr>
                <a:schemeClr val="dk1"/>
              </a:buClr>
              <a:buSzPts val="1689"/>
              <a:buChar char="■"/>
              <a:defRPr sz="1689"/>
            </a:lvl3pPr>
            <a:lvl4pPr marL="1828800" lvl="3" indent="-323977" algn="l" rtl="0">
              <a:spcBef>
                <a:spcPts val="300"/>
              </a:spcBef>
              <a:spcAft>
                <a:spcPts val="0"/>
              </a:spcAft>
              <a:buClr>
                <a:schemeClr val="dk1"/>
              </a:buClr>
              <a:buSzPts val="1502"/>
              <a:buChar char="●"/>
              <a:defRPr sz="1502"/>
            </a:lvl4pPr>
            <a:lvl5pPr marL="2286000" lvl="4" indent="-323976" algn="l" rtl="0">
              <a:spcBef>
                <a:spcPts val="300"/>
              </a:spcBef>
              <a:spcAft>
                <a:spcPts val="0"/>
              </a:spcAft>
              <a:buClr>
                <a:schemeClr val="dk1"/>
              </a:buClr>
              <a:buSzPts val="1502"/>
              <a:buChar char="○"/>
              <a:defRPr sz="1502"/>
            </a:lvl5pPr>
            <a:lvl6pPr marL="2743200" lvl="5" indent="-323976" algn="l" rtl="0">
              <a:spcBef>
                <a:spcPts val="300"/>
              </a:spcBef>
              <a:spcAft>
                <a:spcPts val="0"/>
              </a:spcAft>
              <a:buClr>
                <a:schemeClr val="dk1"/>
              </a:buClr>
              <a:buSzPts val="1502"/>
              <a:buChar char="■"/>
              <a:defRPr sz="1502"/>
            </a:lvl6pPr>
            <a:lvl7pPr marL="3200400" lvl="6" indent="-323976" algn="l" rtl="0">
              <a:spcBef>
                <a:spcPts val="300"/>
              </a:spcBef>
              <a:spcAft>
                <a:spcPts val="0"/>
              </a:spcAft>
              <a:buClr>
                <a:schemeClr val="dk1"/>
              </a:buClr>
              <a:buSzPts val="1502"/>
              <a:buChar char="●"/>
              <a:defRPr sz="1502"/>
            </a:lvl7pPr>
            <a:lvl8pPr marL="3657600" lvl="7" indent="-323977" algn="l" rtl="0">
              <a:spcBef>
                <a:spcPts val="300"/>
              </a:spcBef>
              <a:spcAft>
                <a:spcPts val="0"/>
              </a:spcAft>
              <a:buClr>
                <a:schemeClr val="dk1"/>
              </a:buClr>
              <a:buSzPts val="1502"/>
              <a:buChar char="○"/>
              <a:defRPr sz="1502"/>
            </a:lvl8pPr>
            <a:lvl9pPr marL="4114800" lvl="8" indent="-323977" algn="l" rtl="0">
              <a:spcBef>
                <a:spcPts val="300"/>
              </a:spcBef>
              <a:spcAft>
                <a:spcPts val="0"/>
              </a:spcAft>
              <a:buClr>
                <a:schemeClr val="dk1"/>
              </a:buClr>
              <a:buSzPts val="1502"/>
              <a:buChar char="■"/>
              <a:defRPr sz="1502"/>
            </a:lvl9pPr>
          </a:lstStyle>
          <a:p>
            <a:endParaRPr/>
          </a:p>
        </p:txBody>
      </p:sp>
      <p:sp>
        <p:nvSpPr>
          <p:cNvPr id="301" name="Google Shape;301;g29ccbcb359d_0_1630"/>
          <p:cNvSpPr txBox="1">
            <a:spLocks noGrp="1"/>
          </p:cNvSpPr>
          <p:nvPr>
            <p:ph type="body" idx="3"/>
          </p:nvPr>
        </p:nvSpPr>
        <p:spPr>
          <a:xfrm>
            <a:off x="6193374" y="1535113"/>
            <a:ext cx="5388900" cy="639900"/>
          </a:xfrm>
          <a:prstGeom prst="rect">
            <a:avLst/>
          </a:prstGeom>
          <a:noFill/>
          <a:ln>
            <a:noFill/>
          </a:ln>
        </p:spPr>
        <p:txBody>
          <a:bodyPr spcFirstLastPara="1" wrap="square" lIns="91425" tIns="45700" rIns="91425" bIns="45700" anchor="b" anchorCtr="0">
            <a:normAutofit/>
          </a:bodyPr>
          <a:lstStyle>
            <a:lvl1pPr marL="457200" lvl="0" indent="-228600" algn="l" rtl="0">
              <a:spcBef>
                <a:spcPts val="450"/>
              </a:spcBef>
              <a:spcAft>
                <a:spcPts val="0"/>
              </a:spcAft>
              <a:buClr>
                <a:schemeClr val="dk1"/>
              </a:buClr>
              <a:buSzPts val="2252"/>
              <a:buNone/>
              <a:defRPr sz="2252" b="1"/>
            </a:lvl1pPr>
            <a:lvl2pPr marL="914400" lvl="1" indent="-228600" algn="l" rtl="0">
              <a:spcBef>
                <a:spcPts val="375"/>
              </a:spcBef>
              <a:spcAft>
                <a:spcPts val="0"/>
              </a:spcAft>
              <a:buClr>
                <a:schemeClr val="dk1"/>
              </a:buClr>
              <a:buSzPts val="1877"/>
              <a:buNone/>
              <a:defRPr sz="1877" b="1"/>
            </a:lvl2pPr>
            <a:lvl3pPr marL="1371600" lvl="2" indent="-228600" algn="l" rtl="0">
              <a:spcBef>
                <a:spcPts val="338"/>
              </a:spcBef>
              <a:spcAft>
                <a:spcPts val="0"/>
              </a:spcAft>
              <a:buClr>
                <a:schemeClr val="dk1"/>
              </a:buClr>
              <a:buSzPts val="1689"/>
              <a:buNone/>
              <a:defRPr sz="1689" b="1"/>
            </a:lvl3pPr>
            <a:lvl4pPr marL="1828800" lvl="3" indent="-228600" algn="l" rtl="0">
              <a:spcBef>
                <a:spcPts val="300"/>
              </a:spcBef>
              <a:spcAft>
                <a:spcPts val="0"/>
              </a:spcAft>
              <a:buClr>
                <a:schemeClr val="dk1"/>
              </a:buClr>
              <a:buSzPts val="1502"/>
              <a:buNone/>
              <a:defRPr sz="1502" b="1"/>
            </a:lvl4pPr>
            <a:lvl5pPr marL="2286000" lvl="4" indent="-228600" algn="l" rtl="0">
              <a:spcBef>
                <a:spcPts val="300"/>
              </a:spcBef>
              <a:spcAft>
                <a:spcPts val="0"/>
              </a:spcAft>
              <a:buClr>
                <a:schemeClr val="dk1"/>
              </a:buClr>
              <a:buSzPts val="1502"/>
              <a:buNone/>
              <a:defRPr sz="1502" b="1"/>
            </a:lvl5pPr>
            <a:lvl6pPr marL="2743200" lvl="5" indent="-228600" algn="l" rtl="0">
              <a:spcBef>
                <a:spcPts val="300"/>
              </a:spcBef>
              <a:spcAft>
                <a:spcPts val="0"/>
              </a:spcAft>
              <a:buClr>
                <a:schemeClr val="dk1"/>
              </a:buClr>
              <a:buSzPts val="1502"/>
              <a:buNone/>
              <a:defRPr sz="1502" b="1"/>
            </a:lvl6pPr>
            <a:lvl7pPr marL="3200400" lvl="6" indent="-228600" algn="l" rtl="0">
              <a:spcBef>
                <a:spcPts val="300"/>
              </a:spcBef>
              <a:spcAft>
                <a:spcPts val="0"/>
              </a:spcAft>
              <a:buClr>
                <a:schemeClr val="dk1"/>
              </a:buClr>
              <a:buSzPts val="1502"/>
              <a:buNone/>
              <a:defRPr sz="1502" b="1"/>
            </a:lvl7pPr>
            <a:lvl8pPr marL="3657600" lvl="7" indent="-228600" algn="l" rtl="0">
              <a:spcBef>
                <a:spcPts val="300"/>
              </a:spcBef>
              <a:spcAft>
                <a:spcPts val="0"/>
              </a:spcAft>
              <a:buClr>
                <a:schemeClr val="dk1"/>
              </a:buClr>
              <a:buSzPts val="1502"/>
              <a:buNone/>
              <a:defRPr sz="1502" b="1"/>
            </a:lvl8pPr>
            <a:lvl9pPr marL="4114800" lvl="8" indent="-228600" algn="l" rtl="0">
              <a:spcBef>
                <a:spcPts val="300"/>
              </a:spcBef>
              <a:spcAft>
                <a:spcPts val="0"/>
              </a:spcAft>
              <a:buClr>
                <a:schemeClr val="dk1"/>
              </a:buClr>
              <a:buSzPts val="1502"/>
              <a:buNone/>
              <a:defRPr sz="1502" b="1"/>
            </a:lvl9pPr>
          </a:lstStyle>
          <a:p>
            <a:endParaRPr/>
          </a:p>
        </p:txBody>
      </p:sp>
      <p:sp>
        <p:nvSpPr>
          <p:cNvPr id="302" name="Google Shape;302;g29ccbcb359d_0_1630"/>
          <p:cNvSpPr txBox="1">
            <a:spLocks noGrp="1"/>
          </p:cNvSpPr>
          <p:nvPr>
            <p:ph type="body" idx="4"/>
          </p:nvPr>
        </p:nvSpPr>
        <p:spPr>
          <a:xfrm>
            <a:off x="6193374" y="2174875"/>
            <a:ext cx="5388900" cy="3951300"/>
          </a:xfrm>
          <a:prstGeom prst="rect">
            <a:avLst/>
          </a:prstGeom>
          <a:noFill/>
          <a:ln>
            <a:noFill/>
          </a:ln>
        </p:spPr>
        <p:txBody>
          <a:bodyPr spcFirstLastPara="1" wrap="square" lIns="91425" tIns="45700" rIns="91425" bIns="45700" anchor="t" anchorCtr="0">
            <a:normAutofit/>
          </a:bodyPr>
          <a:lstStyle>
            <a:lvl1pPr marL="457200" lvl="0" indent="-228600" algn="l" rtl="0">
              <a:spcBef>
                <a:spcPts val="450"/>
              </a:spcBef>
              <a:spcAft>
                <a:spcPts val="0"/>
              </a:spcAft>
              <a:buSzPts val="1700"/>
              <a:buNone/>
              <a:defRPr sz="2252"/>
            </a:lvl1pPr>
            <a:lvl2pPr marL="914400" lvl="1" indent="-347789" algn="l" rtl="0">
              <a:spcBef>
                <a:spcPts val="375"/>
              </a:spcBef>
              <a:spcAft>
                <a:spcPts val="0"/>
              </a:spcAft>
              <a:buClr>
                <a:schemeClr val="dk1"/>
              </a:buClr>
              <a:buSzPts val="1877"/>
              <a:buChar char="○"/>
              <a:defRPr sz="1877"/>
            </a:lvl2pPr>
            <a:lvl3pPr marL="1371600" lvl="2" indent="-335851" algn="l" rtl="0">
              <a:spcBef>
                <a:spcPts val="338"/>
              </a:spcBef>
              <a:spcAft>
                <a:spcPts val="0"/>
              </a:spcAft>
              <a:buClr>
                <a:schemeClr val="dk1"/>
              </a:buClr>
              <a:buSzPts val="1689"/>
              <a:buChar char="■"/>
              <a:defRPr sz="1689"/>
            </a:lvl3pPr>
            <a:lvl4pPr marL="1828800" lvl="3" indent="-323977" algn="l" rtl="0">
              <a:spcBef>
                <a:spcPts val="300"/>
              </a:spcBef>
              <a:spcAft>
                <a:spcPts val="0"/>
              </a:spcAft>
              <a:buClr>
                <a:schemeClr val="dk1"/>
              </a:buClr>
              <a:buSzPts val="1502"/>
              <a:buChar char="●"/>
              <a:defRPr sz="1502"/>
            </a:lvl4pPr>
            <a:lvl5pPr marL="2286000" lvl="4" indent="-323976" algn="l" rtl="0">
              <a:spcBef>
                <a:spcPts val="300"/>
              </a:spcBef>
              <a:spcAft>
                <a:spcPts val="0"/>
              </a:spcAft>
              <a:buClr>
                <a:schemeClr val="dk1"/>
              </a:buClr>
              <a:buSzPts val="1502"/>
              <a:buChar char="○"/>
              <a:defRPr sz="1502"/>
            </a:lvl5pPr>
            <a:lvl6pPr marL="2743200" lvl="5" indent="-323976" algn="l" rtl="0">
              <a:spcBef>
                <a:spcPts val="300"/>
              </a:spcBef>
              <a:spcAft>
                <a:spcPts val="0"/>
              </a:spcAft>
              <a:buClr>
                <a:schemeClr val="dk1"/>
              </a:buClr>
              <a:buSzPts val="1502"/>
              <a:buChar char="■"/>
              <a:defRPr sz="1502"/>
            </a:lvl6pPr>
            <a:lvl7pPr marL="3200400" lvl="6" indent="-323976" algn="l" rtl="0">
              <a:spcBef>
                <a:spcPts val="300"/>
              </a:spcBef>
              <a:spcAft>
                <a:spcPts val="0"/>
              </a:spcAft>
              <a:buClr>
                <a:schemeClr val="dk1"/>
              </a:buClr>
              <a:buSzPts val="1502"/>
              <a:buChar char="●"/>
              <a:defRPr sz="1502"/>
            </a:lvl7pPr>
            <a:lvl8pPr marL="3657600" lvl="7" indent="-323977" algn="l" rtl="0">
              <a:spcBef>
                <a:spcPts val="300"/>
              </a:spcBef>
              <a:spcAft>
                <a:spcPts val="0"/>
              </a:spcAft>
              <a:buClr>
                <a:schemeClr val="dk1"/>
              </a:buClr>
              <a:buSzPts val="1502"/>
              <a:buChar char="○"/>
              <a:defRPr sz="1502"/>
            </a:lvl8pPr>
            <a:lvl9pPr marL="4114800" lvl="8" indent="-323977" algn="l" rtl="0">
              <a:spcBef>
                <a:spcPts val="300"/>
              </a:spcBef>
              <a:spcAft>
                <a:spcPts val="0"/>
              </a:spcAft>
              <a:buClr>
                <a:schemeClr val="dk1"/>
              </a:buClr>
              <a:buSzPts val="1502"/>
              <a:buChar char="■"/>
              <a:defRPr sz="1502"/>
            </a:lvl9pPr>
          </a:lstStyle>
          <a:p>
            <a:endParaRPr/>
          </a:p>
        </p:txBody>
      </p:sp>
      <p:sp>
        <p:nvSpPr>
          <p:cNvPr id="303" name="Google Shape;303;g29ccbcb359d_0_1630"/>
          <p:cNvSpPr txBox="1">
            <a:spLocks noGrp="1"/>
          </p:cNvSpPr>
          <p:nvPr>
            <p:ph type="dt" idx="10"/>
          </p:nvPr>
        </p:nvSpPr>
        <p:spPr>
          <a:xfrm>
            <a:off x="609600" y="6356355"/>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4" name="Google Shape;304;g29ccbcb359d_0_1630"/>
          <p:cNvSpPr txBox="1">
            <a:spLocks noGrp="1"/>
          </p:cNvSpPr>
          <p:nvPr>
            <p:ph type="ftr" idx="11"/>
          </p:nvPr>
        </p:nvSpPr>
        <p:spPr>
          <a:xfrm>
            <a:off x="4165600" y="6356355"/>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5" name="Google Shape;305;g29ccbcb359d_0_1630"/>
          <p:cNvSpPr txBox="1">
            <a:spLocks noGrp="1"/>
          </p:cNvSpPr>
          <p:nvPr>
            <p:ph type="sldNum" idx="12"/>
          </p:nvPr>
        </p:nvSpPr>
        <p:spPr>
          <a:xfrm>
            <a:off x="8737600" y="6356355"/>
            <a:ext cx="28449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sz="1126">
                <a:solidFill>
                  <a:srgbClr val="898989"/>
                </a:solidFill>
                <a:latin typeface="Calibri"/>
                <a:ea typeface="Calibri"/>
                <a:cs typeface="Calibri"/>
                <a:sym typeface="Calibri"/>
              </a:defRPr>
            </a:lvl1pPr>
            <a:lvl2pPr marL="0" lvl="1" indent="0" algn="r" rtl="0">
              <a:spcBef>
                <a:spcPts val="0"/>
              </a:spcBef>
              <a:buNone/>
              <a:defRPr sz="1126">
                <a:solidFill>
                  <a:srgbClr val="898989"/>
                </a:solidFill>
                <a:latin typeface="Calibri"/>
                <a:ea typeface="Calibri"/>
                <a:cs typeface="Calibri"/>
                <a:sym typeface="Calibri"/>
              </a:defRPr>
            </a:lvl2pPr>
            <a:lvl3pPr marL="0" lvl="2" indent="0" algn="r" rtl="0">
              <a:spcBef>
                <a:spcPts val="0"/>
              </a:spcBef>
              <a:buNone/>
              <a:defRPr sz="1126">
                <a:solidFill>
                  <a:srgbClr val="898989"/>
                </a:solidFill>
                <a:latin typeface="Calibri"/>
                <a:ea typeface="Calibri"/>
                <a:cs typeface="Calibri"/>
                <a:sym typeface="Calibri"/>
              </a:defRPr>
            </a:lvl3pPr>
            <a:lvl4pPr marL="0" lvl="3" indent="0" algn="r" rtl="0">
              <a:spcBef>
                <a:spcPts val="0"/>
              </a:spcBef>
              <a:buNone/>
              <a:defRPr sz="1126">
                <a:solidFill>
                  <a:srgbClr val="898989"/>
                </a:solidFill>
                <a:latin typeface="Calibri"/>
                <a:ea typeface="Calibri"/>
                <a:cs typeface="Calibri"/>
                <a:sym typeface="Calibri"/>
              </a:defRPr>
            </a:lvl4pPr>
            <a:lvl5pPr marL="0" lvl="4" indent="0" algn="r" rtl="0">
              <a:spcBef>
                <a:spcPts val="0"/>
              </a:spcBef>
              <a:buNone/>
              <a:defRPr sz="1126">
                <a:solidFill>
                  <a:srgbClr val="898989"/>
                </a:solidFill>
                <a:latin typeface="Calibri"/>
                <a:ea typeface="Calibri"/>
                <a:cs typeface="Calibri"/>
                <a:sym typeface="Calibri"/>
              </a:defRPr>
            </a:lvl5pPr>
            <a:lvl6pPr marL="0" lvl="5" indent="0" algn="r" rtl="0">
              <a:spcBef>
                <a:spcPts val="0"/>
              </a:spcBef>
              <a:buNone/>
              <a:defRPr sz="1126">
                <a:solidFill>
                  <a:srgbClr val="898989"/>
                </a:solidFill>
                <a:latin typeface="Calibri"/>
                <a:ea typeface="Calibri"/>
                <a:cs typeface="Calibri"/>
                <a:sym typeface="Calibri"/>
              </a:defRPr>
            </a:lvl6pPr>
            <a:lvl7pPr marL="0" lvl="6" indent="0" algn="r" rtl="0">
              <a:spcBef>
                <a:spcPts val="0"/>
              </a:spcBef>
              <a:buNone/>
              <a:defRPr sz="1126">
                <a:solidFill>
                  <a:srgbClr val="898989"/>
                </a:solidFill>
                <a:latin typeface="Calibri"/>
                <a:ea typeface="Calibri"/>
                <a:cs typeface="Calibri"/>
                <a:sym typeface="Calibri"/>
              </a:defRPr>
            </a:lvl7pPr>
            <a:lvl8pPr marL="0" lvl="7" indent="0" algn="r" rtl="0">
              <a:spcBef>
                <a:spcPts val="0"/>
              </a:spcBef>
              <a:buNone/>
              <a:defRPr sz="1126">
                <a:solidFill>
                  <a:srgbClr val="898989"/>
                </a:solidFill>
                <a:latin typeface="Calibri"/>
                <a:ea typeface="Calibri"/>
                <a:cs typeface="Calibri"/>
                <a:sym typeface="Calibri"/>
              </a:defRPr>
            </a:lvl8pPr>
            <a:lvl9pPr marL="0" lvl="8" indent="0" algn="r" rtl="0">
              <a:spcBef>
                <a:spcPts val="0"/>
              </a:spcBef>
              <a:buNone/>
              <a:defRPr sz="1126">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53"/>
        <p:cNvGrpSpPr/>
        <p:nvPr/>
      </p:nvGrpSpPr>
      <p:grpSpPr>
        <a:xfrm>
          <a:off x="0" y="0"/>
          <a:ext cx="0" cy="0"/>
          <a:chOff x="0" y="0"/>
          <a:chExt cx="0" cy="0"/>
        </a:xfrm>
      </p:grpSpPr>
      <p:grpSp>
        <p:nvGrpSpPr>
          <p:cNvPr id="54" name="Google Shape;54;g29ccbcb359d_0_1386"/>
          <p:cNvGrpSpPr/>
          <p:nvPr/>
        </p:nvGrpSpPr>
        <p:grpSpPr>
          <a:xfrm>
            <a:off x="195687" y="4541"/>
            <a:ext cx="1644245" cy="1846001"/>
            <a:chOff x="146769" y="3406"/>
            <a:chExt cx="1233215" cy="1384535"/>
          </a:xfrm>
        </p:grpSpPr>
        <p:grpSp>
          <p:nvGrpSpPr>
            <p:cNvPr id="55" name="Google Shape;55;g29ccbcb359d_0_1386"/>
            <p:cNvGrpSpPr/>
            <p:nvPr/>
          </p:nvGrpSpPr>
          <p:grpSpPr>
            <a:xfrm>
              <a:off x="1063183" y="3406"/>
              <a:ext cx="316800" cy="688513"/>
              <a:chOff x="1063183" y="3406"/>
              <a:chExt cx="316800" cy="688513"/>
            </a:xfrm>
          </p:grpSpPr>
          <p:sp>
            <p:nvSpPr>
              <p:cNvPr id="56" name="Google Shape;56;g29ccbcb359d_0_1386"/>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7" name="Google Shape;57;g29ccbcb359d_0_1386"/>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58" name="Google Shape;58;g29ccbcb359d_0_1386"/>
            <p:cNvGrpSpPr/>
            <p:nvPr/>
          </p:nvGrpSpPr>
          <p:grpSpPr>
            <a:xfrm>
              <a:off x="604976" y="3406"/>
              <a:ext cx="316800" cy="1036524"/>
              <a:chOff x="604976" y="3406"/>
              <a:chExt cx="316800" cy="1036524"/>
            </a:xfrm>
          </p:grpSpPr>
          <p:sp>
            <p:nvSpPr>
              <p:cNvPr id="59" name="Google Shape;59;g29ccbcb359d_0_1386"/>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0" name="Google Shape;60;g29ccbcb359d_0_1386"/>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1" name="Google Shape;61;g29ccbcb359d_0_1386"/>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2" name="Google Shape;62;g29ccbcb359d_0_1386"/>
            <p:cNvGrpSpPr/>
            <p:nvPr/>
          </p:nvGrpSpPr>
          <p:grpSpPr>
            <a:xfrm>
              <a:off x="146769" y="3406"/>
              <a:ext cx="316800" cy="1384535"/>
              <a:chOff x="146769" y="3406"/>
              <a:chExt cx="316800" cy="1384535"/>
            </a:xfrm>
          </p:grpSpPr>
          <p:sp>
            <p:nvSpPr>
              <p:cNvPr id="63" name="Google Shape;63;g29ccbcb359d_0_1386"/>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 name="Google Shape;64;g29ccbcb359d_0_1386"/>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 name="Google Shape;65;g29ccbcb359d_0_1386"/>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6" name="Google Shape;66;g29ccbcb359d_0_1386"/>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grpSp>
        <p:nvGrpSpPr>
          <p:cNvPr id="67" name="Google Shape;67;g29ccbcb359d_0_1386"/>
          <p:cNvGrpSpPr/>
          <p:nvPr/>
        </p:nvGrpSpPr>
        <p:grpSpPr>
          <a:xfrm>
            <a:off x="9033219" y="3871914"/>
            <a:ext cx="2914791" cy="2985925"/>
            <a:chOff x="6775084" y="2904008"/>
            <a:chExt cx="2186148" cy="2239500"/>
          </a:xfrm>
        </p:grpSpPr>
        <p:grpSp>
          <p:nvGrpSpPr>
            <p:cNvPr id="68" name="Google Shape;68;g29ccbcb359d_0_1386"/>
            <p:cNvGrpSpPr/>
            <p:nvPr/>
          </p:nvGrpSpPr>
          <p:grpSpPr>
            <a:xfrm>
              <a:off x="6775084" y="4253708"/>
              <a:ext cx="409500" cy="889800"/>
              <a:chOff x="6775084" y="4253708"/>
              <a:chExt cx="409500" cy="889800"/>
            </a:xfrm>
          </p:grpSpPr>
          <p:sp>
            <p:nvSpPr>
              <p:cNvPr id="69" name="Google Shape;69;g29ccbcb359d_0_1386"/>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0" name="Google Shape;70;g29ccbcb359d_0_1386"/>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71" name="Google Shape;71;g29ccbcb359d_0_1386"/>
            <p:cNvGrpSpPr/>
            <p:nvPr/>
          </p:nvGrpSpPr>
          <p:grpSpPr>
            <a:xfrm>
              <a:off x="7367299" y="3804008"/>
              <a:ext cx="409500" cy="1339500"/>
              <a:chOff x="7367299" y="3804008"/>
              <a:chExt cx="409500" cy="1339500"/>
            </a:xfrm>
          </p:grpSpPr>
          <p:sp>
            <p:nvSpPr>
              <p:cNvPr id="72" name="Google Shape;72;g29ccbcb359d_0_1386"/>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3" name="Google Shape;73;g29ccbcb359d_0_1386"/>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4" name="Google Shape;74;g29ccbcb359d_0_1386"/>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75" name="Google Shape;75;g29ccbcb359d_0_1386"/>
            <p:cNvGrpSpPr/>
            <p:nvPr/>
          </p:nvGrpSpPr>
          <p:grpSpPr>
            <a:xfrm>
              <a:off x="7959516" y="3354008"/>
              <a:ext cx="409500" cy="1789500"/>
              <a:chOff x="7959516" y="3354008"/>
              <a:chExt cx="409500" cy="1789500"/>
            </a:xfrm>
          </p:grpSpPr>
          <p:sp>
            <p:nvSpPr>
              <p:cNvPr id="76" name="Google Shape;76;g29ccbcb359d_0_1386"/>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7" name="Google Shape;77;g29ccbcb359d_0_1386"/>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8" name="Google Shape;78;g29ccbcb359d_0_1386"/>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 name="Google Shape;79;g29ccbcb359d_0_1386"/>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80" name="Google Shape;80;g29ccbcb359d_0_1386"/>
            <p:cNvGrpSpPr/>
            <p:nvPr/>
          </p:nvGrpSpPr>
          <p:grpSpPr>
            <a:xfrm>
              <a:off x="8551731" y="2904008"/>
              <a:ext cx="409500" cy="2239500"/>
              <a:chOff x="8551731" y="2904008"/>
              <a:chExt cx="409500" cy="2239500"/>
            </a:xfrm>
          </p:grpSpPr>
          <p:sp>
            <p:nvSpPr>
              <p:cNvPr id="81" name="Google Shape;81;g29ccbcb359d_0_1386"/>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2" name="Google Shape;82;g29ccbcb359d_0_1386"/>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3" name="Google Shape;83;g29ccbcb359d_0_1386"/>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4" name="Google Shape;84;g29ccbcb359d_0_1386"/>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5" name="Google Shape;85;g29ccbcb359d_0_1386"/>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sp>
        <p:nvSpPr>
          <p:cNvPr id="86" name="Google Shape;86;g29ccbcb359d_0_1386"/>
          <p:cNvSpPr txBox="1">
            <a:spLocks noGrp="1"/>
          </p:cNvSpPr>
          <p:nvPr>
            <p:ph type="title"/>
          </p:nvPr>
        </p:nvSpPr>
        <p:spPr>
          <a:xfrm>
            <a:off x="1098667" y="2151767"/>
            <a:ext cx="7810500" cy="24972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87" name="Google Shape;87;g29ccbcb359d_0_1386"/>
          <p:cNvSpPr txBox="1">
            <a:spLocks noGrp="1"/>
          </p:cNvSpPr>
          <p:nvPr>
            <p:ph type="sldNum" idx="12"/>
          </p:nvPr>
        </p:nvSpPr>
        <p:spPr>
          <a:xfrm>
            <a:off x="11268061" y="6315968"/>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8"/>
        <p:cNvGrpSpPr/>
        <p:nvPr/>
      </p:nvGrpSpPr>
      <p:grpSpPr>
        <a:xfrm>
          <a:off x="0" y="0"/>
          <a:ext cx="0" cy="0"/>
          <a:chOff x="0" y="0"/>
          <a:chExt cx="0" cy="0"/>
        </a:xfrm>
      </p:grpSpPr>
      <p:grpSp>
        <p:nvGrpSpPr>
          <p:cNvPr id="89" name="Google Shape;89;g29ccbcb359d_0_1421"/>
          <p:cNvGrpSpPr/>
          <p:nvPr/>
        </p:nvGrpSpPr>
        <p:grpSpPr>
          <a:xfrm>
            <a:off x="834621" y="399168"/>
            <a:ext cx="1332416" cy="1332416"/>
            <a:chOff x="348199" y="179450"/>
            <a:chExt cx="1116300" cy="1116300"/>
          </a:xfrm>
        </p:grpSpPr>
        <p:sp>
          <p:nvSpPr>
            <p:cNvPr id="90" name="Google Shape;90;g29ccbcb359d_0_1421"/>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1" name="Google Shape;91;g29ccbcb359d_0_1421"/>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92" name="Google Shape;92;g29ccbcb359d_0_1421"/>
          <p:cNvSpPr txBox="1">
            <a:spLocks noGrp="1"/>
          </p:cNvSpPr>
          <p:nvPr>
            <p:ph type="title"/>
          </p:nvPr>
        </p:nvSpPr>
        <p:spPr>
          <a:xfrm>
            <a:off x="1738400" y="798100"/>
            <a:ext cx="9374100" cy="13323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93" name="Google Shape;93;g29ccbcb359d_0_1421"/>
          <p:cNvSpPr txBox="1">
            <a:spLocks noGrp="1"/>
          </p:cNvSpPr>
          <p:nvPr>
            <p:ph type="body" idx="1"/>
          </p:nvPr>
        </p:nvSpPr>
        <p:spPr>
          <a:xfrm>
            <a:off x="1738400" y="2653400"/>
            <a:ext cx="9374100" cy="33888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94" name="Google Shape;94;g29ccbcb359d_0_1421"/>
          <p:cNvSpPr txBox="1">
            <a:spLocks noGrp="1"/>
          </p:cNvSpPr>
          <p:nvPr>
            <p:ph type="sldNum" idx="12"/>
          </p:nvPr>
        </p:nvSpPr>
        <p:spPr>
          <a:xfrm>
            <a:off x="11268061" y="6315968"/>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5"/>
        <p:cNvGrpSpPr/>
        <p:nvPr/>
      </p:nvGrpSpPr>
      <p:grpSpPr>
        <a:xfrm>
          <a:off x="0" y="0"/>
          <a:ext cx="0" cy="0"/>
          <a:chOff x="0" y="0"/>
          <a:chExt cx="0" cy="0"/>
        </a:xfrm>
      </p:grpSpPr>
      <p:grpSp>
        <p:nvGrpSpPr>
          <p:cNvPr id="96" name="Google Shape;96;g29ccbcb359d_0_1428"/>
          <p:cNvGrpSpPr/>
          <p:nvPr/>
        </p:nvGrpSpPr>
        <p:grpSpPr>
          <a:xfrm>
            <a:off x="834621" y="399168"/>
            <a:ext cx="1332416" cy="1332416"/>
            <a:chOff x="348199" y="179450"/>
            <a:chExt cx="1116300" cy="1116300"/>
          </a:xfrm>
        </p:grpSpPr>
        <p:sp>
          <p:nvSpPr>
            <p:cNvPr id="97" name="Google Shape;97;g29ccbcb359d_0_1428"/>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8" name="Google Shape;98;g29ccbcb359d_0_142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99" name="Google Shape;99;g29ccbcb359d_0_1428"/>
          <p:cNvSpPr txBox="1">
            <a:spLocks noGrp="1"/>
          </p:cNvSpPr>
          <p:nvPr>
            <p:ph type="title"/>
          </p:nvPr>
        </p:nvSpPr>
        <p:spPr>
          <a:xfrm>
            <a:off x="1738400" y="798100"/>
            <a:ext cx="9374100" cy="13323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00" name="Google Shape;100;g29ccbcb359d_0_1428"/>
          <p:cNvSpPr txBox="1">
            <a:spLocks noGrp="1"/>
          </p:cNvSpPr>
          <p:nvPr>
            <p:ph type="body" idx="1"/>
          </p:nvPr>
        </p:nvSpPr>
        <p:spPr>
          <a:xfrm>
            <a:off x="1738400" y="2653400"/>
            <a:ext cx="4574100" cy="33888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101" name="Google Shape;101;g29ccbcb359d_0_1428"/>
          <p:cNvSpPr txBox="1">
            <a:spLocks noGrp="1"/>
          </p:cNvSpPr>
          <p:nvPr>
            <p:ph type="body" idx="2"/>
          </p:nvPr>
        </p:nvSpPr>
        <p:spPr>
          <a:xfrm>
            <a:off x="6538200" y="2653400"/>
            <a:ext cx="4574100" cy="33888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102" name="Google Shape;102;g29ccbcb359d_0_1428"/>
          <p:cNvSpPr txBox="1">
            <a:spLocks noGrp="1"/>
          </p:cNvSpPr>
          <p:nvPr>
            <p:ph type="sldNum" idx="12"/>
          </p:nvPr>
        </p:nvSpPr>
        <p:spPr>
          <a:xfrm>
            <a:off x="11268061" y="6315968"/>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3"/>
        <p:cNvGrpSpPr/>
        <p:nvPr/>
      </p:nvGrpSpPr>
      <p:grpSpPr>
        <a:xfrm>
          <a:off x="0" y="0"/>
          <a:ext cx="0" cy="0"/>
          <a:chOff x="0" y="0"/>
          <a:chExt cx="0" cy="0"/>
        </a:xfrm>
      </p:grpSpPr>
      <p:grpSp>
        <p:nvGrpSpPr>
          <p:cNvPr id="104" name="Google Shape;104;g29ccbcb359d_0_1436"/>
          <p:cNvGrpSpPr/>
          <p:nvPr/>
        </p:nvGrpSpPr>
        <p:grpSpPr>
          <a:xfrm>
            <a:off x="834621" y="399168"/>
            <a:ext cx="1332416" cy="1332416"/>
            <a:chOff x="348199" y="179450"/>
            <a:chExt cx="1116300" cy="1116300"/>
          </a:xfrm>
        </p:grpSpPr>
        <p:sp>
          <p:nvSpPr>
            <p:cNvPr id="105" name="Google Shape;105;g29ccbcb359d_0_143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6" name="Google Shape;106;g29ccbcb359d_0_143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07" name="Google Shape;107;g29ccbcb359d_0_1436"/>
          <p:cNvSpPr txBox="1">
            <a:spLocks noGrp="1"/>
          </p:cNvSpPr>
          <p:nvPr>
            <p:ph type="title"/>
          </p:nvPr>
        </p:nvSpPr>
        <p:spPr>
          <a:xfrm>
            <a:off x="1738400" y="798100"/>
            <a:ext cx="9374100" cy="13323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08" name="Google Shape;108;g29ccbcb359d_0_1436"/>
          <p:cNvSpPr txBox="1">
            <a:spLocks noGrp="1"/>
          </p:cNvSpPr>
          <p:nvPr>
            <p:ph type="sldNum" idx="12"/>
          </p:nvPr>
        </p:nvSpPr>
        <p:spPr>
          <a:xfrm>
            <a:off x="11268061" y="6315968"/>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9"/>
        <p:cNvGrpSpPr/>
        <p:nvPr/>
      </p:nvGrpSpPr>
      <p:grpSpPr>
        <a:xfrm>
          <a:off x="0" y="0"/>
          <a:ext cx="0" cy="0"/>
          <a:chOff x="0" y="0"/>
          <a:chExt cx="0" cy="0"/>
        </a:xfrm>
      </p:grpSpPr>
      <p:grpSp>
        <p:nvGrpSpPr>
          <p:cNvPr id="110" name="Google Shape;110;g29ccbcb359d_0_1442"/>
          <p:cNvGrpSpPr/>
          <p:nvPr/>
        </p:nvGrpSpPr>
        <p:grpSpPr>
          <a:xfrm>
            <a:off x="834621" y="399168"/>
            <a:ext cx="1332416" cy="1332416"/>
            <a:chOff x="348199" y="179450"/>
            <a:chExt cx="1116300" cy="1116300"/>
          </a:xfrm>
        </p:grpSpPr>
        <p:sp>
          <p:nvSpPr>
            <p:cNvPr id="111" name="Google Shape;111;g29ccbcb359d_0_1442"/>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2" name="Google Shape;112;g29ccbcb359d_0_144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13" name="Google Shape;113;g29ccbcb359d_0_1442"/>
          <p:cNvSpPr txBox="1">
            <a:spLocks noGrp="1"/>
          </p:cNvSpPr>
          <p:nvPr>
            <p:ph type="title"/>
          </p:nvPr>
        </p:nvSpPr>
        <p:spPr>
          <a:xfrm>
            <a:off x="1738400" y="798100"/>
            <a:ext cx="4416000" cy="21201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14" name="Google Shape;114;g29ccbcb359d_0_1442"/>
          <p:cNvSpPr txBox="1">
            <a:spLocks noGrp="1"/>
          </p:cNvSpPr>
          <p:nvPr>
            <p:ph type="body" idx="1"/>
          </p:nvPr>
        </p:nvSpPr>
        <p:spPr>
          <a:xfrm>
            <a:off x="1738400" y="3079567"/>
            <a:ext cx="4416000" cy="29625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115" name="Google Shape;115;g29ccbcb359d_0_1442"/>
          <p:cNvSpPr txBox="1">
            <a:spLocks noGrp="1"/>
          </p:cNvSpPr>
          <p:nvPr>
            <p:ph type="sldNum" idx="12"/>
          </p:nvPr>
        </p:nvSpPr>
        <p:spPr>
          <a:xfrm>
            <a:off x="11268061" y="6315968"/>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6"/>
        <p:cNvGrpSpPr/>
        <p:nvPr/>
      </p:nvGrpSpPr>
      <p:grpSpPr>
        <a:xfrm>
          <a:off x="0" y="0"/>
          <a:ext cx="0" cy="0"/>
          <a:chOff x="0" y="0"/>
          <a:chExt cx="0" cy="0"/>
        </a:xfrm>
      </p:grpSpPr>
      <p:grpSp>
        <p:nvGrpSpPr>
          <p:cNvPr id="117" name="Google Shape;117;g29ccbcb359d_0_1449"/>
          <p:cNvGrpSpPr/>
          <p:nvPr/>
        </p:nvGrpSpPr>
        <p:grpSpPr>
          <a:xfrm>
            <a:off x="9155392" y="1742"/>
            <a:ext cx="3023192" cy="3468833"/>
            <a:chOff x="6790514" y="1306"/>
            <a:chExt cx="2267451" cy="2601690"/>
          </a:xfrm>
        </p:grpSpPr>
        <p:grpSp>
          <p:nvGrpSpPr>
            <p:cNvPr id="118" name="Google Shape;118;g29ccbcb359d_0_1449"/>
            <p:cNvGrpSpPr/>
            <p:nvPr/>
          </p:nvGrpSpPr>
          <p:grpSpPr>
            <a:xfrm>
              <a:off x="7067465" y="1306"/>
              <a:ext cx="1990500" cy="1990200"/>
              <a:chOff x="7067465" y="1306"/>
              <a:chExt cx="1990500" cy="1990200"/>
            </a:xfrm>
          </p:grpSpPr>
          <p:sp>
            <p:nvSpPr>
              <p:cNvPr id="119" name="Google Shape;119;g29ccbcb359d_0_1449"/>
              <p:cNvSpPr/>
              <p:nvPr/>
            </p:nvSpPr>
            <p:spPr>
              <a:xfrm rot="-8648551">
                <a:off x="7594313" y="527721"/>
                <a:ext cx="937226" cy="937226"/>
              </a:xfrm>
              <a:prstGeom prst="ellipse">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0" name="Google Shape;120;g29ccbcb359d_0_1449"/>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1" name="Google Shape;121;g29ccbcb359d_0_1449"/>
              <p:cNvSpPr/>
              <p:nvPr/>
            </p:nvSpPr>
            <p:spPr>
              <a:xfrm rot="-8649154">
                <a:off x="7349891" y="283705"/>
                <a:ext cx="1425647" cy="1425404"/>
              </a:xfrm>
              <a:prstGeom prst="ellipse">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22" name="Google Shape;122;g29ccbcb359d_0_1449"/>
            <p:cNvGrpSpPr/>
            <p:nvPr/>
          </p:nvGrpSpPr>
          <p:grpSpPr>
            <a:xfrm>
              <a:off x="8207126" y="1807996"/>
              <a:ext cx="795000" cy="795000"/>
              <a:chOff x="8207126" y="1807996"/>
              <a:chExt cx="795000" cy="795000"/>
            </a:xfrm>
          </p:grpSpPr>
          <p:sp>
            <p:nvSpPr>
              <p:cNvPr id="123" name="Google Shape;123;g29ccbcb359d_0_1449"/>
              <p:cNvSpPr/>
              <p:nvPr/>
            </p:nvSpPr>
            <p:spPr>
              <a:xfrm rot="2152054">
                <a:off x="8319942" y="1920813"/>
                <a:ext cx="569367" cy="569367"/>
              </a:xfrm>
              <a:prstGeom prst="ellipse">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4" name="Google Shape;124;g29ccbcb359d_0_1449"/>
              <p:cNvSpPr/>
              <p:nvPr/>
            </p:nvSpPr>
            <p:spPr>
              <a:xfrm rot="2150259">
                <a:off x="8408218" y="2008610"/>
                <a:ext cx="393004" cy="393004"/>
              </a:xfrm>
              <a:prstGeom prst="ellipse">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5" name="Google Shape;125;g29ccbcb359d_0_1449"/>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26" name="Google Shape;126;g29ccbcb359d_0_1449"/>
            <p:cNvGrpSpPr/>
            <p:nvPr/>
          </p:nvGrpSpPr>
          <p:grpSpPr>
            <a:xfrm>
              <a:off x="6790514" y="118857"/>
              <a:ext cx="548700" cy="548700"/>
              <a:chOff x="6790514" y="118857"/>
              <a:chExt cx="548700" cy="548700"/>
            </a:xfrm>
          </p:grpSpPr>
          <p:sp>
            <p:nvSpPr>
              <p:cNvPr id="127" name="Google Shape;127;g29ccbcb359d_0_1449"/>
              <p:cNvSpPr/>
              <p:nvPr/>
            </p:nvSpPr>
            <p:spPr>
              <a:xfrm rot="2150259">
                <a:off x="6868362" y="196705"/>
                <a:ext cx="393004" cy="393004"/>
              </a:xfrm>
              <a:prstGeom prst="ellipse">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8" name="Google Shape;128;g29ccbcb359d_0_1449"/>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sp>
        <p:nvSpPr>
          <p:cNvPr id="129" name="Google Shape;129;g29ccbcb359d_0_1449"/>
          <p:cNvSpPr txBox="1">
            <a:spLocks noGrp="1"/>
          </p:cNvSpPr>
          <p:nvPr>
            <p:ph type="title"/>
          </p:nvPr>
        </p:nvSpPr>
        <p:spPr>
          <a:xfrm>
            <a:off x="1098667" y="1018133"/>
            <a:ext cx="7810500" cy="47643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30" name="Google Shape;130;g29ccbcb359d_0_1449"/>
          <p:cNvSpPr txBox="1">
            <a:spLocks noGrp="1"/>
          </p:cNvSpPr>
          <p:nvPr>
            <p:ph type="sldNum" idx="12"/>
          </p:nvPr>
        </p:nvSpPr>
        <p:spPr>
          <a:xfrm>
            <a:off x="11268061" y="6315968"/>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1"/>
        <p:cNvGrpSpPr/>
        <p:nvPr/>
      </p:nvGrpSpPr>
      <p:grpSpPr>
        <a:xfrm>
          <a:off x="0" y="0"/>
          <a:ext cx="0" cy="0"/>
          <a:chOff x="0" y="0"/>
          <a:chExt cx="0" cy="0"/>
        </a:xfrm>
      </p:grpSpPr>
      <p:grpSp>
        <p:nvGrpSpPr>
          <p:cNvPr id="132" name="Google Shape;132;g29ccbcb359d_0_1464"/>
          <p:cNvGrpSpPr/>
          <p:nvPr/>
        </p:nvGrpSpPr>
        <p:grpSpPr>
          <a:xfrm>
            <a:off x="834621" y="399168"/>
            <a:ext cx="1332416" cy="1332416"/>
            <a:chOff x="348199" y="179450"/>
            <a:chExt cx="1116300" cy="1116300"/>
          </a:xfrm>
        </p:grpSpPr>
        <p:sp>
          <p:nvSpPr>
            <p:cNvPr id="133" name="Google Shape;133;g29ccbcb359d_0_146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4" name="Google Shape;134;g29ccbcb359d_0_146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35" name="Google Shape;135;g29ccbcb359d_0_1464"/>
          <p:cNvSpPr txBox="1">
            <a:spLocks noGrp="1"/>
          </p:cNvSpPr>
          <p:nvPr>
            <p:ph type="title"/>
          </p:nvPr>
        </p:nvSpPr>
        <p:spPr>
          <a:xfrm>
            <a:off x="1738400" y="798100"/>
            <a:ext cx="4574100" cy="2653500"/>
          </a:xfrm>
          <a:prstGeom prst="rect">
            <a:avLst/>
          </a:prstGeom>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36" name="Google Shape;136;g29ccbcb359d_0_1464"/>
          <p:cNvSpPr txBox="1">
            <a:spLocks noGrp="1"/>
          </p:cNvSpPr>
          <p:nvPr>
            <p:ph type="subTitle" idx="1"/>
          </p:nvPr>
        </p:nvSpPr>
        <p:spPr>
          <a:xfrm>
            <a:off x="1738400" y="3657604"/>
            <a:ext cx="4574100" cy="968100"/>
          </a:xfrm>
          <a:prstGeom prst="rect">
            <a:avLst/>
          </a:prstGeom>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137" name="Google Shape;137;g29ccbcb359d_0_1464"/>
          <p:cNvSpPr txBox="1">
            <a:spLocks noGrp="1"/>
          </p:cNvSpPr>
          <p:nvPr>
            <p:ph type="body" idx="2"/>
          </p:nvPr>
        </p:nvSpPr>
        <p:spPr>
          <a:xfrm>
            <a:off x="6538267" y="881333"/>
            <a:ext cx="4574100" cy="5160900"/>
          </a:xfrm>
          <a:prstGeom prst="rect">
            <a:avLst/>
          </a:prstGeom>
          <a:ln w="9525" cap="flat" cmpd="sng">
            <a:solidFill>
              <a:schemeClr val="lt1"/>
            </a:solidFill>
            <a:prstDash val="solid"/>
            <a:round/>
            <a:headEnd type="none" w="sm" len="sm"/>
            <a:tailEnd type="none" w="sm" len="sm"/>
          </a:ln>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138" name="Google Shape;138;g29ccbcb359d_0_1464"/>
          <p:cNvSpPr txBox="1">
            <a:spLocks noGrp="1"/>
          </p:cNvSpPr>
          <p:nvPr>
            <p:ph type="sldNum" idx="12"/>
          </p:nvPr>
        </p:nvSpPr>
        <p:spPr>
          <a:xfrm>
            <a:off x="11268061" y="6315968"/>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9"/>
        <p:cNvGrpSpPr/>
        <p:nvPr/>
      </p:nvGrpSpPr>
      <p:grpSpPr>
        <a:xfrm>
          <a:off x="0" y="0"/>
          <a:ext cx="0" cy="0"/>
          <a:chOff x="0" y="0"/>
          <a:chExt cx="0" cy="0"/>
        </a:xfrm>
      </p:grpSpPr>
      <p:grpSp>
        <p:nvGrpSpPr>
          <p:cNvPr id="140" name="Google Shape;140;g29ccbcb359d_0_1472"/>
          <p:cNvGrpSpPr/>
          <p:nvPr/>
        </p:nvGrpSpPr>
        <p:grpSpPr>
          <a:xfrm>
            <a:off x="951176" y="5129497"/>
            <a:ext cx="1100560" cy="1100560"/>
            <a:chOff x="348199" y="179450"/>
            <a:chExt cx="1116300" cy="1116300"/>
          </a:xfrm>
        </p:grpSpPr>
        <p:sp>
          <p:nvSpPr>
            <p:cNvPr id="141" name="Google Shape;141;g29ccbcb359d_0_1472"/>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2" name="Google Shape;142;g29ccbcb359d_0_147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43" name="Google Shape;143;g29ccbcb359d_0_1472"/>
          <p:cNvSpPr txBox="1">
            <a:spLocks noGrp="1"/>
          </p:cNvSpPr>
          <p:nvPr>
            <p:ph type="body" idx="1"/>
          </p:nvPr>
        </p:nvSpPr>
        <p:spPr>
          <a:xfrm>
            <a:off x="1738400" y="5518633"/>
            <a:ext cx="7790700" cy="713100"/>
          </a:xfrm>
          <a:prstGeom prst="rect">
            <a:avLst/>
          </a:prstGeom>
        </p:spPr>
        <p:txBody>
          <a:bodyPr spcFirstLastPara="1" wrap="square" lIns="121900" tIns="121900" rIns="121900" bIns="121900" anchor="t" anchorCtr="0">
            <a:normAutofit/>
          </a:bodyPr>
          <a:lstStyle>
            <a:lvl1pPr marL="457200" lvl="0" indent="-228600">
              <a:lnSpc>
                <a:spcPct val="100000"/>
              </a:lnSpc>
              <a:spcBef>
                <a:spcPts val="0"/>
              </a:spcBef>
              <a:spcAft>
                <a:spcPts val="0"/>
              </a:spcAft>
              <a:buSzPts val="1700"/>
              <a:buNone/>
              <a:defRPr/>
            </a:lvl1pPr>
          </a:lstStyle>
          <a:p>
            <a:endParaRPr/>
          </a:p>
        </p:txBody>
      </p:sp>
      <p:sp>
        <p:nvSpPr>
          <p:cNvPr id="144" name="Google Shape;144;g29ccbcb359d_0_1472"/>
          <p:cNvSpPr txBox="1">
            <a:spLocks noGrp="1"/>
          </p:cNvSpPr>
          <p:nvPr>
            <p:ph type="sldNum" idx="12"/>
          </p:nvPr>
        </p:nvSpPr>
        <p:spPr>
          <a:xfrm>
            <a:off x="11268061" y="6315968"/>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9"/>
        <p:cNvGrpSpPr/>
        <p:nvPr/>
      </p:nvGrpSpPr>
      <p:grpSpPr>
        <a:xfrm>
          <a:off x="0" y="0"/>
          <a:ext cx="0" cy="0"/>
          <a:chOff x="0" y="0"/>
          <a:chExt cx="0" cy="0"/>
        </a:xfrm>
      </p:grpSpPr>
      <p:sp>
        <p:nvSpPr>
          <p:cNvPr id="10" name="Google Shape;10;g29ccbcb359d_0_134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2"/>
              </a:buClr>
              <a:buSzPts val="3700"/>
              <a:buFont typeface="Maven Pro"/>
              <a:buNone/>
              <a:defRPr sz="3700" b="1">
                <a:solidFill>
                  <a:schemeClr val="dk2"/>
                </a:solidFill>
                <a:latin typeface="Maven Pro"/>
                <a:ea typeface="Maven Pro"/>
                <a:cs typeface="Maven Pro"/>
                <a:sym typeface="Maven Pro"/>
              </a:defRPr>
            </a:lvl1pPr>
            <a:lvl2pPr lvl="1">
              <a:spcBef>
                <a:spcPts val="0"/>
              </a:spcBef>
              <a:spcAft>
                <a:spcPts val="0"/>
              </a:spcAft>
              <a:buClr>
                <a:schemeClr val="dk2"/>
              </a:buClr>
              <a:buSzPts val="3700"/>
              <a:buFont typeface="Maven Pro"/>
              <a:buNone/>
              <a:defRPr sz="3700" b="1">
                <a:solidFill>
                  <a:schemeClr val="dk2"/>
                </a:solidFill>
                <a:latin typeface="Maven Pro"/>
                <a:ea typeface="Maven Pro"/>
                <a:cs typeface="Maven Pro"/>
                <a:sym typeface="Maven Pro"/>
              </a:defRPr>
            </a:lvl2pPr>
            <a:lvl3pPr lvl="2">
              <a:spcBef>
                <a:spcPts val="0"/>
              </a:spcBef>
              <a:spcAft>
                <a:spcPts val="0"/>
              </a:spcAft>
              <a:buClr>
                <a:schemeClr val="dk2"/>
              </a:buClr>
              <a:buSzPts val="3700"/>
              <a:buFont typeface="Maven Pro"/>
              <a:buNone/>
              <a:defRPr sz="3700" b="1">
                <a:solidFill>
                  <a:schemeClr val="dk2"/>
                </a:solidFill>
                <a:latin typeface="Maven Pro"/>
                <a:ea typeface="Maven Pro"/>
                <a:cs typeface="Maven Pro"/>
                <a:sym typeface="Maven Pro"/>
              </a:defRPr>
            </a:lvl3pPr>
            <a:lvl4pPr lvl="3">
              <a:spcBef>
                <a:spcPts val="0"/>
              </a:spcBef>
              <a:spcAft>
                <a:spcPts val="0"/>
              </a:spcAft>
              <a:buClr>
                <a:schemeClr val="dk2"/>
              </a:buClr>
              <a:buSzPts val="3700"/>
              <a:buFont typeface="Maven Pro"/>
              <a:buNone/>
              <a:defRPr sz="3700" b="1">
                <a:solidFill>
                  <a:schemeClr val="dk2"/>
                </a:solidFill>
                <a:latin typeface="Maven Pro"/>
                <a:ea typeface="Maven Pro"/>
                <a:cs typeface="Maven Pro"/>
                <a:sym typeface="Maven Pro"/>
              </a:defRPr>
            </a:lvl4pPr>
            <a:lvl5pPr lvl="4">
              <a:spcBef>
                <a:spcPts val="0"/>
              </a:spcBef>
              <a:spcAft>
                <a:spcPts val="0"/>
              </a:spcAft>
              <a:buClr>
                <a:schemeClr val="dk2"/>
              </a:buClr>
              <a:buSzPts val="3700"/>
              <a:buFont typeface="Maven Pro"/>
              <a:buNone/>
              <a:defRPr sz="3700" b="1">
                <a:solidFill>
                  <a:schemeClr val="dk2"/>
                </a:solidFill>
                <a:latin typeface="Maven Pro"/>
                <a:ea typeface="Maven Pro"/>
                <a:cs typeface="Maven Pro"/>
                <a:sym typeface="Maven Pro"/>
              </a:defRPr>
            </a:lvl5pPr>
            <a:lvl6pPr lvl="5">
              <a:spcBef>
                <a:spcPts val="0"/>
              </a:spcBef>
              <a:spcAft>
                <a:spcPts val="0"/>
              </a:spcAft>
              <a:buClr>
                <a:schemeClr val="dk2"/>
              </a:buClr>
              <a:buSzPts val="3700"/>
              <a:buFont typeface="Maven Pro"/>
              <a:buNone/>
              <a:defRPr sz="3700" b="1">
                <a:solidFill>
                  <a:schemeClr val="dk2"/>
                </a:solidFill>
                <a:latin typeface="Maven Pro"/>
                <a:ea typeface="Maven Pro"/>
                <a:cs typeface="Maven Pro"/>
                <a:sym typeface="Maven Pro"/>
              </a:defRPr>
            </a:lvl6pPr>
            <a:lvl7pPr lvl="6">
              <a:spcBef>
                <a:spcPts val="0"/>
              </a:spcBef>
              <a:spcAft>
                <a:spcPts val="0"/>
              </a:spcAft>
              <a:buClr>
                <a:schemeClr val="dk2"/>
              </a:buClr>
              <a:buSzPts val="3700"/>
              <a:buFont typeface="Maven Pro"/>
              <a:buNone/>
              <a:defRPr sz="3700" b="1">
                <a:solidFill>
                  <a:schemeClr val="dk2"/>
                </a:solidFill>
                <a:latin typeface="Maven Pro"/>
                <a:ea typeface="Maven Pro"/>
                <a:cs typeface="Maven Pro"/>
                <a:sym typeface="Maven Pro"/>
              </a:defRPr>
            </a:lvl7pPr>
            <a:lvl8pPr lvl="7">
              <a:spcBef>
                <a:spcPts val="0"/>
              </a:spcBef>
              <a:spcAft>
                <a:spcPts val="0"/>
              </a:spcAft>
              <a:buClr>
                <a:schemeClr val="dk2"/>
              </a:buClr>
              <a:buSzPts val="3700"/>
              <a:buFont typeface="Maven Pro"/>
              <a:buNone/>
              <a:defRPr sz="3700" b="1">
                <a:solidFill>
                  <a:schemeClr val="dk2"/>
                </a:solidFill>
                <a:latin typeface="Maven Pro"/>
                <a:ea typeface="Maven Pro"/>
                <a:cs typeface="Maven Pro"/>
                <a:sym typeface="Maven Pro"/>
              </a:defRPr>
            </a:lvl8pPr>
            <a:lvl9pPr lvl="8">
              <a:spcBef>
                <a:spcPts val="0"/>
              </a:spcBef>
              <a:spcAft>
                <a:spcPts val="0"/>
              </a:spcAft>
              <a:buClr>
                <a:schemeClr val="dk2"/>
              </a:buClr>
              <a:buSzPts val="3700"/>
              <a:buFont typeface="Maven Pro"/>
              <a:buNone/>
              <a:defRPr sz="3700" b="1">
                <a:solidFill>
                  <a:schemeClr val="dk2"/>
                </a:solidFill>
                <a:latin typeface="Maven Pro"/>
                <a:ea typeface="Maven Pro"/>
                <a:cs typeface="Maven Pro"/>
                <a:sym typeface="Maven Pro"/>
              </a:defRPr>
            </a:lvl9pPr>
          </a:lstStyle>
          <a:p>
            <a:endParaRPr/>
          </a:p>
        </p:txBody>
      </p:sp>
      <p:sp>
        <p:nvSpPr>
          <p:cNvPr id="11" name="Google Shape;11;g29ccbcb359d_0_1342"/>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36550">
              <a:lnSpc>
                <a:spcPct val="115000"/>
              </a:lnSpc>
              <a:spcBef>
                <a:spcPts val="0"/>
              </a:spcBef>
              <a:spcAft>
                <a:spcPts val="0"/>
              </a:spcAft>
              <a:buClr>
                <a:schemeClr val="dk2"/>
              </a:buClr>
              <a:buSzPts val="1700"/>
              <a:buFont typeface="Nunito"/>
              <a:buChar char="●"/>
              <a:defRPr sz="1700">
                <a:solidFill>
                  <a:schemeClr val="dk2"/>
                </a:solidFill>
                <a:latin typeface="Nunito"/>
                <a:ea typeface="Nunito"/>
                <a:cs typeface="Nunito"/>
                <a:sym typeface="Nunito"/>
              </a:defRPr>
            </a:lvl1pPr>
            <a:lvl2pPr marL="914400" lvl="1" indent="-32385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marL="1371600" lvl="2" indent="-32385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marL="1828800" lvl="3" indent="-32385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marL="2286000" lvl="4" indent="-32385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marL="2743200" lvl="5" indent="-32385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marL="3200400" lvl="6" indent="-32385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marL="3657600" lvl="7" indent="-32385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marL="4114800" lvl="8" indent="-323850">
              <a:lnSpc>
                <a:spcPct val="115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9pPr>
          </a:lstStyle>
          <a:p>
            <a:endParaRPr/>
          </a:p>
        </p:txBody>
      </p:sp>
      <p:sp>
        <p:nvSpPr>
          <p:cNvPr id="12" name="Google Shape;12;g29ccbcb359d_0_1342"/>
          <p:cNvSpPr txBox="1">
            <a:spLocks noGrp="1"/>
          </p:cNvSpPr>
          <p:nvPr>
            <p:ph type="sldNum" idx="12"/>
          </p:nvPr>
        </p:nvSpPr>
        <p:spPr>
          <a:xfrm>
            <a:off x="11268061" y="6315968"/>
            <a:ext cx="731700" cy="524700"/>
          </a:xfrm>
          <a:prstGeom prst="rect">
            <a:avLst/>
          </a:prstGeom>
          <a:noFill/>
          <a:ln>
            <a:noFill/>
          </a:ln>
        </p:spPr>
        <p:txBody>
          <a:bodyPr spcFirstLastPara="1" wrap="square" lIns="121900" tIns="121900" rIns="121900" bIns="121900" anchor="ctr" anchorCtr="0">
            <a:normAutofit/>
          </a:bodyPr>
          <a:lstStyle>
            <a:lvl1pPr lvl="0" algn="r">
              <a:buNone/>
              <a:defRPr sz="1200">
                <a:solidFill>
                  <a:schemeClr val="dk2"/>
                </a:solidFill>
                <a:latin typeface="Nunito"/>
                <a:ea typeface="Nunito"/>
                <a:cs typeface="Nunito"/>
                <a:sym typeface="Nunito"/>
              </a:defRPr>
            </a:lvl1pPr>
            <a:lvl2pPr lvl="1" algn="r">
              <a:buNone/>
              <a:defRPr sz="1200">
                <a:solidFill>
                  <a:schemeClr val="dk2"/>
                </a:solidFill>
                <a:latin typeface="Nunito"/>
                <a:ea typeface="Nunito"/>
                <a:cs typeface="Nunito"/>
                <a:sym typeface="Nunito"/>
              </a:defRPr>
            </a:lvl2pPr>
            <a:lvl3pPr lvl="2" algn="r">
              <a:buNone/>
              <a:defRPr sz="1200">
                <a:solidFill>
                  <a:schemeClr val="dk2"/>
                </a:solidFill>
                <a:latin typeface="Nunito"/>
                <a:ea typeface="Nunito"/>
                <a:cs typeface="Nunito"/>
                <a:sym typeface="Nunito"/>
              </a:defRPr>
            </a:lvl3pPr>
            <a:lvl4pPr lvl="3" algn="r">
              <a:buNone/>
              <a:defRPr sz="1200">
                <a:solidFill>
                  <a:schemeClr val="dk2"/>
                </a:solidFill>
                <a:latin typeface="Nunito"/>
                <a:ea typeface="Nunito"/>
                <a:cs typeface="Nunito"/>
                <a:sym typeface="Nunito"/>
              </a:defRPr>
            </a:lvl4pPr>
            <a:lvl5pPr lvl="4" algn="r">
              <a:buNone/>
              <a:defRPr sz="1200">
                <a:solidFill>
                  <a:schemeClr val="dk2"/>
                </a:solidFill>
                <a:latin typeface="Nunito"/>
                <a:ea typeface="Nunito"/>
                <a:cs typeface="Nunito"/>
                <a:sym typeface="Nunito"/>
              </a:defRPr>
            </a:lvl5pPr>
            <a:lvl6pPr lvl="5" algn="r">
              <a:buNone/>
              <a:defRPr sz="1200">
                <a:solidFill>
                  <a:schemeClr val="dk2"/>
                </a:solidFill>
                <a:latin typeface="Nunito"/>
                <a:ea typeface="Nunito"/>
                <a:cs typeface="Nunito"/>
                <a:sym typeface="Nunito"/>
              </a:defRPr>
            </a:lvl6pPr>
            <a:lvl7pPr lvl="6" algn="r">
              <a:buNone/>
              <a:defRPr sz="1200">
                <a:solidFill>
                  <a:schemeClr val="dk2"/>
                </a:solidFill>
                <a:latin typeface="Nunito"/>
                <a:ea typeface="Nunito"/>
                <a:cs typeface="Nunito"/>
                <a:sym typeface="Nunito"/>
              </a:defRPr>
            </a:lvl7pPr>
            <a:lvl8pPr lvl="7" algn="r">
              <a:buNone/>
              <a:defRPr sz="1200">
                <a:solidFill>
                  <a:schemeClr val="dk2"/>
                </a:solidFill>
                <a:latin typeface="Nunito"/>
                <a:ea typeface="Nunito"/>
                <a:cs typeface="Nunito"/>
                <a:sym typeface="Nunito"/>
              </a:defRPr>
            </a:lvl8pPr>
            <a:lvl9pPr lvl="8" algn="r">
              <a:buNone/>
              <a:defRPr sz="12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wedg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hyperlink" Target="http://localhost:7758/fileopen.aspx?Page=ACT&amp;id=102120000000075712&amp;source=link" TargetMode="External"/><Relationship Id="rId2" Type="http://schemas.openxmlformats.org/officeDocument/2006/relationships/notesSlide" Target="../notesSlides/notesSlide49.xml"/><Relationship Id="rId1" Type="http://schemas.openxmlformats.org/officeDocument/2006/relationships/slideLayout" Target="../slideLayouts/slideLayout11.xml"/><Relationship Id="rId4" Type="http://schemas.openxmlformats.org/officeDocument/2006/relationships/hyperlink" Target="http://localhost:7758/fileopen.aspx?Page=ACT&amp;id=102120000000075725&amp;source=link"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310"/>
        <p:cNvGrpSpPr/>
        <p:nvPr/>
      </p:nvGrpSpPr>
      <p:grpSpPr>
        <a:xfrm>
          <a:off x="0" y="0"/>
          <a:ext cx="0" cy="0"/>
          <a:chOff x="0" y="0"/>
          <a:chExt cx="0" cy="0"/>
        </a:xfrm>
      </p:grpSpPr>
      <p:sp>
        <p:nvSpPr>
          <p:cNvPr id="311" name="Google Shape;311;p1"/>
          <p:cNvSpPr/>
          <p:nvPr/>
        </p:nvSpPr>
        <p:spPr>
          <a:xfrm>
            <a:off x="0" y="0"/>
            <a:ext cx="9483000" cy="6858000"/>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rmAutofit/>
          </a:bodyPr>
          <a:lstStyle/>
          <a:p>
            <a:pPr marL="0" marR="0" lvl="0" indent="0" algn="ctr" rtl="0">
              <a:spcBef>
                <a:spcPts val="0"/>
              </a:spcBef>
              <a:spcAft>
                <a:spcPts val="0"/>
              </a:spcAft>
              <a:buNone/>
            </a:pPr>
            <a:r>
              <a:rPr lang="en-US" sz="4400" b="1" i="0" u="none" strike="noStrike" cap="none" dirty="0" smtClean="0">
                <a:solidFill>
                  <a:schemeClr val="dk1"/>
                </a:solidFill>
                <a:latin typeface="Calibri"/>
                <a:ea typeface="Calibri"/>
                <a:cs typeface="Calibri"/>
                <a:sym typeface="Calibri"/>
              </a:rPr>
              <a:t>Trans </a:t>
            </a:r>
            <a:r>
              <a:rPr lang="en-US" sz="4400" b="1" i="0" u="none" strike="noStrike" cap="none" dirty="0" err="1" smtClean="0">
                <a:solidFill>
                  <a:schemeClr val="dk1"/>
                </a:solidFill>
                <a:latin typeface="Calibri"/>
                <a:ea typeface="Calibri"/>
                <a:cs typeface="Calibri"/>
                <a:sym typeface="Calibri"/>
              </a:rPr>
              <a:t>Hindon</a:t>
            </a:r>
            <a:r>
              <a:rPr lang="en-US" sz="4400" b="1" i="0" u="none" strike="noStrike" cap="none" dirty="0" smtClean="0">
                <a:solidFill>
                  <a:schemeClr val="dk1"/>
                </a:solidFill>
                <a:latin typeface="Calibri"/>
                <a:ea typeface="Calibri"/>
                <a:cs typeface="Calibri"/>
                <a:sym typeface="Calibri"/>
              </a:rPr>
              <a:t> CPE Study Circle of Ghaziabad Branch of  CIRC of ICAI </a:t>
            </a:r>
          </a:p>
          <a:p>
            <a:pPr marL="0" marR="0" lvl="0" indent="0" algn="ctr" rtl="0">
              <a:spcBef>
                <a:spcPts val="0"/>
              </a:spcBef>
              <a:spcAft>
                <a:spcPts val="0"/>
              </a:spcAft>
              <a:buNone/>
            </a:pPr>
            <a:endParaRPr lang="en-US" sz="4800" b="1" i="0" u="none" strike="noStrike" cap="none" dirty="0" smtClean="0">
              <a:solidFill>
                <a:schemeClr val="dk1"/>
              </a:solidFill>
              <a:latin typeface="Calibri"/>
              <a:ea typeface="Calibri"/>
              <a:cs typeface="Calibri"/>
              <a:sym typeface="Calibri"/>
            </a:endParaRPr>
          </a:p>
          <a:p>
            <a:pPr marL="0" marR="0" lvl="0" indent="0" algn="ctr" rtl="0">
              <a:spcBef>
                <a:spcPts val="0"/>
              </a:spcBef>
              <a:spcAft>
                <a:spcPts val="0"/>
              </a:spcAft>
              <a:buNone/>
            </a:pPr>
            <a:r>
              <a:rPr lang="en-US" sz="3200" b="1" i="0" u="none" strike="noStrike" cap="none" dirty="0" smtClean="0">
                <a:solidFill>
                  <a:schemeClr val="dk1"/>
                </a:solidFill>
                <a:latin typeface="Calibri"/>
                <a:ea typeface="Calibri"/>
                <a:cs typeface="Calibri"/>
                <a:sym typeface="Calibri"/>
              </a:rPr>
              <a:t>TDS </a:t>
            </a:r>
            <a:r>
              <a:rPr lang="en-US" sz="3200" b="1" i="0" u="none" strike="noStrike" cap="none" dirty="0">
                <a:solidFill>
                  <a:schemeClr val="dk1"/>
                </a:solidFill>
                <a:latin typeface="Calibri"/>
                <a:ea typeface="Calibri"/>
                <a:cs typeface="Calibri"/>
                <a:sym typeface="Calibri"/>
              </a:rPr>
              <a:t>and TCS provisions under </a:t>
            </a:r>
            <a:r>
              <a:rPr lang="en-US" sz="3200" b="1" i="0" u="none" strike="noStrike" cap="none" dirty="0" smtClean="0">
                <a:solidFill>
                  <a:schemeClr val="dk1"/>
                </a:solidFill>
                <a:latin typeface="Calibri"/>
                <a:ea typeface="Calibri"/>
                <a:cs typeface="Calibri"/>
                <a:sym typeface="Calibri"/>
              </a:rPr>
              <a:t>Income </a:t>
            </a:r>
            <a:r>
              <a:rPr lang="en-US" sz="3200" b="1" dirty="0">
                <a:solidFill>
                  <a:schemeClr val="dk1"/>
                </a:solidFill>
                <a:latin typeface="Calibri"/>
                <a:ea typeface="Calibri"/>
                <a:cs typeface="Calibri"/>
                <a:sym typeface="Calibri"/>
              </a:rPr>
              <a:t>T</a:t>
            </a:r>
            <a:r>
              <a:rPr lang="en-US" sz="3200" b="1" i="0" u="none" strike="noStrike" cap="none" dirty="0" smtClean="0">
                <a:solidFill>
                  <a:schemeClr val="dk1"/>
                </a:solidFill>
                <a:latin typeface="Calibri"/>
                <a:ea typeface="Calibri"/>
                <a:cs typeface="Calibri"/>
                <a:sym typeface="Calibri"/>
              </a:rPr>
              <a:t>ax law</a:t>
            </a:r>
          </a:p>
          <a:p>
            <a:pPr algn="ctr"/>
            <a:endParaRPr lang="en-US" sz="4800" b="1" dirty="0" smtClean="0">
              <a:solidFill>
                <a:schemeClr val="dk1"/>
              </a:solidFill>
              <a:latin typeface="Calibri"/>
              <a:ea typeface="Calibri"/>
              <a:cs typeface="Calibri"/>
              <a:sym typeface="Calibri"/>
            </a:endParaRPr>
          </a:p>
          <a:p>
            <a:pPr algn="ctr"/>
            <a:r>
              <a:rPr lang="en-US" sz="4400" b="1" dirty="0" smtClean="0">
                <a:solidFill>
                  <a:schemeClr val="dk1"/>
                </a:solidFill>
                <a:latin typeface="Calibri"/>
                <a:ea typeface="Calibri"/>
                <a:cs typeface="Calibri"/>
                <a:sym typeface="Calibri"/>
              </a:rPr>
              <a:t>Date</a:t>
            </a:r>
            <a:r>
              <a:rPr lang="en-US" sz="4400" b="1" dirty="0">
                <a:solidFill>
                  <a:schemeClr val="dk1"/>
                </a:solidFill>
                <a:latin typeface="Calibri"/>
                <a:ea typeface="Calibri"/>
                <a:cs typeface="Calibri"/>
                <a:sym typeface="Calibri"/>
              </a:rPr>
              <a:t>: 18-11-2023</a:t>
            </a:r>
            <a:endParaRPr lang="en-US" sz="1600" dirty="0">
              <a:solidFill>
                <a:schemeClr val="dk1"/>
              </a:solidFill>
            </a:endParaRPr>
          </a:p>
          <a:p>
            <a:pPr marL="0" marR="0" lvl="0" indent="0" rtl="0">
              <a:spcBef>
                <a:spcPts val="0"/>
              </a:spcBef>
              <a:spcAft>
                <a:spcPts val="0"/>
              </a:spcAft>
              <a:buNone/>
            </a:pPr>
            <a:r>
              <a:rPr lang="en-US" sz="4800" b="1" dirty="0">
                <a:solidFill>
                  <a:schemeClr val="dk1"/>
                </a:solidFill>
                <a:latin typeface="Calibri"/>
                <a:ea typeface="Calibri"/>
                <a:cs typeface="Calibri"/>
                <a:sym typeface="Calibri"/>
              </a:rPr>
              <a:t> </a:t>
            </a:r>
            <a:r>
              <a:rPr lang="en-US" sz="4800" b="1" dirty="0" smtClean="0">
                <a:solidFill>
                  <a:schemeClr val="dk1"/>
                </a:solidFill>
                <a:latin typeface="Calibri"/>
                <a:ea typeface="Calibri"/>
                <a:cs typeface="Calibri"/>
                <a:sym typeface="Calibri"/>
              </a:rPr>
              <a:t>                     </a:t>
            </a:r>
            <a:r>
              <a:rPr lang="en-US" sz="4400" b="1" i="0" u="none" strike="noStrike" cap="none" dirty="0" smtClean="0">
                <a:solidFill>
                  <a:schemeClr val="dk1"/>
                </a:solidFill>
                <a:latin typeface="Calibri"/>
                <a:ea typeface="Calibri"/>
                <a:cs typeface="Calibri"/>
                <a:sym typeface="Calibri"/>
              </a:rPr>
              <a:t>P </a:t>
            </a:r>
            <a:r>
              <a:rPr lang="en-US" sz="4400" b="1" i="0" u="none" strike="noStrike" cap="none" dirty="0" err="1">
                <a:solidFill>
                  <a:schemeClr val="dk1"/>
                </a:solidFill>
                <a:latin typeface="Calibri"/>
                <a:ea typeface="Calibri"/>
                <a:cs typeface="Calibri"/>
                <a:sym typeface="Calibri"/>
              </a:rPr>
              <a:t>P</a:t>
            </a:r>
            <a:r>
              <a:rPr lang="en-US" sz="4400" b="1" i="0" u="none" strike="noStrike" cap="none" dirty="0">
                <a:solidFill>
                  <a:schemeClr val="dk1"/>
                </a:solidFill>
                <a:latin typeface="Calibri"/>
                <a:ea typeface="Calibri"/>
                <a:cs typeface="Calibri"/>
                <a:sym typeface="Calibri"/>
              </a:rPr>
              <a:t> </a:t>
            </a:r>
            <a:r>
              <a:rPr lang="en-US" sz="4400" b="1" i="0" u="none" strike="noStrike" cap="none" dirty="0" smtClean="0">
                <a:solidFill>
                  <a:schemeClr val="dk1"/>
                </a:solidFill>
                <a:latin typeface="Calibri"/>
                <a:ea typeface="Calibri"/>
                <a:cs typeface="Calibri"/>
                <a:sym typeface="Calibri"/>
              </a:rPr>
              <a:t>SINGH</a:t>
            </a:r>
            <a:endParaRPr lang="en-US" sz="1100" dirty="0">
              <a:solidFill>
                <a:schemeClr val="dk1"/>
              </a:solidFill>
              <a:ea typeface="Calibri"/>
            </a:endParaRPr>
          </a:p>
          <a:p>
            <a:pPr marL="0" marR="0" lvl="0" indent="0" rtl="0">
              <a:spcBef>
                <a:spcPts val="0"/>
              </a:spcBef>
              <a:spcAft>
                <a:spcPts val="0"/>
              </a:spcAft>
              <a:buNone/>
            </a:pPr>
            <a:r>
              <a:rPr lang="en-US" sz="1100" b="1" dirty="0">
                <a:solidFill>
                  <a:schemeClr val="dk1"/>
                </a:solidFill>
                <a:latin typeface="Calibri"/>
                <a:ea typeface="Calibri"/>
                <a:cs typeface="Calibri"/>
                <a:sym typeface="Calibri"/>
              </a:rPr>
              <a:t> </a:t>
            </a:r>
            <a:r>
              <a:rPr lang="en-US" sz="1100" b="1" dirty="0" smtClean="0">
                <a:solidFill>
                  <a:schemeClr val="dk1"/>
                </a:solidFill>
                <a:latin typeface="Calibri"/>
                <a:ea typeface="Calibri"/>
                <a:cs typeface="Calibri"/>
                <a:sym typeface="Calibri"/>
              </a:rPr>
              <a:t>                                                                                                </a:t>
            </a:r>
            <a:r>
              <a:rPr lang="en-US" sz="2400" b="1" dirty="0" smtClean="0">
                <a:solidFill>
                  <a:schemeClr val="dk1"/>
                </a:solidFill>
                <a:latin typeface="Calibri"/>
                <a:ea typeface="Calibri"/>
                <a:cs typeface="Calibri"/>
                <a:sym typeface="Calibri"/>
              </a:rPr>
              <a:t>B.sc(H</a:t>
            </a:r>
            <a:r>
              <a:rPr lang="en-US" sz="2400" b="1" dirty="0">
                <a:solidFill>
                  <a:schemeClr val="dk1"/>
                </a:solidFill>
                <a:latin typeface="Calibri"/>
                <a:ea typeface="Calibri"/>
                <a:cs typeface="Calibri"/>
                <a:sym typeface="Calibri"/>
              </a:rPr>
              <a:t>), CA, CS, LLB, LLM(P</a:t>
            </a:r>
            <a:r>
              <a:rPr lang="en-US" sz="2400" b="1" dirty="0" smtClean="0">
                <a:solidFill>
                  <a:schemeClr val="dk1"/>
                </a:solidFill>
                <a:latin typeface="Calibri"/>
                <a:ea typeface="Calibri"/>
                <a:cs typeface="Calibri"/>
                <a:sym typeface="Calibri"/>
              </a:rPr>
              <a:t>)</a:t>
            </a:r>
            <a:endParaRPr sz="2400" b="1" i="0" u="none" strike="noStrike" cap="none" dirty="0">
              <a:solidFill>
                <a:schemeClr val="dk1"/>
              </a:solidFill>
              <a:latin typeface="Calibri"/>
              <a:ea typeface="Calibri"/>
              <a:cs typeface="Calibri"/>
              <a:sym typeface="Calibri"/>
            </a:endParaRPr>
          </a:p>
        </p:txBody>
      </p:sp>
      <p:pic>
        <p:nvPicPr>
          <p:cNvPr id="312" name="Google Shape;312;p1" descr="E:\AGM\OFFICE\AGM DOCUMENTS\Photos\P P SINGH.jpg"/>
          <p:cNvPicPr preferRelativeResize="0">
            <a:picLocks noGrp="1"/>
          </p:cNvPicPr>
          <p:nvPr>
            <p:ph type="body" idx="1"/>
          </p:nvPr>
        </p:nvPicPr>
        <p:blipFill rotWithShape="1">
          <a:blip r:embed="rId3">
            <a:alphaModFix/>
          </a:blip>
          <a:srcRect/>
          <a:stretch/>
        </p:blipFill>
        <p:spPr>
          <a:xfrm>
            <a:off x="9482975" y="0"/>
            <a:ext cx="2709000" cy="3596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lin ang="5400012" scaled="0"/>
        </a:gradFill>
        <a:effectLst/>
      </p:bgPr>
    </p:bg>
    <p:spTree>
      <p:nvGrpSpPr>
        <p:cNvPr id="1" name="Shape 342"/>
        <p:cNvGrpSpPr/>
        <p:nvPr/>
      </p:nvGrpSpPr>
      <p:grpSpPr>
        <a:xfrm>
          <a:off x="0" y="0"/>
          <a:ext cx="0" cy="0"/>
          <a:chOff x="0" y="0"/>
          <a:chExt cx="0" cy="0"/>
        </a:xfrm>
      </p:grpSpPr>
      <p:sp>
        <p:nvSpPr>
          <p:cNvPr id="343" name="Google Shape;343;g29ccbcb359d_0_6"/>
          <p:cNvSpPr txBox="1">
            <a:spLocks noGrp="1"/>
          </p:cNvSpPr>
          <p:nvPr>
            <p:ph type="title"/>
          </p:nvPr>
        </p:nvSpPr>
        <p:spPr>
          <a:xfrm>
            <a:off x="1738400" y="798100"/>
            <a:ext cx="4574100" cy="2653500"/>
          </a:xfrm>
          <a:prstGeom prst="rect">
            <a:avLst/>
          </a:prstGeom>
        </p:spPr>
        <p:txBody>
          <a:bodyPr spcFirstLastPara="1" wrap="square" lIns="121900" tIns="121900" rIns="121900" bIns="121900" anchor="t" anchorCtr="0">
            <a:normAutofit/>
          </a:bodyPr>
          <a:lstStyle/>
          <a:p>
            <a:pPr lvl="0"/>
            <a:r>
              <a:rPr lang="en-US" dirty="0" smtClean="0"/>
              <a:t>New section 196A </a:t>
            </a:r>
            <a:r>
              <a:rPr lang="en-US" dirty="0"/>
              <a:t>Income in respect of units of non-residents</a:t>
            </a:r>
            <a:endParaRPr dirty="0"/>
          </a:p>
        </p:txBody>
      </p:sp>
      <p:sp>
        <p:nvSpPr>
          <p:cNvPr id="344" name="Google Shape;344;g29ccbcb359d_0_6"/>
          <p:cNvSpPr txBox="1">
            <a:spLocks noGrp="1"/>
          </p:cNvSpPr>
          <p:nvPr>
            <p:ph type="subTitle" idx="1"/>
          </p:nvPr>
        </p:nvSpPr>
        <p:spPr>
          <a:xfrm>
            <a:off x="1738400" y="3657604"/>
            <a:ext cx="4574100" cy="9681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dirty="0" smtClean="0"/>
              <a:t> Rate of tax under section 196A</a:t>
            </a:r>
            <a:endParaRPr dirty="0"/>
          </a:p>
        </p:txBody>
      </p:sp>
      <p:sp>
        <p:nvSpPr>
          <p:cNvPr id="345" name="Google Shape;345;g29ccbcb359d_0_6"/>
          <p:cNvSpPr txBox="1">
            <a:spLocks noGrp="1"/>
          </p:cNvSpPr>
          <p:nvPr>
            <p:ph type="body" idx="2"/>
          </p:nvPr>
        </p:nvSpPr>
        <p:spPr>
          <a:xfrm>
            <a:off x="6538267" y="881333"/>
            <a:ext cx="4574100" cy="5443267"/>
          </a:xfrm>
          <a:prstGeom prst="rect">
            <a:avLst/>
          </a:prstGeom>
        </p:spPr>
        <p:txBody>
          <a:bodyPr spcFirstLastPara="1" wrap="square" lIns="121900" tIns="121900" rIns="121900" bIns="121900" anchor="t" anchorCtr="0">
            <a:normAutofit/>
          </a:bodyPr>
          <a:lstStyle/>
          <a:p>
            <a:pPr marL="0" lvl="0" indent="0">
              <a:spcAft>
                <a:spcPts val="1600"/>
              </a:spcAft>
              <a:buNone/>
            </a:pPr>
            <a:r>
              <a:rPr lang="en-US" dirty="0"/>
              <a:t>Any person responsible for paying to a non-resident, not being a company, or to a foreign company, any income in respect of units of a Mutual Fund specified under clause (</a:t>
            </a:r>
            <a:r>
              <a:rPr lang="en-US" i="1" dirty="0"/>
              <a:t>23D</a:t>
            </a:r>
            <a:r>
              <a:rPr lang="en-US" dirty="0"/>
              <a:t>) of </a:t>
            </a:r>
            <a:r>
              <a:rPr lang="en-US" u="sng" dirty="0"/>
              <a:t>section 10</a:t>
            </a:r>
            <a:r>
              <a:rPr lang="en-US" dirty="0"/>
              <a:t> shall, at the time of credit of such income to the account of the payee or at the time of payment thereof whichever is earlier, deduct income-tax thereon at the rate of </a:t>
            </a:r>
            <a:r>
              <a:rPr lang="en-US" b="1" dirty="0"/>
              <a:t>twenty </a:t>
            </a:r>
            <a:r>
              <a:rPr lang="en-US" b="1" dirty="0" smtClean="0"/>
              <a:t>percent</a:t>
            </a:r>
            <a:endParaRPr lang="en-US" b="1" i="1" dirty="0" smtClean="0"/>
          </a:p>
        </p:txBody>
      </p:sp>
    </p:spTree>
    <p:extLst>
      <p:ext uri="{BB962C8B-B14F-4D97-AF65-F5344CB8AC3E}">
        <p14:creationId xmlns:p14="http://schemas.microsoft.com/office/powerpoint/2010/main" val="2698723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lin ang="5400012" scaled="0"/>
        </a:gradFill>
        <a:effectLst/>
      </p:bgPr>
    </p:bg>
    <p:spTree>
      <p:nvGrpSpPr>
        <p:cNvPr id="1" name="Shape 342"/>
        <p:cNvGrpSpPr/>
        <p:nvPr/>
      </p:nvGrpSpPr>
      <p:grpSpPr>
        <a:xfrm>
          <a:off x="0" y="0"/>
          <a:ext cx="0" cy="0"/>
          <a:chOff x="0" y="0"/>
          <a:chExt cx="0" cy="0"/>
        </a:xfrm>
      </p:grpSpPr>
      <p:sp>
        <p:nvSpPr>
          <p:cNvPr id="343" name="Google Shape;343;g29ccbcb359d_0_6"/>
          <p:cNvSpPr txBox="1">
            <a:spLocks noGrp="1"/>
          </p:cNvSpPr>
          <p:nvPr>
            <p:ph type="title"/>
          </p:nvPr>
        </p:nvSpPr>
        <p:spPr>
          <a:xfrm>
            <a:off x="1738400" y="798100"/>
            <a:ext cx="4574100" cy="2653500"/>
          </a:xfrm>
          <a:prstGeom prst="rect">
            <a:avLst/>
          </a:prstGeom>
        </p:spPr>
        <p:txBody>
          <a:bodyPr spcFirstLastPara="1" wrap="square" lIns="121900" tIns="121900" rIns="121900" bIns="121900" anchor="t" anchorCtr="0">
            <a:normAutofit fontScale="90000"/>
          </a:bodyPr>
          <a:lstStyle/>
          <a:p>
            <a:pPr lvl="0"/>
            <a:r>
              <a:rPr lang="en-US" dirty="0" smtClean="0"/>
              <a:t>Section 192A </a:t>
            </a:r>
            <a:r>
              <a:rPr lang="en-US" dirty="0"/>
              <a:t>Payment of accumulated balance due to an employee</a:t>
            </a:r>
            <a:endParaRPr dirty="0"/>
          </a:p>
        </p:txBody>
      </p:sp>
      <p:sp>
        <p:nvSpPr>
          <p:cNvPr id="344" name="Google Shape;344;g29ccbcb359d_0_6"/>
          <p:cNvSpPr txBox="1">
            <a:spLocks noGrp="1"/>
          </p:cNvSpPr>
          <p:nvPr>
            <p:ph type="subTitle" idx="1"/>
          </p:nvPr>
        </p:nvSpPr>
        <p:spPr>
          <a:xfrm>
            <a:off x="1738400" y="3657604"/>
            <a:ext cx="4574100" cy="9681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dirty="0" smtClean="0"/>
              <a:t> Rate of  TDS  in the case of non ability of PAN under section 192A</a:t>
            </a:r>
            <a:endParaRPr dirty="0"/>
          </a:p>
        </p:txBody>
      </p:sp>
      <p:sp>
        <p:nvSpPr>
          <p:cNvPr id="345" name="Google Shape;345;g29ccbcb359d_0_6"/>
          <p:cNvSpPr txBox="1">
            <a:spLocks noGrp="1"/>
          </p:cNvSpPr>
          <p:nvPr>
            <p:ph type="body" idx="2"/>
          </p:nvPr>
        </p:nvSpPr>
        <p:spPr>
          <a:xfrm>
            <a:off x="6538267" y="881333"/>
            <a:ext cx="4574100" cy="5443267"/>
          </a:xfrm>
          <a:prstGeom prst="rect">
            <a:avLst/>
          </a:prstGeom>
        </p:spPr>
        <p:txBody>
          <a:bodyPr spcFirstLastPara="1" wrap="square" lIns="121900" tIns="121900" rIns="121900" bIns="121900" anchor="t" anchorCtr="0">
            <a:normAutofit/>
          </a:bodyPr>
          <a:lstStyle/>
          <a:p>
            <a:pPr marL="0" lvl="0" indent="0">
              <a:spcAft>
                <a:spcPts val="1600"/>
              </a:spcAft>
              <a:buNone/>
            </a:pPr>
            <a:r>
              <a:rPr lang="en-US" dirty="0" smtClean="0"/>
              <a:t>w.e.f </a:t>
            </a:r>
            <a:r>
              <a:rPr lang="en-US" dirty="0"/>
              <a:t> </a:t>
            </a:r>
            <a:r>
              <a:rPr lang="en-US" dirty="0" smtClean="0"/>
              <a:t>01 April 2023 ,  employees to receive accumulated balance of provided fund  post tax deduction at the rate of 20% as against the existing maximum marginal rate in case  PAN is not furnished.</a:t>
            </a:r>
          </a:p>
          <a:p>
            <a:pPr marL="0" lvl="0" indent="0">
              <a:spcAft>
                <a:spcPts val="1600"/>
              </a:spcAft>
              <a:buNone/>
            </a:pPr>
            <a:r>
              <a:rPr lang="en-US" b="1" i="1" dirty="0" smtClean="0"/>
              <a:t>Second proviso omitted </a:t>
            </a:r>
            <a:r>
              <a:rPr lang="en-US" dirty="0" smtClean="0"/>
              <a:t>by </a:t>
            </a:r>
            <a:r>
              <a:rPr lang="en-US" dirty="0"/>
              <a:t>the Finance Act, 2023, w.e.f. </a:t>
            </a:r>
            <a:r>
              <a:rPr lang="en-US" dirty="0" smtClean="0"/>
              <a:t>1-4-2023</a:t>
            </a:r>
            <a:r>
              <a:rPr lang="en-US" dirty="0"/>
              <a:t>  </a:t>
            </a:r>
            <a:r>
              <a:rPr lang="en-US" dirty="0" smtClean="0"/>
              <a:t>which was as under “</a:t>
            </a:r>
            <a:r>
              <a:rPr lang="en-US" dirty="0"/>
              <a:t>"</a:t>
            </a:r>
            <a:r>
              <a:rPr lang="en-US" b="1" dirty="0"/>
              <a:t>Provided further</a:t>
            </a:r>
            <a:r>
              <a:rPr lang="en-US" dirty="0"/>
              <a:t> that any person entitled to receive any amount on which tax is deductible under this section shall furnish his Permanent Account Number to the person responsible for deducting such tax, failing which tax shall be deducted at the maximum marginal rate."</a:t>
            </a:r>
            <a:endParaRPr lang="en-US" dirty="0" smtClean="0"/>
          </a:p>
          <a:p>
            <a:pPr marL="0" lvl="0" indent="0">
              <a:spcAft>
                <a:spcPts val="1600"/>
              </a:spcAft>
              <a:buNone/>
            </a:pPr>
            <a:endParaRPr lang="en-US" b="1" i="1" dirty="0" smtClean="0"/>
          </a:p>
        </p:txBody>
      </p:sp>
    </p:spTree>
    <p:extLst>
      <p:ext uri="{BB962C8B-B14F-4D97-AF65-F5344CB8AC3E}">
        <p14:creationId xmlns:p14="http://schemas.microsoft.com/office/powerpoint/2010/main" val="2782275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349"/>
        <p:cNvGrpSpPr/>
        <p:nvPr/>
      </p:nvGrpSpPr>
      <p:grpSpPr>
        <a:xfrm>
          <a:off x="0" y="0"/>
          <a:ext cx="0" cy="0"/>
          <a:chOff x="0" y="0"/>
          <a:chExt cx="0" cy="0"/>
        </a:xfrm>
      </p:grpSpPr>
      <p:sp>
        <p:nvSpPr>
          <p:cNvPr id="350" name="Google Shape;350;g29ccbcb359d_0_1"/>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12</a:t>
            </a:fld>
            <a:endParaRPr/>
          </a:p>
        </p:txBody>
      </p:sp>
      <p:sp>
        <p:nvSpPr>
          <p:cNvPr id="351" name="Google Shape;351;g29ccbcb359d_0_1"/>
          <p:cNvSpPr/>
          <p:nvPr/>
        </p:nvSpPr>
        <p:spPr>
          <a:xfrm>
            <a:off x="559889" y="2967335"/>
            <a:ext cx="11072400" cy="175440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i="0" u="none" strike="noStrike" cap="none">
                <a:solidFill>
                  <a:srgbClr val="000000"/>
                </a:solidFill>
                <a:latin typeface="Arial"/>
                <a:ea typeface="Arial"/>
                <a:cs typeface="Arial"/>
                <a:sym typeface="Arial"/>
              </a:rPr>
              <a:t>new changes</a:t>
            </a:r>
            <a:endParaRPr/>
          </a:p>
          <a:p>
            <a:pPr marL="0" marR="0" lvl="0" indent="0" algn="ctr" rtl="0">
              <a:spcBef>
                <a:spcPts val="0"/>
              </a:spcBef>
              <a:spcAft>
                <a:spcPts val="0"/>
              </a:spcAft>
              <a:buNone/>
            </a:pPr>
            <a:r>
              <a:rPr lang="en-US" sz="5400" b="1" i="0" u="none" strike="noStrike" cap="none">
                <a:solidFill>
                  <a:srgbClr val="000000"/>
                </a:solidFill>
                <a:latin typeface="Arial"/>
                <a:ea typeface="Arial"/>
                <a:cs typeface="Arial"/>
                <a:sym typeface="Arial"/>
              </a:rPr>
              <a:t> by Finance Act 2021 </a:t>
            </a:r>
            <a:endParaRPr sz="5400" b="1"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355"/>
        <p:cNvGrpSpPr/>
        <p:nvPr/>
      </p:nvGrpSpPr>
      <p:grpSpPr>
        <a:xfrm>
          <a:off x="0" y="0"/>
          <a:ext cx="0" cy="0"/>
          <a:chOff x="0" y="0"/>
          <a:chExt cx="0" cy="0"/>
        </a:xfrm>
      </p:grpSpPr>
      <p:sp>
        <p:nvSpPr>
          <p:cNvPr id="356" name="Google Shape;356;p6"/>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13</a:t>
            </a:fld>
            <a:endParaRPr/>
          </a:p>
        </p:txBody>
      </p:sp>
      <p:sp>
        <p:nvSpPr>
          <p:cNvPr id="357" name="Google Shape;357;p6"/>
          <p:cNvSpPr/>
          <p:nvPr/>
        </p:nvSpPr>
        <p:spPr>
          <a:xfrm>
            <a:off x="1524220" y="1540469"/>
            <a:ext cx="8307082" cy="2554505"/>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smtClean="0">
                <a:solidFill>
                  <a:schemeClr val="dk1"/>
                </a:solidFill>
                <a:latin typeface="Arial"/>
                <a:ea typeface="Arial"/>
                <a:cs typeface="Arial"/>
                <a:sym typeface="Arial"/>
              </a:rPr>
              <a:t>TDS</a:t>
            </a:r>
            <a:endParaRPr dirty="0"/>
          </a:p>
          <a:p>
            <a:pPr marL="0" marR="0" lvl="0" indent="0" algn="ctr" rtl="0">
              <a:spcBef>
                <a:spcPts val="0"/>
              </a:spcBef>
              <a:spcAft>
                <a:spcPts val="0"/>
              </a:spcAft>
              <a:buNone/>
            </a:pPr>
            <a:r>
              <a:rPr lang="en-US" sz="4000" b="1" i="0" u="none" strike="noStrike" cap="none" dirty="0">
                <a:solidFill>
                  <a:schemeClr val="dk1"/>
                </a:solidFill>
                <a:latin typeface="Arial"/>
                <a:ea typeface="Arial"/>
                <a:cs typeface="Arial"/>
                <a:sym typeface="Arial"/>
              </a:rPr>
              <a:t>at higher </a:t>
            </a:r>
            <a:r>
              <a:rPr lang="en-US" sz="4000" b="1" i="0" u="none" strike="noStrike" cap="none" dirty="0" smtClean="0">
                <a:solidFill>
                  <a:schemeClr val="dk1"/>
                </a:solidFill>
                <a:latin typeface="Arial"/>
                <a:ea typeface="Arial"/>
                <a:cs typeface="Arial"/>
                <a:sym typeface="Arial"/>
              </a:rPr>
              <a:t>rate for </a:t>
            </a:r>
            <a:r>
              <a:rPr lang="en-US" sz="4000" b="1" i="0" u="none" strike="noStrike" cap="none" dirty="0">
                <a:solidFill>
                  <a:schemeClr val="dk1"/>
                </a:solidFill>
                <a:latin typeface="Arial"/>
                <a:ea typeface="Arial"/>
                <a:cs typeface="Arial"/>
                <a:sym typeface="Arial"/>
              </a:rPr>
              <a:t>deductee being </a:t>
            </a:r>
            <a:endParaRPr sz="4000" b="1"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r>
              <a:rPr lang="en-US" sz="4000" b="1" i="0" u="none" strike="noStrike" cap="none" dirty="0">
                <a:solidFill>
                  <a:schemeClr val="dk1"/>
                </a:solidFill>
                <a:latin typeface="Arial"/>
                <a:ea typeface="Arial"/>
                <a:cs typeface="Arial"/>
                <a:sym typeface="Arial"/>
              </a:rPr>
              <a:t>non-filers of ITR in last two AYs.</a:t>
            </a:r>
            <a:endParaRPr dirty="0"/>
          </a:p>
          <a:p>
            <a:pPr marL="0" marR="0" lvl="0" indent="0" algn="ctr" rtl="0">
              <a:spcBef>
                <a:spcPts val="0"/>
              </a:spcBef>
              <a:spcAft>
                <a:spcPts val="0"/>
              </a:spcAft>
              <a:buNone/>
            </a:pPr>
            <a:r>
              <a:rPr lang="en-US" sz="4000" b="1" i="0" u="none" strike="noStrike" cap="none" dirty="0">
                <a:solidFill>
                  <a:schemeClr val="dk1"/>
                </a:solidFill>
                <a:latin typeface="Arial"/>
                <a:ea typeface="Arial"/>
                <a:cs typeface="Arial"/>
                <a:sym typeface="Arial"/>
              </a:rPr>
              <a:t> [Section 206AB]</a:t>
            </a:r>
            <a:endParaRPr sz="4000" b="0" i="0" u="none" strike="noStrike" cap="none" dirty="0">
              <a:solidFill>
                <a:schemeClr val="dk1"/>
              </a:solidFill>
              <a:latin typeface="Arial"/>
              <a:ea typeface="Arial"/>
              <a:cs typeface="Arial"/>
              <a:sym typeface="Arial"/>
            </a:endParaRPr>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362"/>
        <p:cNvGrpSpPr/>
        <p:nvPr/>
      </p:nvGrpSpPr>
      <p:grpSpPr>
        <a:xfrm>
          <a:off x="0" y="0"/>
          <a:ext cx="0" cy="0"/>
          <a:chOff x="0" y="0"/>
          <a:chExt cx="0" cy="0"/>
        </a:xfrm>
      </p:grpSpPr>
      <p:sp>
        <p:nvSpPr>
          <p:cNvPr id="363" name="Google Shape;363;p7"/>
          <p:cNvSpPr txBox="1">
            <a:spLocks noGrp="1"/>
          </p:cNvSpPr>
          <p:nvPr>
            <p:ph type="title"/>
          </p:nvPr>
        </p:nvSpPr>
        <p:spPr>
          <a:xfrm>
            <a:off x="2207289" y="0"/>
            <a:ext cx="9911024" cy="49252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b="1"/>
              <a:t>Non applicability  of new section:</a:t>
            </a:r>
            <a:endParaRPr/>
          </a:p>
        </p:txBody>
      </p:sp>
      <p:sp>
        <p:nvSpPr>
          <p:cNvPr id="364" name="Google Shape;364;p7"/>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 PP SINGH </a:t>
            </a:r>
            <a:endParaRPr/>
          </a:p>
        </p:txBody>
      </p:sp>
      <p:graphicFrame>
        <p:nvGraphicFramePr>
          <p:cNvPr id="365" name="Google Shape;365;p7"/>
          <p:cNvGraphicFramePr/>
          <p:nvPr>
            <p:extLst>
              <p:ext uri="{D42A27DB-BD31-4B8C-83A1-F6EECF244321}">
                <p14:modId xmlns:p14="http://schemas.microsoft.com/office/powerpoint/2010/main" val="241805628"/>
              </p:ext>
            </p:extLst>
          </p:nvPr>
        </p:nvGraphicFramePr>
        <p:xfrm>
          <a:off x="492369" y="626991"/>
          <a:ext cx="11193875" cy="6038732"/>
        </p:xfrm>
        <a:graphic>
          <a:graphicData uri="http://schemas.openxmlformats.org/drawingml/2006/table">
            <a:tbl>
              <a:tblPr>
                <a:noFill/>
                <a:tableStyleId>{8890A466-5AA0-418B-945C-B6924174F977}</a:tableStyleId>
              </a:tblPr>
              <a:tblGrid>
                <a:gridCol w="1310750"/>
                <a:gridCol w="9883125"/>
              </a:tblGrid>
              <a:tr h="452600">
                <a:tc gridSpan="2">
                  <a:txBody>
                    <a:bodyPr/>
                    <a:lstStyle/>
                    <a:p>
                      <a:pPr marL="0" marR="0" lvl="0" indent="0" algn="l" rtl="0">
                        <a:spcBef>
                          <a:spcPts val="0"/>
                        </a:spcBef>
                        <a:spcAft>
                          <a:spcPts val="0"/>
                        </a:spcAft>
                        <a:buNone/>
                      </a:pPr>
                      <a:r>
                        <a:rPr lang="en-US" sz="1689" u="none" strike="noStrike" cap="none" dirty="0">
                          <a:solidFill>
                            <a:schemeClr val="dk1"/>
                          </a:solidFill>
                          <a:latin typeface="Arial"/>
                          <a:ea typeface="Arial"/>
                          <a:cs typeface="Arial"/>
                          <a:sym typeface="Arial"/>
                        </a:rPr>
                        <a:t>Tax deducted under following sections shall not be covered under high tax rate of deduction under newly inserted section 206AB:</a:t>
                      </a:r>
                      <a:endParaRPr sz="1689" dirty="0">
                        <a:solidFill>
                          <a:schemeClr val="dk1"/>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r>
              <a:tr h="452600">
                <a:tc>
                  <a:txBody>
                    <a:bodyPr/>
                    <a:lstStyle/>
                    <a:p>
                      <a:pPr marL="0" marR="0" lvl="0" indent="0" algn="l" rtl="0">
                        <a:lnSpc>
                          <a:spcPct val="104000"/>
                        </a:lnSpc>
                        <a:spcBef>
                          <a:spcPts val="0"/>
                        </a:spcBef>
                        <a:spcAft>
                          <a:spcPts val="0"/>
                        </a:spcAft>
                        <a:buNone/>
                      </a:pPr>
                      <a:r>
                        <a:rPr lang="en-US" sz="1200" b="1">
                          <a:latin typeface="Times New Roman"/>
                          <a:ea typeface="Times New Roman"/>
                          <a:cs typeface="Times New Roman"/>
                          <a:sym typeface="Times New Roman"/>
                        </a:rPr>
                        <a:t>SECTIONS</a:t>
                      </a:r>
                      <a:endParaRPr sz="12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4000"/>
                        </a:lnSpc>
                        <a:spcBef>
                          <a:spcPts val="0"/>
                        </a:spcBef>
                        <a:spcAft>
                          <a:spcPts val="0"/>
                        </a:spcAft>
                        <a:buNone/>
                      </a:pPr>
                      <a:r>
                        <a:rPr lang="en-US" sz="1600" b="1">
                          <a:latin typeface="Times New Roman"/>
                          <a:ea typeface="Times New Roman"/>
                          <a:cs typeface="Times New Roman"/>
                          <a:sym typeface="Times New Roman"/>
                        </a:rPr>
                        <a:t>Cases of non applicability</a:t>
                      </a:r>
                      <a:endParaRPr sz="16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418375">
                <a:tc>
                  <a:txBody>
                    <a:bodyPr/>
                    <a:lstStyle/>
                    <a:p>
                      <a:pPr marL="0" marR="0" lvl="0" indent="0" algn="l" rtl="0">
                        <a:lnSpc>
                          <a:spcPct val="104000"/>
                        </a:lnSpc>
                        <a:spcBef>
                          <a:spcPts val="0"/>
                        </a:spcBef>
                        <a:spcAft>
                          <a:spcPts val="0"/>
                        </a:spcAft>
                        <a:buNone/>
                      </a:pPr>
                      <a:r>
                        <a:rPr lang="en-US" sz="1600" b="1">
                          <a:latin typeface="Times New Roman"/>
                          <a:ea typeface="Times New Roman"/>
                          <a:cs typeface="Times New Roman"/>
                          <a:sym typeface="Times New Roman"/>
                        </a:rPr>
                        <a:t>192</a:t>
                      </a:r>
                      <a:endParaRPr sz="16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60655" marR="0" lvl="0" indent="0" algn="l" rtl="0">
                        <a:lnSpc>
                          <a:spcPct val="104000"/>
                        </a:lnSpc>
                        <a:spcBef>
                          <a:spcPts val="0"/>
                        </a:spcBef>
                        <a:spcAft>
                          <a:spcPts val="0"/>
                        </a:spcAft>
                        <a:buNone/>
                      </a:pPr>
                      <a:r>
                        <a:rPr lang="en-US" sz="1600" b="1">
                          <a:latin typeface="Times New Roman"/>
                          <a:ea typeface="Times New Roman"/>
                          <a:cs typeface="Times New Roman"/>
                          <a:sym typeface="Times New Roman"/>
                        </a:rPr>
                        <a:t>TDS on salary or pension income at</a:t>
                      </a:r>
                      <a:r>
                        <a:rPr lang="en-US" sz="1600">
                          <a:latin typeface="Calibri"/>
                          <a:ea typeface="Calibri"/>
                          <a:cs typeface="Calibri"/>
                          <a:sym typeface="Calibri"/>
                        </a:rPr>
                        <a:t> the average rate of income-tax applicable for the AY,</a:t>
                      </a:r>
                      <a:endParaRPr/>
                    </a:p>
                    <a:p>
                      <a:pPr marL="0" marR="0" lvl="0" indent="0" algn="l" rtl="0">
                        <a:lnSpc>
                          <a:spcPct val="104000"/>
                        </a:lnSpc>
                        <a:spcBef>
                          <a:spcPts val="210"/>
                        </a:spcBef>
                        <a:spcAft>
                          <a:spcPts val="0"/>
                        </a:spcAft>
                        <a:buNone/>
                      </a:pPr>
                      <a:r>
                        <a:rPr lang="en-US" sz="1600" b="1">
                          <a:latin typeface="Times New Roman"/>
                          <a:ea typeface="Times New Roman"/>
                          <a:cs typeface="Times New Roman"/>
                          <a:sym typeface="Times New Roman"/>
                        </a:rPr>
                        <a:t> </a:t>
                      </a:r>
                      <a:endParaRPr sz="16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623650">
                <a:tc>
                  <a:txBody>
                    <a:bodyPr/>
                    <a:lstStyle/>
                    <a:p>
                      <a:pPr marL="0" marR="0" lvl="0" indent="0" algn="l" rtl="0">
                        <a:lnSpc>
                          <a:spcPct val="104000"/>
                        </a:lnSpc>
                        <a:spcBef>
                          <a:spcPts val="0"/>
                        </a:spcBef>
                        <a:spcAft>
                          <a:spcPts val="0"/>
                        </a:spcAft>
                        <a:buNone/>
                      </a:pPr>
                      <a:r>
                        <a:rPr lang="en-US" sz="1600" b="1">
                          <a:latin typeface="Times New Roman"/>
                          <a:ea typeface="Times New Roman"/>
                          <a:cs typeface="Times New Roman"/>
                          <a:sym typeface="Times New Roman"/>
                        </a:rPr>
                        <a:t>192A</a:t>
                      </a:r>
                      <a:endParaRPr sz="16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60655" marR="0" lvl="0" indent="0" algn="l" rtl="0">
                        <a:lnSpc>
                          <a:spcPct val="104000"/>
                        </a:lnSpc>
                        <a:spcBef>
                          <a:spcPts val="0"/>
                        </a:spcBef>
                        <a:spcAft>
                          <a:spcPts val="0"/>
                        </a:spcAft>
                        <a:buNone/>
                      </a:pPr>
                      <a:r>
                        <a:rPr lang="en-US" sz="1600" b="1" dirty="0">
                          <a:latin typeface="Times New Roman"/>
                          <a:ea typeface="Times New Roman"/>
                          <a:cs typeface="Times New Roman"/>
                          <a:sym typeface="Times New Roman"/>
                        </a:rPr>
                        <a:t>- </a:t>
                      </a:r>
                      <a:r>
                        <a:rPr lang="en-US" sz="1600" b="1" dirty="0">
                          <a:latin typeface="Calibri"/>
                          <a:ea typeface="Calibri"/>
                          <a:cs typeface="Calibri"/>
                          <a:sym typeface="Calibri"/>
                        </a:rPr>
                        <a:t>Payment of accumulated balance due to an employee from </a:t>
                      </a:r>
                      <a:r>
                        <a:rPr lang="en-US" sz="1600" dirty="0">
                          <a:latin typeface="Calibri"/>
                          <a:ea typeface="Calibri"/>
                          <a:cs typeface="Calibri"/>
                          <a:sym typeface="Calibri"/>
                        </a:rPr>
                        <a:t>Employees' Provident Fund where Tax to be deducted if payment exceed ₹ 50,000/- @ 10% or maximum marginal rate if PAN not provided,</a:t>
                      </a:r>
                      <a:r>
                        <a:rPr lang="en-US" sz="1600" b="1" dirty="0">
                          <a:latin typeface="Times New Roman"/>
                          <a:ea typeface="Times New Roman"/>
                          <a:cs typeface="Times New Roman"/>
                          <a:sym typeface="Times New Roman"/>
                        </a:rPr>
                        <a:t> </a:t>
                      </a:r>
                      <a:endParaRPr sz="1600" dirty="0">
                        <a:latin typeface="Calibri"/>
                        <a:ea typeface="Calibri"/>
                        <a:cs typeface="Calibri"/>
                        <a:sym typeface="Calibri"/>
                      </a:endParaRPr>
                    </a:p>
                    <a:p>
                      <a:pPr marL="0" marR="0" lvl="0" indent="0" algn="l" rtl="0">
                        <a:lnSpc>
                          <a:spcPct val="104000"/>
                        </a:lnSpc>
                        <a:spcBef>
                          <a:spcPts val="210"/>
                        </a:spcBef>
                        <a:spcAft>
                          <a:spcPts val="0"/>
                        </a:spcAft>
                        <a:buNone/>
                      </a:pPr>
                      <a:r>
                        <a:rPr lang="en-US" sz="1600" b="1" dirty="0">
                          <a:latin typeface="Times New Roman"/>
                          <a:ea typeface="Times New Roman"/>
                          <a:cs typeface="Times New Roman"/>
                          <a:sym typeface="Times New Roman"/>
                        </a:rPr>
                        <a:t> </a:t>
                      </a:r>
                      <a:endParaRPr sz="1600"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40778">
                <a:tc>
                  <a:txBody>
                    <a:bodyPr/>
                    <a:lstStyle/>
                    <a:p>
                      <a:pPr marL="0" marR="0" lvl="0" indent="0" algn="l" rtl="0">
                        <a:lnSpc>
                          <a:spcPct val="104000"/>
                        </a:lnSpc>
                        <a:spcBef>
                          <a:spcPts val="0"/>
                        </a:spcBef>
                        <a:spcAft>
                          <a:spcPts val="0"/>
                        </a:spcAft>
                        <a:buNone/>
                      </a:pPr>
                      <a:r>
                        <a:rPr lang="en-US" sz="1600" b="1">
                          <a:latin typeface="Times New Roman"/>
                          <a:ea typeface="Times New Roman"/>
                          <a:cs typeface="Times New Roman"/>
                          <a:sym typeface="Times New Roman"/>
                        </a:rPr>
                        <a:t>194B</a:t>
                      </a:r>
                      <a:endParaRPr sz="16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60655" marR="0" lvl="0" indent="0" algn="l" rtl="0">
                        <a:lnSpc>
                          <a:spcPct val="104000"/>
                        </a:lnSpc>
                        <a:spcBef>
                          <a:spcPts val="0"/>
                        </a:spcBef>
                        <a:spcAft>
                          <a:spcPts val="0"/>
                        </a:spcAft>
                        <a:buNone/>
                      </a:pPr>
                      <a:r>
                        <a:rPr lang="en-US" sz="1600" b="1" dirty="0">
                          <a:latin typeface="Calibri"/>
                          <a:ea typeface="Calibri"/>
                          <a:cs typeface="Calibri"/>
                          <a:sym typeface="Calibri"/>
                        </a:rPr>
                        <a:t>Winnings from lottery or crossword puzzle –TDS @ rate in force . </a:t>
                      </a:r>
                      <a:r>
                        <a:rPr lang="en-US" sz="1600" b="1" dirty="0" err="1">
                          <a:latin typeface="Calibri"/>
                          <a:ea typeface="Calibri"/>
                          <a:cs typeface="Calibri"/>
                          <a:sym typeface="Calibri"/>
                        </a:rPr>
                        <a:t>i.e</a:t>
                      </a:r>
                      <a:r>
                        <a:rPr lang="en-US" sz="1600" b="1" dirty="0">
                          <a:latin typeface="Calibri"/>
                          <a:ea typeface="Calibri"/>
                          <a:cs typeface="Calibri"/>
                          <a:sym typeface="Calibri"/>
                        </a:rPr>
                        <a:t> rate as per section 115BB @ 30%</a:t>
                      </a:r>
                      <a:r>
                        <a:rPr lang="en-US" sz="1600" b="1" dirty="0">
                          <a:latin typeface="Times New Roman"/>
                          <a:ea typeface="Times New Roman"/>
                          <a:cs typeface="Times New Roman"/>
                          <a:sym typeface="Times New Roman"/>
                        </a:rPr>
                        <a:t>, </a:t>
                      </a:r>
                      <a:endParaRPr sz="1600" dirty="0">
                        <a:latin typeface="Calibri"/>
                        <a:ea typeface="Calibri"/>
                        <a:cs typeface="Calibri"/>
                        <a:sym typeface="Calibri"/>
                      </a:endParaRPr>
                    </a:p>
                    <a:p>
                      <a:pPr marL="0" marR="0" lvl="0" indent="0" algn="l" rtl="0">
                        <a:lnSpc>
                          <a:spcPct val="104000"/>
                        </a:lnSpc>
                        <a:spcBef>
                          <a:spcPts val="210"/>
                        </a:spcBef>
                        <a:spcAft>
                          <a:spcPts val="0"/>
                        </a:spcAft>
                        <a:buNone/>
                      </a:pPr>
                      <a:r>
                        <a:rPr lang="en-US" sz="1600" b="1" dirty="0">
                          <a:latin typeface="Times New Roman"/>
                          <a:ea typeface="Times New Roman"/>
                          <a:cs typeface="Times New Roman"/>
                          <a:sym typeface="Times New Roman"/>
                        </a:rPr>
                        <a:t> </a:t>
                      </a:r>
                      <a:endParaRPr sz="1600"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52589">
                <a:tc>
                  <a:txBody>
                    <a:bodyPr/>
                    <a:lstStyle/>
                    <a:p>
                      <a:pPr marL="0" marR="0" lvl="0" indent="0" algn="l" rtl="0">
                        <a:lnSpc>
                          <a:spcPct val="104000"/>
                        </a:lnSpc>
                        <a:spcBef>
                          <a:spcPts val="0"/>
                        </a:spcBef>
                        <a:spcAft>
                          <a:spcPts val="0"/>
                        </a:spcAft>
                        <a:buNone/>
                      </a:pPr>
                      <a:r>
                        <a:rPr lang="en-US" sz="1600" dirty="0" smtClean="0">
                          <a:latin typeface="Calibri"/>
                          <a:ea typeface="Calibri"/>
                          <a:cs typeface="Calibri"/>
                          <a:sym typeface="Calibri"/>
                        </a:rPr>
                        <a:t>194BA</a:t>
                      </a:r>
                      <a:endParaRPr sz="1600"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4000"/>
                        </a:lnSpc>
                        <a:spcBef>
                          <a:spcPts val="210"/>
                        </a:spcBef>
                        <a:spcAft>
                          <a:spcPts val="0"/>
                        </a:spcAft>
                        <a:buNone/>
                      </a:pPr>
                      <a:r>
                        <a:rPr lang="en-US" sz="1600" dirty="0" smtClean="0">
                          <a:latin typeface="Calibri"/>
                          <a:ea typeface="Calibri"/>
                          <a:cs typeface="Calibri"/>
                          <a:sym typeface="Calibri"/>
                        </a:rPr>
                        <a:t> </a:t>
                      </a:r>
                      <a:r>
                        <a:rPr lang="en-US" sz="1600" b="1" dirty="0" smtClean="0">
                          <a:latin typeface="Calibri"/>
                          <a:ea typeface="Calibri"/>
                          <a:cs typeface="Calibri"/>
                          <a:sym typeface="Calibri"/>
                        </a:rPr>
                        <a:t>TDS</a:t>
                      </a:r>
                      <a:r>
                        <a:rPr lang="en-US" sz="1600" b="1" baseline="0" dirty="0" smtClean="0">
                          <a:latin typeface="Calibri"/>
                          <a:ea typeface="Calibri"/>
                          <a:cs typeface="Calibri"/>
                          <a:sym typeface="Calibri"/>
                        </a:rPr>
                        <a:t> on online  gaming from  01-july -2023.</a:t>
                      </a:r>
                      <a:endParaRPr sz="1600" b="1" dirty="0">
                        <a:latin typeface="Calibri"/>
                        <a:ea typeface="Calibri"/>
                        <a:cs typeface="Calibri"/>
                        <a:sym typeface="Calibri"/>
                      </a:endParaRPr>
                    </a:p>
                  </a:txBody>
                  <a:tcPr marL="68575" marR="68575" marT="0" marB="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81000">
                <a:tc>
                  <a:txBody>
                    <a:bodyPr/>
                    <a:lstStyle/>
                    <a:p>
                      <a:pPr marL="0" marR="0" lvl="0" indent="0" algn="l" rtl="0">
                        <a:lnSpc>
                          <a:spcPct val="104000"/>
                        </a:lnSpc>
                        <a:spcBef>
                          <a:spcPts val="0"/>
                        </a:spcBef>
                        <a:spcAft>
                          <a:spcPts val="0"/>
                        </a:spcAft>
                        <a:buNone/>
                      </a:pPr>
                      <a:r>
                        <a:rPr lang="en-US" sz="1600" b="1">
                          <a:latin typeface="Times New Roman"/>
                          <a:ea typeface="Times New Roman"/>
                          <a:cs typeface="Times New Roman"/>
                          <a:sym typeface="Times New Roman"/>
                        </a:rPr>
                        <a:t>194BB</a:t>
                      </a:r>
                      <a:endParaRPr sz="16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60655" marR="0" lvl="0" indent="0" algn="l" rtl="0">
                        <a:lnSpc>
                          <a:spcPct val="104000"/>
                        </a:lnSpc>
                        <a:spcBef>
                          <a:spcPts val="0"/>
                        </a:spcBef>
                        <a:spcAft>
                          <a:spcPts val="0"/>
                        </a:spcAft>
                        <a:buNone/>
                      </a:pPr>
                      <a:r>
                        <a:rPr lang="en-US" sz="1600" b="1" dirty="0">
                          <a:latin typeface="Calibri"/>
                          <a:ea typeface="Calibri"/>
                          <a:cs typeface="Calibri"/>
                          <a:sym typeface="Calibri"/>
                        </a:rPr>
                        <a:t>Winnings from horse race, TDS @ rate in force . </a:t>
                      </a:r>
                      <a:r>
                        <a:rPr lang="en-US" sz="1600" b="1" dirty="0" err="1">
                          <a:latin typeface="Calibri"/>
                          <a:ea typeface="Calibri"/>
                          <a:cs typeface="Calibri"/>
                          <a:sym typeface="Calibri"/>
                        </a:rPr>
                        <a:t>i.e</a:t>
                      </a:r>
                      <a:r>
                        <a:rPr lang="en-US" sz="1600" b="1" dirty="0">
                          <a:latin typeface="Calibri"/>
                          <a:ea typeface="Calibri"/>
                          <a:cs typeface="Calibri"/>
                          <a:sym typeface="Calibri"/>
                        </a:rPr>
                        <a:t> rate as per section 115BB @ 30%</a:t>
                      </a:r>
                      <a:r>
                        <a:rPr lang="en-US" sz="1600" b="1" dirty="0">
                          <a:latin typeface="Times New Roman"/>
                          <a:ea typeface="Times New Roman"/>
                          <a:cs typeface="Times New Roman"/>
                          <a:sym typeface="Times New Roman"/>
                        </a:rPr>
                        <a:t>, </a:t>
                      </a:r>
                      <a:endParaRPr sz="1600" dirty="0">
                        <a:latin typeface="Calibri"/>
                        <a:ea typeface="Calibri"/>
                        <a:cs typeface="Calibri"/>
                        <a:sym typeface="Calibri"/>
                      </a:endParaRPr>
                    </a:p>
                    <a:p>
                      <a:pPr marL="160655" marR="0" lvl="0" indent="0" algn="l" rtl="0">
                        <a:lnSpc>
                          <a:spcPct val="104000"/>
                        </a:lnSpc>
                        <a:spcBef>
                          <a:spcPts val="210"/>
                        </a:spcBef>
                        <a:spcAft>
                          <a:spcPts val="0"/>
                        </a:spcAft>
                        <a:buNone/>
                      </a:pPr>
                      <a:r>
                        <a:rPr lang="en-US" sz="1600" b="1" dirty="0">
                          <a:latin typeface="Calibri"/>
                          <a:ea typeface="Calibri"/>
                          <a:cs typeface="Calibri"/>
                          <a:sym typeface="Calibri"/>
                        </a:rPr>
                        <a:t> </a:t>
                      </a:r>
                      <a:endParaRPr sz="1600"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81000">
                <a:tc>
                  <a:txBody>
                    <a:bodyPr/>
                    <a:lstStyle/>
                    <a:p>
                      <a:pPr marL="0" marR="0" lvl="0" indent="0" algn="l" rtl="0">
                        <a:lnSpc>
                          <a:spcPct val="104000"/>
                        </a:lnSpc>
                        <a:spcBef>
                          <a:spcPts val="0"/>
                        </a:spcBef>
                        <a:spcAft>
                          <a:spcPts val="0"/>
                        </a:spcAft>
                        <a:buNone/>
                      </a:pPr>
                      <a:r>
                        <a:rPr lang="en-US" sz="1600" dirty="0" smtClean="0">
                          <a:latin typeface="Calibri"/>
                          <a:ea typeface="Calibri"/>
                          <a:cs typeface="Calibri"/>
                          <a:sym typeface="Calibri"/>
                        </a:rPr>
                        <a:t>194IA</a:t>
                      </a:r>
                      <a:endParaRPr sz="1600"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60655" marR="0" lvl="0" indent="0" algn="l" rtl="0">
                        <a:lnSpc>
                          <a:spcPct val="104000"/>
                        </a:lnSpc>
                        <a:spcBef>
                          <a:spcPts val="210"/>
                        </a:spcBef>
                        <a:spcAft>
                          <a:spcPts val="0"/>
                        </a:spcAft>
                        <a:buNone/>
                      </a:pPr>
                      <a:r>
                        <a:rPr lang="en-US" sz="1600" dirty="0" smtClean="0">
                          <a:latin typeface="Calibri"/>
                          <a:ea typeface="Calibri"/>
                          <a:cs typeface="Calibri"/>
                          <a:sym typeface="Calibri"/>
                        </a:rPr>
                        <a:t>TDS</a:t>
                      </a:r>
                      <a:r>
                        <a:rPr lang="en-US" sz="1600" baseline="0" dirty="0" smtClean="0">
                          <a:latin typeface="Calibri"/>
                          <a:ea typeface="Calibri"/>
                          <a:cs typeface="Calibri"/>
                          <a:sym typeface="Calibri"/>
                        </a:rPr>
                        <a:t> on sales of immovable property </a:t>
                      </a:r>
                      <a:endParaRPr sz="1600" dirty="0">
                        <a:latin typeface="Calibri"/>
                        <a:ea typeface="Calibri"/>
                        <a:cs typeface="Calibri"/>
                        <a:sym typeface="Calibri"/>
                      </a:endParaRPr>
                    </a:p>
                  </a:txBody>
                  <a:tcPr marL="68575" marR="68575" marT="0" marB="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81000">
                <a:tc>
                  <a:txBody>
                    <a:bodyPr/>
                    <a:lstStyle/>
                    <a:p>
                      <a:pPr marL="0" marR="0" lvl="0" indent="0" algn="l" rtl="0">
                        <a:lnSpc>
                          <a:spcPct val="104000"/>
                        </a:lnSpc>
                        <a:spcBef>
                          <a:spcPts val="0"/>
                        </a:spcBef>
                        <a:spcAft>
                          <a:spcPts val="0"/>
                        </a:spcAft>
                        <a:buNone/>
                      </a:pPr>
                      <a:r>
                        <a:rPr lang="en-US" sz="1600" dirty="0" smtClean="0">
                          <a:latin typeface="Calibri"/>
                          <a:ea typeface="Calibri"/>
                          <a:cs typeface="Calibri"/>
                          <a:sym typeface="Calibri"/>
                        </a:rPr>
                        <a:t>194IB</a:t>
                      </a:r>
                      <a:endParaRPr sz="1600"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60655" marR="0" lvl="0" indent="0" algn="l" rtl="0">
                        <a:lnSpc>
                          <a:spcPct val="104000"/>
                        </a:lnSpc>
                        <a:spcBef>
                          <a:spcPts val="210"/>
                        </a:spcBef>
                        <a:spcAft>
                          <a:spcPts val="0"/>
                        </a:spcAft>
                        <a:buNone/>
                      </a:pPr>
                      <a:r>
                        <a:rPr lang="en-US" sz="1600" dirty="0" smtClean="0">
                          <a:latin typeface="Calibri"/>
                          <a:ea typeface="Calibri"/>
                          <a:cs typeface="Calibri"/>
                          <a:sym typeface="Calibri"/>
                        </a:rPr>
                        <a:t>TDS</a:t>
                      </a:r>
                      <a:r>
                        <a:rPr lang="en-US" sz="1600" baseline="0" dirty="0" smtClean="0">
                          <a:latin typeface="Calibri"/>
                          <a:ea typeface="Calibri"/>
                          <a:cs typeface="Calibri"/>
                          <a:sym typeface="Calibri"/>
                        </a:rPr>
                        <a:t> on Payment of rent by certain individuals or Hindu undivided family.</a:t>
                      </a:r>
                      <a:endParaRPr sz="1600" dirty="0">
                        <a:latin typeface="Calibri"/>
                        <a:ea typeface="Calibri"/>
                        <a:cs typeface="Calibri"/>
                        <a:sym typeface="Calibri"/>
                      </a:endParaRPr>
                    </a:p>
                  </a:txBody>
                  <a:tcPr marL="68575" marR="68575" marT="0" marB="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91541">
                <a:tc>
                  <a:txBody>
                    <a:bodyPr/>
                    <a:lstStyle/>
                    <a:p>
                      <a:pPr marL="0" marR="0" lvl="0" indent="0" algn="l" rtl="0">
                        <a:lnSpc>
                          <a:spcPct val="104000"/>
                        </a:lnSpc>
                        <a:spcBef>
                          <a:spcPts val="0"/>
                        </a:spcBef>
                        <a:spcAft>
                          <a:spcPts val="0"/>
                        </a:spcAft>
                        <a:buNone/>
                      </a:pPr>
                      <a:r>
                        <a:rPr lang="en-US" sz="1600" b="1">
                          <a:latin typeface="Times New Roman"/>
                          <a:ea typeface="Times New Roman"/>
                          <a:cs typeface="Times New Roman"/>
                          <a:sym typeface="Times New Roman"/>
                        </a:rPr>
                        <a:t>194LBC</a:t>
                      </a:r>
                      <a:endParaRPr sz="16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60655" marR="0" lvl="0" indent="0" algn="l" rtl="0">
                        <a:lnSpc>
                          <a:spcPct val="104000"/>
                        </a:lnSpc>
                        <a:spcBef>
                          <a:spcPts val="0"/>
                        </a:spcBef>
                        <a:spcAft>
                          <a:spcPts val="0"/>
                        </a:spcAft>
                        <a:buNone/>
                      </a:pPr>
                      <a:r>
                        <a:rPr lang="en-US" sz="1600" b="1" dirty="0">
                          <a:latin typeface="Calibri"/>
                          <a:ea typeface="Calibri"/>
                          <a:cs typeface="Calibri"/>
                          <a:sym typeface="Calibri"/>
                        </a:rPr>
                        <a:t>Income in respect of investment in securitization trust;</a:t>
                      </a:r>
                      <a:r>
                        <a:rPr lang="en-US" sz="1600" b="1" dirty="0">
                          <a:latin typeface="Times New Roman"/>
                          <a:ea typeface="Times New Roman"/>
                          <a:cs typeface="Times New Roman"/>
                          <a:sym typeface="Times New Roman"/>
                        </a:rPr>
                        <a:t> or </a:t>
                      </a:r>
                      <a:endParaRPr sz="1600" dirty="0">
                        <a:latin typeface="Calibri"/>
                        <a:ea typeface="Calibri"/>
                        <a:cs typeface="Calibri"/>
                        <a:sym typeface="Calibri"/>
                      </a:endParaRPr>
                    </a:p>
                    <a:p>
                      <a:pPr marL="160655" marR="0" lvl="0" indent="0" algn="l" rtl="0">
                        <a:lnSpc>
                          <a:spcPct val="104000"/>
                        </a:lnSpc>
                        <a:spcBef>
                          <a:spcPts val="210"/>
                        </a:spcBef>
                        <a:spcAft>
                          <a:spcPts val="0"/>
                        </a:spcAft>
                        <a:buNone/>
                      </a:pPr>
                      <a:r>
                        <a:rPr lang="en-US" sz="1600" b="1" dirty="0">
                          <a:latin typeface="Calibri"/>
                          <a:ea typeface="Calibri"/>
                          <a:cs typeface="Calibri"/>
                          <a:sym typeface="Calibri"/>
                        </a:rPr>
                        <a:t> </a:t>
                      </a:r>
                      <a:endParaRPr sz="1600"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91541">
                <a:tc>
                  <a:txBody>
                    <a:bodyPr/>
                    <a:lstStyle/>
                    <a:p>
                      <a:pPr marL="0" marR="0" lvl="0" indent="0" algn="l" rtl="0">
                        <a:lnSpc>
                          <a:spcPct val="104000"/>
                        </a:lnSpc>
                        <a:spcBef>
                          <a:spcPts val="0"/>
                        </a:spcBef>
                        <a:spcAft>
                          <a:spcPts val="0"/>
                        </a:spcAft>
                        <a:buNone/>
                      </a:pPr>
                      <a:r>
                        <a:rPr lang="en-US" sz="1600" dirty="0" smtClean="0">
                          <a:latin typeface="Calibri"/>
                          <a:ea typeface="Calibri"/>
                          <a:cs typeface="Calibri"/>
                          <a:sym typeface="Calibri"/>
                        </a:rPr>
                        <a:t>194M</a:t>
                      </a:r>
                      <a:endParaRPr sz="1600"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60655" marR="0" lvl="0" indent="0" algn="l" rtl="0">
                        <a:lnSpc>
                          <a:spcPct val="104000"/>
                        </a:lnSpc>
                        <a:spcBef>
                          <a:spcPts val="210"/>
                        </a:spcBef>
                        <a:spcAft>
                          <a:spcPts val="0"/>
                        </a:spcAft>
                        <a:buNone/>
                      </a:pPr>
                      <a:r>
                        <a:rPr lang="en-US" sz="1600" dirty="0" smtClean="0">
                          <a:latin typeface="Calibri"/>
                          <a:ea typeface="Calibri"/>
                          <a:cs typeface="Calibri"/>
                          <a:sym typeface="Calibri"/>
                        </a:rPr>
                        <a:t>TDS</a:t>
                      </a:r>
                      <a:r>
                        <a:rPr lang="en-US" sz="1600" baseline="0" dirty="0" smtClean="0">
                          <a:latin typeface="Calibri"/>
                          <a:ea typeface="Calibri"/>
                          <a:cs typeface="Calibri"/>
                          <a:sym typeface="Calibri"/>
                        </a:rPr>
                        <a:t> on Payment to contractor/ commission / professional fee / beyond  threshold limit of Rs. 50 lakhs by individuals or Hindu undivided family.</a:t>
                      </a:r>
                      <a:endParaRPr sz="1600" dirty="0">
                        <a:latin typeface="Calibri"/>
                        <a:ea typeface="Calibri"/>
                        <a:cs typeface="Calibri"/>
                        <a:sym typeface="Calibri"/>
                      </a:endParaRPr>
                    </a:p>
                  </a:txBody>
                  <a:tcPr marL="68575" marR="68575" marT="0" marB="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25882">
                <a:tc>
                  <a:txBody>
                    <a:bodyPr/>
                    <a:lstStyle/>
                    <a:p>
                      <a:pPr marL="0" marR="0" lvl="0" indent="0" algn="l" rtl="0">
                        <a:lnSpc>
                          <a:spcPct val="104000"/>
                        </a:lnSpc>
                        <a:spcBef>
                          <a:spcPts val="0"/>
                        </a:spcBef>
                        <a:spcAft>
                          <a:spcPts val="0"/>
                        </a:spcAft>
                        <a:buNone/>
                      </a:pPr>
                      <a:r>
                        <a:rPr lang="en-US" sz="1600" b="1" dirty="0">
                          <a:latin typeface="Times New Roman"/>
                          <a:ea typeface="Times New Roman"/>
                          <a:cs typeface="Times New Roman"/>
                          <a:sym typeface="Times New Roman"/>
                        </a:rPr>
                        <a:t>194N</a:t>
                      </a:r>
                      <a:endParaRPr sz="1600"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60655" marR="0" lvl="0" indent="0" algn="l" rtl="0">
                        <a:lnSpc>
                          <a:spcPct val="104000"/>
                        </a:lnSpc>
                        <a:spcBef>
                          <a:spcPts val="0"/>
                        </a:spcBef>
                        <a:spcAft>
                          <a:spcPts val="0"/>
                        </a:spcAft>
                        <a:buNone/>
                      </a:pPr>
                      <a:r>
                        <a:rPr lang="en-US" sz="1600" b="1">
                          <a:latin typeface="Calibri"/>
                          <a:ea typeface="Calibri"/>
                          <a:cs typeface="Calibri"/>
                          <a:sym typeface="Calibri"/>
                        </a:rPr>
                        <a:t>Cash withdrawal from a bank/post office/ co-operative bank exceeding ₹ 1 crore TDS @ 1%.</a:t>
                      </a:r>
                      <a:endParaRPr sz="1600">
                        <a:latin typeface="Calibri"/>
                        <a:ea typeface="Calibri"/>
                        <a:cs typeface="Calibri"/>
                        <a:sym typeface="Calibri"/>
                      </a:endParaRPr>
                    </a:p>
                    <a:p>
                      <a:pPr marL="160655" marR="0" lvl="0" indent="0" algn="l" rtl="0">
                        <a:lnSpc>
                          <a:spcPct val="104000"/>
                        </a:lnSpc>
                        <a:spcBef>
                          <a:spcPts val="210"/>
                        </a:spcBef>
                        <a:spcAft>
                          <a:spcPts val="0"/>
                        </a:spcAft>
                        <a:buNone/>
                      </a:pPr>
                      <a:r>
                        <a:rPr lang="en-US" sz="1600" b="1">
                          <a:latin typeface="Calibri"/>
                          <a:ea typeface="Calibri"/>
                          <a:cs typeface="Calibri"/>
                          <a:sym typeface="Calibri"/>
                        </a:rPr>
                        <a:t> </a:t>
                      </a:r>
                      <a:endParaRPr sz="16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366" name="Google Shape;366;p7"/>
          <p:cNvSpPr/>
          <p:nvPr/>
        </p:nvSpPr>
        <p:spPr>
          <a:xfrm>
            <a:off x="2738795" y="1259660"/>
            <a:ext cx="12353830" cy="46895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1" y="273050"/>
            <a:ext cx="3124199" cy="1403350"/>
          </a:xfrm>
        </p:spPr>
        <p:txBody>
          <a:bodyPr anchor="ctr"/>
          <a:lstStyle/>
          <a:p>
            <a:r>
              <a:rPr lang="en-US" dirty="0" smtClean="0"/>
              <a:t>Amendment in the definition of Specified Person  </a:t>
            </a:r>
            <a:endParaRPr lang="en-US" dirty="0"/>
          </a:p>
        </p:txBody>
      </p:sp>
      <p:sp>
        <p:nvSpPr>
          <p:cNvPr id="5" name="Text Placeholder 4"/>
          <p:cNvSpPr>
            <a:spLocks noGrp="1"/>
          </p:cNvSpPr>
          <p:nvPr>
            <p:ph type="body" idx="1"/>
          </p:nvPr>
        </p:nvSpPr>
        <p:spPr>
          <a:xfrm>
            <a:off x="3657600" y="273058"/>
            <a:ext cx="7924835" cy="5975342"/>
          </a:xfrm>
        </p:spPr>
        <p:txBody>
          <a:bodyPr anchor="ctr">
            <a:normAutofit fontScale="47500" lnSpcReduction="20000"/>
          </a:bodyPr>
          <a:lstStyle/>
          <a:p>
            <a:pPr marL="225425" indent="3175" algn="just"/>
            <a:r>
              <a:rPr lang="en-US" b="1" dirty="0" smtClean="0"/>
              <a:t>New Definition:  </a:t>
            </a:r>
          </a:p>
          <a:p>
            <a:pPr marL="225425" indent="3175" algn="just"/>
            <a:r>
              <a:rPr lang="en-US" b="1" dirty="0" smtClean="0"/>
              <a:t>"</a:t>
            </a:r>
            <a:r>
              <a:rPr lang="en-US" b="1" dirty="0"/>
              <a:t>specified person" </a:t>
            </a:r>
            <a:r>
              <a:rPr lang="en-US" dirty="0"/>
              <a:t>means a person who has not </a:t>
            </a:r>
            <a:r>
              <a:rPr lang="en-US" dirty="0" smtClean="0"/>
              <a:t>furnished </a:t>
            </a:r>
            <a:r>
              <a:rPr lang="en-US" dirty="0"/>
              <a:t>the return of income for the assessment year relevant to the previous year immediately preceding the financial year in which tax is required to be deducted, for which the time limit for furnishing the return of income under sub-section (1) of section 139 has expired and the aggregate of tax deducted at source and tax collected at source in his case is </a:t>
            </a:r>
            <a:r>
              <a:rPr lang="en-US" dirty="0" smtClean="0"/>
              <a:t>Rs. 50,000/-or </a:t>
            </a:r>
            <a:r>
              <a:rPr lang="en-US" dirty="0"/>
              <a:t>more in the said previous </a:t>
            </a:r>
            <a:r>
              <a:rPr lang="en-US" dirty="0" smtClean="0"/>
              <a:t>year:</a:t>
            </a:r>
            <a:endParaRPr lang="en-US" dirty="0"/>
          </a:p>
          <a:p>
            <a:pPr marL="225425" indent="3175" algn="just"/>
            <a:r>
              <a:rPr lang="en-US" dirty="0" smtClean="0"/>
              <a:t>[Provided </a:t>
            </a:r>
            <a:r>
              <a:rPr lang="en-US" dirty="0"/>
              <a:t>that the </a:t>
            </a:r>
            <a:r>
              <a:rPr lang="en-US" b="1" dirty="0"/>
              <a:t>specified person shall not include</a:t>
            </a:r>
            <a:r>
              <a:rPr lang="en-US" dirty="0"/>
              <a:t>––</a:t>
            </a:r>
          </a:p>
          <a:p>
            <a:pPr marL="225425" indent="3175" algn="just"/>
            <a:r>
              <a:rPr lang="en-US" dirty="0"/>
              <a:t>(</a:t>
            </a:r>
            <a:r>
              <a:rPr lang="en-US" dirty="0" smtClean="0"/>
              <a:t>i) a </a:t>
            </a:r>
            <a:r>
              <a:rPr lang="en-US" b="1" dirty="0"/>
              <a:t>non-resident who does not have a permanent establishment in India</a:t>
            </a:r>
            <a:r>
              <a:rPr lang="en-US" dirty="0"/>
              <a:t>; or</a:t>
            </a:r>
          </a:p>
          <a:p>
            <a:pPr marL="225425" indent="3175" algn="just"/>
            <a:r>
              <a:rPr lang="en-US" dirty="0"/>
              <a:t>(</a:t>
            </a:r>
            <a:r>
              <a:rPr lang="en-US" dirty="0" smtClean="0"/>
              <a:t>ii) </a:t>
            </a:r>
            <a:r>
              <a:rPr lang="en-US" b="1" dirty="0" smtClean="0"/>
              <a:t>a </a:t>
            </a:r>
            <a:r>
              <a:rPr lang="en-US" b="1" dirty="0"/>
              <a:t>person who is not required to furnish the return of income </a:t>
            </a:r>
            <a:r>
              <a:rPr lang="en-US" dirty="0"/>
              <a:t>for the assessment year relevant to the said previous year and is notified by the Central Government in the Official Gazette in this behalf.]</a:t>
            </a:r>
          </a:p>
          <a:p>
            <a:pPr marL="225425" indent="3175" algn="just"/>
            <a:r>
              <a:rPr lang="en-US" dirty="0"/>
              <a:t>Explanation.—For the purposes of this sub-section, the expression "permanent establishment" includes a fixed place of business through which the business of the enterprise is wholly or partly carried on.]</a:t>
            </a:r>
            <a:endParaRPr lang="en-US" dirty="0" smtClean="0"/>
          </a:p>
          <a:p>
            <a:pPr marL="225425" indent="3175" algn="just"/>
            <a:endParaRPr lang="en-US" dirty="0"/>
          </a:p>
          <a:p>
            <a:pPr marL="225425" indent="3175" algn="just"/>
            <a:r>
              <a:rPr lang="en-US" b="1" dirty="0" smtClean="0"/>
              <a:t>Old </a:t>
            </a:r>
            <a:r>
              <a:rPr lang="en-US" b="1" dirty="0"/>
              <a:t>definition :“ </a:t>
            </a:r>
            <a:r>
              <a:rPr lang="en-US" dirty="0"/>
              <a:t>specified person” means: a person who has not filed the returns of income (ITR) for both of the two assessment years(AYs.) relevant to the two previous years immediately prior to the previous year in which tax is required to be deducted, for which the time limit of filing return of income under section 139(1) has expired; and </a:t>
            </a:r>
            <a:r>
              <a:rPr lang="en-US" dirty="0" smtClean="0"/>
              <a:t> aggregate </a:t>
            </a:r>
            <a:r>
              <a:rPr lang="en-US" dirty="0"/>
              <a:t>of tax deducted at source and tax collected at source in his case is ₹ 50000/- or more in each of these two previous years </a:t>
            </a:r>
            <a:endParaRPr lang="en-US" dirty="0" smtClean="0"/>
          </a:p>
          <a:p>
            <a:pPr algn="just"/>
            <a:endParaRPr lang="en-US" dirty="0"/>
          </a:p>
        </p:txBody>
      </p:sp>
      <p:sp>
        <p:nvSpPr>
          <p:cNvPr id="6" name="Text Placeholder 5"/>
          <p:cNvSpPr>
            <a:spLocks noGrp="1"/>
          </p:cNvSpPr>
          <p:nvPr>
            <p:ph type="body" idx="2"/>
          </p:nvPr>
        </p:nvSpPr>
        <p:spPr>
          <a:xfrm>
            <a:off x="304801" y="1435104"/>
            <a:ext cx="3200400" cy="4691100"/>
          </a:xfrm>
        </p:spPr>
        <p:txBody>
          <a:bodyPr anchor="ctr">
            <a:normAutofit/>
          </a:bodyPr>
          <a:lstStyle/>
          <a:p>
            <a:pPr marL="225425" indent="3175" algn="just"/>
            <a:r>
              <a:rPr lang="en-US" sz="1600" dirty="0" smtClean="0"/>
              <a:t>Definition amended to exclude  from  TDS at Higher rate  where payment to non-resident  without  PAN and other  notified person </a:t>
            </a:r>
          </a:p>
          <a:p>
            <a:pPr marL="225425" indent="3175" algn="just"/>
            <a:endParaRPr lang="en-US" sz="1600" dirty="0" smtClean="0"/>
          </a:p>
          <a:p>
            <a:pPr marL="225425" indent="3175" algn="just"/>
            <a:r>
              <a:rPr lang="en-US" sz="1600" dirty="0"/>
              <a:t> F</a:t>
            </a:r>
            <a:r>
              <a:rPr lang="en-US" sz="1600" dirty="0" smtClean="0"/>
              <a:t>urther  scope of specified person reduced  from two  year non-filing of ITR  to One Year of  Non- filing of ITR </a:t>
            </a:r>
            <a:endParaRPr lang="en-US" sz="1600" dirty="0"/>
          </a:p>
        </p:txBody>
      </p:sp>
    </p:spTree>
    <p:extLst>
      <p:ext uri="{BB962C8B-B14F-4D97-AF65-F5344CB8AC3E}">
        <p14:creationId xmlns:p14="http://schemas.microsoft.com/office/powerpoint/2010/main" val="2540555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370"/>
        <p:cNvGrpSpPr/>
        <p:nvPr/>
      </p:nvGrpSpPr>
      <p:grpSpPr>
        <a:xfrm>
          <a:off x="0" y="0"/>
          <a:ext cx="0" cy="0"/>
          <a:chOff x="0" y="0"/>
          <a:chExt cx="0" cy="0"/>
        </a:xfrm>
      </p:grpSpPr>
      <p:sp>
        <p:nvSpPr>
          <p:cNvPr id="371" name="Google Shape;371;p8"/>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16</a:t>
            </a:fld>
            <a:endParaRPr/>
          </a:p>
        </p:txBody>
      </p:sp>
      <p:sp>
        <p:nvSpPr>
          <p:cNvPr id="372" name="Google Shape;372;p8"/>
          <p:cNvSpPr/>
          <p:nvPr/>
        </p:nvSpPr>
        <p:spPr>
          <a:xfrm>
            <a:off x="565607" y="766491"/>
            <a:ext cx="11265031" cy="547658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4000"/>
              </a:lnSpc>
              <a:spcBef>
                <a:spcPts val="0"/>
              </a:spcBef>
              <a:spcAft>
                <a:spcPts val="0"/>
              </a:spcAft>
              <a:buNone/>
            </a:pPr>
            <a:r>
              <a:rPr lang="en-US" sz="1600" dirty="0">
                <a:solidFill>
                  <a:schemeClr val="dk1"/>
                </a:solidFill>
                <a:latin typeface="Arial"/>
                <a:ea typeface="Arial"/>
                <a:cs typeface="Arial"/>
                <a:sym typeface="Arial"/>
              </a:rPr>
              <a:t>Applicability date of new section 206AB for higher TDS rate for default in filing of ITR : 01-07-2021</a:t>
            </a:r>
            <a:endParaRPr dirty="0"/>
          </a:p>
          <a:p>
            <a:pPr marL="0" marR="0" lvl="0" indent="0" algn="l" rtl="0">
              <a:lnSpc>
                <a:spcPct val="104000"/>
              </a:lnSpc>
              <a:spcBef>
                <a:spcPts val="210"/>
              </a:spcBef>
              <a:spcAft>
                <a:spcPts val="0"/>
              </a:spcAft>
              <a:buNone/>
            </a:pPr>
            <a:endParaRPr sz="1600" b="1" dirty="0">
              <a:solidFill>
                <a:schemeClr val="dk1"/>
              </a:solidFill>
              <a:latin typeface="Times New Roman"/>
              <a:ea typeface="Times New Roman"/>
              <a:cs typeface="Times New Roman"/>
              <a:sym typeface="Times New Roman"/>
            </a:endParaRPr>
          </a:p>
          <a:p>
            <a:pPr marL="0" marR="0" lvl="0" indent="0" algn="l" rtl="0">
              <a:lnSpc>
                <a:spcPct val="104000"/>
              </a:lnSpc>
              <a:spcBef>
                <a:spcPts val="210"/>
              </a:spcBef>
              <a:spcAft>
                <a:spcPts val="0"/>
              </a:spcAft>
              <a:buNone/>
            </a:pPr>
            <a:r>
              <a:rPr lang="en-US" sz="1600" b="1" dirty="0">
                <a:solidFill>
                  <a:schemeClr val="dk1"/>
                </a:solidFill>
                <a:latin typeface="Times New Roman"/>
                <a:ea typeface="Times New Roman"/>
                <a:cs typeface="Times New Roman"/>
                <a:sym typeface="Times New Roman"/>
              </a:rPr>
              <a:t>Conditions for applicability of this section : </a:t>
            </a:r>
            <a:endParaRPr dirty="0"/>
          </a:p>
          <a:p>
            <a:pPr marL="0" marR="0" lvl="0" indent="0" algn="l" rtl="0">
              <a:lnSpc>
                <a:spcPct val="104000"/>
              </a:lnSpc>
              <a:spcBef>
                <a:spcPts val="210"/>
              </a:spcBef>
              <a:spcAft>
                <a:spcPts val="0"/>
              </a:spcAft>
              <a:buNone/>
            </a:pPr>
            <a:r>
              <a:rPr lang="en-US" sz="1600" dirty="0">
                <a:solidFill>
                  <a:schemeClr val="dk1"/>
                </a:solidFill>
                <a:latin typeface="Arial"/>
                <a:ea typeface="Arial"/>
                <a:cs typeface="Arial"/>
                <a:sym typeface="Arial"/>
              </a:rPr>
              <a:t>1. where tax is required to be deducted at source under the provisions of Chapter XVIIB except  TDS  under few sections like 192, 192A, 194B, 194BB, </a:t>
            </a:r>
            <a:r>
              <a:rPr lang="en-US" sz="1600" dirty="0" smtClean="0">
                <a:solidFill>
                  <a:schemeClr val="dk1"/>
                </a:solidFill>
                <a:latin typeface="Arial"/>
                <a:ea typeface="Arial"/>
                <a:cs typeface="Arial"/>
                <a:sym typeface="Arial"/>
              </a:rPr>
              <a:t>194IA, 1994IB ,  </a:t>
            </a:r>
            <a:r>
              <a:rPr lang="en-US" sz="1600" dirty="0">
                <a:solidFill>
                  <a:schemeClr val="dk1"/>
                </a:solidFill>
                <a:latin typeface="Arial"/>
                <a:ea typeface="Arial"/>
                <a:cs typeface="Arial"/>
                <a:sym typeface="Arial"/>
              </a:rPr>
              <a:t>194LBC  or </a:t>
            </a:r>
            <a:r>
              <a:rPr lang="en-US" sz="1600" dirty="0" smtClean="0">
                <a:solidFill>
                  <a:schemeClr val="dk1"/>
                </a:solidFill>
                <a:latin typeface="Arial"/>
                <a:ea typeface="Arial"/>
                <a:cs typeface="Arial"/>
                <a:sym typeface="Arial"/>
              </a:rPr>
              <a:t>194M,194N  </a:t>
            </a:r>
            <a:r>
              <a:rPr lang="en-US" sz="1600" dirty="0">
                <a:solidFill>
                  <a:schemeClr val="dk1"/>
                </a:solidFill>
                <a:latin typeface="Arial"/>
                <a:ea typeface="Arial"/>
                <a:cs typeface="Arial"/>
                <a:sym typeface="Arial"/>
              </a:rPr>
              <a:t>as listed above.</a:t>
            </a:r>
            <a:r>
              <a:rPr lang="en-US" sz="1600" dirty="0">
                <a:solidFill>
                  <a:schemeClr val="dk1"/>
                </a:solidFill>
                <a:latin typeface="Times New Roman"/>
                <a:ea typeface="Times New Roman"/>
                <a:cs typeface="Times New Roman"/>
                <a:sym typeface="Times New Roman"/>
              </a:rPr>
              <a:t> </a:t>
            </a:r>
            <a:endParaRPr sz="1600" dirty="0">
              <a:solidFill>
                <a:schemeClr val="dk1"/>
              </a:solidFill>
              <a:latin typeface="Calibri"/>
              <a:ea typeface="Calibri"/>
              <a:cs typeface="Calibri"/>
              <a:sym typeface="Calibri"/>
            </a:endParaRPr>
          </a:p>
          <a:p>
            <a:pPr marL="0" marR="0" lvl="0" indent="0" algn="l" rtl="0">
              <a:lnSpc>
                <a:spcPct val="104000"/>
              </a:lnSpc>
              <a:spcBef>
                <a:spcPts val="210"/>
              </a:spcBef>
              <a:spcAft>
                <a:spcPts val="0"/>
              </a:spcAft>
              <a:buNone/>
            </a:pPr>
            <a:r>
              <a:rPr lang="en-US" sz="1600" b="1" dirty="0">
                <a:solidFill>
                  <a:schemeClr val="dk1"/>
                </a:solidFill>
                <a:latin typeface="Times New Roman"/>
                <a:ea typeface="Times New Roman"/>
                <a:cs typeface="Times New Roman"/>
                <a:sym typeface="Times New Roman"/>
              </a:rPr>
              <a:t>2. Payment to specified person </a:t>
            </a:r>
            <a:r>
              <a:rPr lang="en-US" sz="1600" dirty="0">
                <a:solidFill>
                  <a:schemeClr val="dk1"/>
                </a:solidFill>
                <a:latin typeface="Calibri"/>
                <a:ea typeface="Calibri"/>
                <a:cs typeface="Calibri"/>
                <a:sym typeface="Calibri"/>
              </a:rPr>
              <a:t>: </a:t>
            </a:r>
            <a:r>
              <a:rPr lang="en-US" sz="1600" b="1" dirty="0">
                <a:solidFill>
                  <a:schemeClr val="dk1"/>
                </a:solidFill>
                <a:latin typeface="Times New Roman"/>
                <a:ea typeface="Times New Roman"/>
                <a:cs typeface="Times New Roman"/>
                <a:sym typeface="Times New Roman"/>
              </a:rPr>
              <a:t>“ specified person” means: </a:t>
            </a:r>
            <a:r>
              <a:rPr lang="en-US" sz="1600" dirty="0">
                <a:solidFill>
                  <a:schemeClr val="dk1"/>
                </a:solidFill>
                <a:latin typeface="Times New Roman"/>
                <a:ea typeface="Times New Roman"/>
                <a:cs typeface="Times New Roman"/>
                <a:sym typeface="Times New Roman"/>
              </a:rPr>
              <a:t>a </a:t>
            </a:r>
            <a:r>
              <a:rPr lang="en-US" sz="1600" b="1" dirty="0">
                <a:solidFill>
                  <a:schemeClr val="dk1"/>
                </a:solidFill>
                <a:latin typeface="Times New Roman"/>
                <a:ea typeface="Times New Roman"/>
                <a:cs typeface="Times New Roman"/>
                <a:sym typeface="Times New Roman"/>
              </a:rPr>
              <a:t>person</a:t>
            </a:r>
            <a:r>
              <a:rPr lang="en-US" sz="1600" dirty="0">
                <a:solidFill>
                  <a:schemeClr val="dk1"/>
                </a:solidFill>
                <a:latin typeface="Times New Roman"/>
                <a:ea typeface="Times New Roman"/>
                <a:cs typeface="Times New Roman"/>
                <a:sym typeface="Times New Roman"/>
              </a:rPr>
              <a:t> who has not filed the returns of income (ITR) for both of the two assessment years(AYs.) relevant to the two previous years immediately prior to the previous year in which tax is required to be deducted, for which the time limit of filing return of income under section 139(1) has expired; and </a:t>
            </a:r>
            <a:endParaRPr sz="1600" dirty="0">
              <a:solidFill>
                <a:schemeClr val="dk1"/>
              </a:solidFill>
              <a:latin typeface="Times New Roman"/>
              <a:ea typeface="Times New Roman"/>
              <a:cs typeface="Times New Roman"/>
              <a:sym typeface="Times New Roman"/>
            </a:endParaRPr>
          </a:p>
          <a:p>
            <a:pPr marL="0" marR="0" lvl="0" indent="0" algn="l" rtl="0">
              <a:lnSpc>
                <a:spcPct val="104000"/>
              </a:lnSpc>
              <a:spcBef>
                <a:spcPts val="210"/>
              </a:spcBef>
              <a:spcAft>
                <a:spcPts val="0"/>
              </a:spcAft>
              <a:buNone/>
            </a:pPr>
            <a:r>
              <a:rPr lang="en-US" sz="1600" dirty="0">
                <a:solidFill>
                  <a:schemeClr val="dk1"/>
                </a:solidFill>
                <a:latin typeface="Times New Roman"/>
                <a:ea typeface="Times New Roman"/>
                <a:cs typeface="Times New Roman"/>
                <a:sym typeface="Times New Roman"/>
              </a:rPr>
              <a:t>3. aggregate of tax deducted at source </a:t>
            </a:r>
            <a:r>
              <a:rPr lang="en-US" sz="1600" b="1" dirty="0">
                <a:solidFill>
                  <a:schemeClr val="dk1"/>
                </a:solidFill>
                <a:latin typeface="Times New Roman"/>
                <a:ea typeface="Times New Roman"/>
                <a:cs typeface="Times New Roman"/>
                <a:sym typeface="Times New Roman"/>
              </a:rPr>
              <a:t>and</a:t>
            </a:r>
            <a:r>
              <a:rPr lang="en-US" sz="1600" dirty="0">
                <a:solidFill>
                  <a:schemeClr val="dk1"/>
                </a:solidFill>
                <a:latin typeface="Times New Roman"/>
                <a:ea typeface="Times New Roman"/>
                <a:cs typeface="Times New Roman"/>
                <a:sym typeface="Times New Roman"/>
              </a:rPr>
              <a:t> tax collected at source in his case is ₹ 50000/- or more in each of these two previous years.</a:t>
            </a:r>
            <a:endParaRPr sz="1600" dirty="0">
              <a:solidFill>
                <a:schemeClr val="dk1"/>
              </a:solidFill>
              <a:latin typeface="Calibri"/>
              <a:ea typeface="Calibri"/>
              <a:cs typeface="Calibri"/>
              <a:sym typeface="Calibri"/>
            </a:endParaRPr>
          </a:p>
          <a:p>
            <a:pPr marL="0" marR="0" lvl="0" indent="0" algn="just" rtl="0">
              <a:lnSpc>
                <a:spcPct val="104000"/>
              </a:lnSpc>
              <a:spcBef>
                <a:spcPts val="210"/>
              </a:spcBef>
              <a:spcAft>
                <a:spcPts val="0"/>
              </a:spcAft>
              <a:buNone/>
            </a:pPr>
            <a:r>
              <a:rPr lang="en-US" sz="1600" dirty="0">
                <a:solidFill>
                  <a:schemeClr val="dk1"/>
                </a:solidFill>
                <a:latin typeface="Times New Roman"/>
                <a:ea typeface="Times New Roman"/>
                <a:cs typeface="Times New Roman"/>
                <a:sym typeface="Times New Roman"/>
              </a:rPr>
              <a:t> </a:t>
            </a:r>
            <a:endParaRPr sz="1600" dirty="0">
              <a:solidFill>
                <a:schemeClr val="dk1"/>
              </a:solidFill>
              <a:latin typeface="Calibri"/>
              <a:ea typeface="Calibri"/>
              <a:cs typeface="Calibri"/>
              <a:sym typeface="Calibri"/>
            </a:endParaRPr>
          </a:p>
          <a:p>
            <a:pPr marL="0" marR="0" lvl="0" indent="0" algn="just" rtl="0">
              <a:lnSpc>
                <a:spcPct val="104000"/>
              </a:lnSpc>
              <a:spcBef>
                <a:spcPts val="210"/>
              </a:spcBef>
              <a:spcAft>
                <a:spcPts val="0"/>
              </a:spcAft>
              <a:buNone/>
            </a:pPr>
            <a:r>
              <a:rPr lang="en-US" sz="1600" b="1" dirty="0">
                <a:solidFill>
                  <a:schemeClr val="dk1"/>
                </a:solidFill>
                <a:latin typeface="Times New Roman"/>
                <a:ea typeface="Times New Roman"/>
                <a:cs typeface="Times New Roman"/>
                <a:sym typeface="Times New Roman"/>
              </a:rPr>
              <a:t>PERSON:</a:t>
            </a:r>
            <a:r>
              <a:rPr lang="en-US" sz="1600" dirty="0">
                <a:solidFill>
                  <a:schemeClr val="dk1"/>
                </a:solidFill>
                <a:latin typeface="Times New Roman"/>
                <a:ea typeface="Times New Roman"/>
                <a:cs typeface="Times New Roman"/>
                <a:sym typeface="Times New Roman"/>
              </a:rPr>
              <a:t> Such person may be any one  as per section 2(31) including — (i)  an individual,  (ii)   a Hindu undivided family,  (iii)   a company,  (iv)   a firm,  (v)   an association of persons(AOP) or a body of individuals(BOI) , whether incorporated or not, (vi)   a local authority, and  (vii)   every artificial juridical person,</a:t>
            </a:r>
            <a:endParaRPr sz="1600" dirty="0">
              <a:solidFill>
                <a:schemeClr val="dk1"/>
              </a:solidFill>
              <a:latin typeface="Calibri"/>
              <a:ea typeface="Calibri"/>
              <a:cs typeface="Calibri"/>
              <a:sym typeface="Calibri"/>
            </a:endParaRPr>
          </a:p>
          <a:p>
            <a:pPr marL="0" marR="0" lvl="0" indent="0" algn="just" rtl="0">
              <a:lnSpc>
                <a:spcPct val="104000"/>
              </a:lnSpc>
              <a:spcBef>
                <a:spcPts val="210"/>
              </a:spcBef>
              <a:spcAft>
                <a:spcPts val="0"/>
              </a:spcAft>
              <a:buNone/>
            </a:pPr>
            <a:r>
              <a:rPr lang="en-US" sz="1600" dirty="0">
                <a:solidFill>
                  <a:schemeClr val="dk1"/>
                </a:solidFill>
                <a:latin typeface="Times New Roman"/>
                <a:ea typeface="Times New Roman"/>
                <a:cs typeface="Times New Roman"/>
                <a:sym typeface="Times New Roman"/>
              </a:rPr>
              <a:t> </a:t>
            </a:r>
            <a:endParaRPr sz="1600" dirty="0">
              <a:solidFill>
                <a:schemeClr val="dk1"/>
              </a:solidFill>
              <a:latin typeface="Calibri"/>
              <a:ea typeface="Calibri"/>
              <a:cs typeface="Calibri"/>
              <a:sym typeface="Calibri"/>
            </a:endParaRPr>
          </a:p>
          <a:p>
            <a:pPr marL="0" marR="0" lvl="0" indent="0" algn="just" rtl="0">
              <a:lnSpc>
                <a:spcPct val="104000"/>
              </a:lnSpc>
              <a:spcBef>
                <a:spcPts val="210"/>
              </a:spcBef>
              <a:spcAft>
                <a:spcPts val="0"/>
              </a:spcAft>
              <a:buNone/>
            </a:pPr>
            <a:r>
              <a:rPr lang="en-US" sz="1600" b="1" dirty="0">
                <a:solidFill>
                  <a:schemeClr val="dk1"/>
                </a:solidFill>
                <a:latin typeface="Times New Roman"/>
                <a:ea typeface="Times New Roman"/>
                <a:cs typeface="Times New Roman"/>
                <a:sym typeface="Times New Roman"/>
              </a:rPr>
              <a:t>Such person shall not include a non- resident who does not have a permanent establishment ( PE) in India. </a:t>
            </a:r>
            <a:r>
              <a:rPr lang="en-US" sz="1600" dirty="0">
                <a:solidFill>
                  <a:schemeClr val="dk1"/>
                </a:solidFill>
                <a:latin typeface="Times New Roman"/>
                <a:ea typeface="Times New Roman"/>
                <a:cs typeface="Times New Roman"/>
                <a:sym typeface="Times New Roman"/>
              </a:rPr>
              <a:t>So non-resident not having a PE in India excluded from this section but covered under section 195.</a:t>
            </a:r>
            <a:endParaRPr sz="1600" dirty="0">
              <a:solidFill>
                <a:schemeClr val="dk1"/>
              </a:solidFill>
              <a:latin typeface="Calibri"/>
              <a:ea typeface="Calibri"/>
              <a:cs typeface="Calibri"/>
              <a:sym typeface="Calibri"/>
            </a:endParaRPr>
          </a:p>
          <a:p>
            <a:pPr marL="160655" marR="0" lvl="0" indent="0" algn="just" rtl="0">
              <a:lnSpc>
                <a:spcPct val="104000"/>
              </a:lnSpc>
              <a:spcBef>
                <a:spcPts val="210"/>
              </a:spcBef>
              <a:spcAft>
                <a:spcPts val="0"/>
              </a:spcAft>
              <a:buNone/>
            </a:pPr>
            <a:r>
              <a:rPr lang="en-US" sz="1600" b="1" dirty="0">
                <a:solidFill>
                  <a:schemeClr val="dk1"/>
                </a:solidFill>
                <a:latin typeface="Times New Roman"/>
                <a:ea typeface="Times New Roman"/>
                <a:cs typeface="Times New Roman"/>
                <a:sym typeface="Times New Roman"/>
              </a:rPr>
              <a:t> </a:t>
            </a:r>
            <a:endParaRPr sz="16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b="1" dirty="0">
                <a:solidFill>
                  <a:schemeClr val="dk1"/>
                </a:solidFill>
                <a:latin typeface="Times New Roman"/>
                <a:ea typeface="Times New Roman"/>
                <a:cs typeface="Times New Roman"/>
                <a:sym typeface="Times New Roman"/>
              </a:rPr>
              <a:t>Meaning of PE in India: </a:t>
            </a:r>
            <a:r>
              <a:rPr lang="en-US" sz="1600" dirty="0">
                <a:solidFill>
                  <a:schemeClr val="dk1"/>
                </a:solidFill>
                <a:latin typeface="Times New Roman"/>
                <a:ea typeface="Times New Roman"/>
                <a:cs typeface="Times New Roman"/>
                <a:sym typeface="Times New Roman"/>
              </a:rPr>
              <a:t>“permanent establishment” includes a fixed place of business through which the business of the enterprise is wholly or partly carried on.’</a:t>
            </a:r>
            <a:endParaRPr sz="1600" dirty="0">
              <a:solidFill>
                <a:schemeClr val="dk1"/>
              </a:solidFill>
              <a:latin typeface="Calibri"/>
              <a:ea typeface="Calibri"/>
              <a:cs typeface="Calibri"/>
              <a:sym typeface="Calibri"/>
            </a:endParaRPr>
          </a:p>
          <a:p>
            <a:pPr marL="160655" marR="0" lvl="0" indent="0" algn="just" rtl="0">
              <a:lnSpc>
                <a:spcPct val="104000"/>
              </a:lnSpc>
              <a:spcBef>
                <a:spcPts val="210"/>
              </a:spcBef>
              <a:spcAft>
                <a:spcPts val="0"/>
              </a:spcAft>
              <a:buNone/>
            </a:pPr>
            <a:r>
              <a:rPr lang="en-US" sz="1600" dirty="0">
                <a:solidFill>
                  <a:schemeClr val="dk1"/>
                </a:solidFill>
                <a:latin typeface="Times New Roman"/>
                <a:ea typeface="Times New Roman"/>
                <a:cs typeface="Times New Roman"/>
                <a:sym typeface="Times New Roman"/>
              </a:rPr>
              <a:t> </a:t>
            </a:r>
            <a:endParaRPr sz="1600" dirty="0">
              <a:solidFill>
                <a:schemeClr val="dk1"/>
              </a:solidFill>
              <a:latin typeface="Calibri"/>
              <a:ea typeface="Calibri"/>
              <a:cs typeface="Calibri"/>
              <a:sym typeface="Calibri"/>
            </a:endParaRPr>
          </a:p>
        </p:txBody>
      </p:sp>
    </p:spTree>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376"/>
        <p:cNvGrpSpPr/>
        <p:nvPr/>
      </p:nvGrpSpPr>
      <p:grpSpPr>
        <a:xfrm>
          <a:off x="0" y="0"/>
          <a:ext cx="0" cy="0"/>
          <a:chOff x="0" y="0"/>
          <a:chExt cx="0" cy="0"/>
        </a:xfrm>
      </p:grpSpPr>
      <p:sp>
        <p:nvSpPr>
          <p:cNvPr id="377" name="Google Shape;377;p9"/>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17</a:t>
            </a:fld>
            <a:endParaRPr/>
          </a:p>
        </p:txBody>
      </p:sp>
      <p:sp>
        <p:nvSpPr>
          <p:cNvPr id="378" name="Google Shape;378;p9"/>
          <p:cNvSpPr/>
          <p:nvPr/>
        </p:nvSpPr>
        <p:spPr>
          <a:xfrm>
            <a:off x="1244337" y="1942375"/>
            <a:ext cx="9389097" cy="212205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4000"/>
              </a:lnSpc>
              <a:spcBef>
                <a:spcPts val="0"/>
              </a:spcBef>
              <a:spcAft>
                <a:spcPts val="0"/>
              </a:spcAft>
              <a:buNone/>
            </a:pPr>
            <a:r>
              <a:rPr lang="en-US" sz="1800" b="1">
                <a:solidFill>
                  <a:schemeClr val="dk1"/>
                </a:solidFill>
                <a:latin typeface="Times New Roman"/>
                <a:ea typeface="Times New Roman"/>
                <a:cs typeface="Times New Roman"/>
                <a:sym typeface="Times New Roman"/>
              </a:rPr>
              <a:t>When status of ITR ?</a:t>
            </a:r>
            <a:endParaRPr/>
          </a:p>
          <a:p>
            <a:pPr marL="0" marR="0" lvl="0" indent="0" algn="just" rtl="0">
              <a:lnSpc>
                <a:spcPct val="104000"/>
              </a:lnSpc>
              <a:spcBef>
                <a:spcPts val="210"/>
              </a:spcBef>
              <a:spcAft>
                <a:spcPts val="0"/>
              </a:spcAft>
              <a:buNone/>
            </a:pPr>
            <a:r>
              <a:rPr lang="en-US" sz="1800">
                <a:solidFill>
                  <a:schemeClr val="dk1"/>
                </a:solidFill>
                <a:latin typeface="Times New Roman"/>
                <a:ea typeface="Times New Roman"/>
                <a:cs typeface="Times New Roman"/>
                <a:sym typeface="Times New Roman"/>
              </a:rPr>
              <a:t>Status of ITR as per due date under section 139(1) to be considered and not the belated ITR , because ITR could be filed even after due date (called belated ITR) under section 139(4)  upto 31</a:t>
            </a:r>
            <a:r>
              <a:rPr lang="en-US" sz="1800" baseline="30000">
                <a:solidFill>
                  <a:schemeClr val="dk1"/>
                </a:solidFill>
                <a:latin typeface="Times New Roman"/>
                <a:ea typeface="Times New Roman"/>
                <a:cs typeface="Times New Roman"/>
                <a:sym typeface="Times New Roman"/>
              </a:rPr>
              <a:t>st</a:t>
            </a:r>
            <a:r>
              <a:rPr lang="en-US" sz="1800">
                <a:solidFill>
                  <a:schemeClr val="dk1"/>
                </a:solidFill>
                <a:latin typeface="Times New Roman"/>
                <a:ea typeface="Times New Roman"/>
                <a:cs typeface="Times New Roman"/>
                <a:sym typeface="Times New Roman"/>
              </a:rPr>
              <a:t> March of the AY .i. e  31</a:t>
            </a:r>
            <a:r>
              <a:rPr lang="en-US" sz="1800" baseline="30000">
                <a:solidFill>
                  <a:schemeClr val="dk1"/>
                </a:solidFill>
                <a:latin typeface="Times New Roman"/>
                <a:ea typeface="Times New Roman"/>
                <a:cs typeface="Times New Roman"/>
                <a:sym typeface="Times New Roman"/>
              </a:rPr>
              <a:t>st</a:t>
            </a:r>
            <a:r>
              <a:rPr lang="en-US" sz="1800">
                <a:solidFill>
                  <a:schemeClr val="dk1"/>
                </a:solidFill>
                <a:latin typeface="Times New Roman"/>
                <a:ea typeface="Times New Roman"/>
                <a:cs typeface="Times New Roman"/>
                <a:sym typeface="Times New Roman"/>
              </a:rPr>
              <a:t> march of the next FY, not only that ITR could be filed in pursuance of notice u/s 142(1) or even notice under section 148  but all these ITR shall not be applicable for deduction of tax because reference in section is only of section 139(1). Means higher TDS rate if ITR not filed on or before due date u/s 139(1) even if ITR filed belated. </a:t>
            </a:r>
            <a:endParaRPr sz="1800">
              <a:solidFill>
                <a:schemeClr val="dk1"/>
              </a:solidFill>
              <a:latin typeface="Calibri"/>
              <a:ea typeface="Calibri"/>
              <a:cs typeface="Calibri"/>
              <a:sym typeface="Calibri"/>
            </a:endParaRPr>
          </a:p>
        </p:txBody>
      </p:sp>
    </p:spTree>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382"/>
        <p:cNvGrpSpPr/>
        <p:nvPr/>
      </p:nvGrpSpPr>
      <p:grpSpPr>
        <a:xfrm>
          <a:off x="0" y="0"/>
          <a:ext cx="0" cy="0"/>
          <a:chOff x="0" y="0"/>
          <a:chExt cx="0" cy="0"/>
        </a:xfrm>
      </p:grpSpPr>
      <p:sp>
        <p:nvSpPr>
          <p:cNvPr id="383" name="Google Shape;383;p10"/>
          <p:cNvSpPr txBox="1">
            <a:spLocks noGrp="1"/>
          </p:cNvSpPr>
          <p:nvPr>
            <p:ph type="title"/>
          </p:nvPr>
        </p:nvSpPr>
        <p:spPr>
          <a:xfrm>
            <a:off x="609600" y="642938"/>
            <a:ext cx="10972800" cy="774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t>How to check limit of ₹ 50000/- TDS and TCS? </a:t>
            </a:r>
            <a:endParaRPr/>
          </a:p>
        </p:txBody>
      </p:sp>
      <p:sp>
        <p:nvSpPr>
          <p:cNvPr id="384" name="Google Shape;384;p10"/>
          <p:cNvSpPr txBox="1">
            <a:spLocks noGrp="1"/>
          </p:cNvSpPr>
          <p:nvPr>
            <p:ph type="body" idx="1"/>
          </p:nvPr>
        </p:nvSpPr>
        <p:spPr>
          <a:xfrm>
            <a:off x="609600" y="1600206"/>
            <a:ext cx="10972800" cy="4525963"/>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t" anchorCtr="0">
            <a:normAutofit/>
          </a:bodyPr>
          <a:lstStyle/>
          <a:p>
            <a:pPr marL="342900" lvl="0" indent="-342900" algn="just" rtl="0">
              <a:spcBef>
                <a:spcPts val="0"/>
              </a:spcBef>
              <a:spcAft>
                <a:spcPts val="0"/>
              </a:spcAft>
              <a:buClr>
                <a:schemeClr val="lt1"/>
              </a:buClr>
              <a:buSzPts val="1800"/>
              <a:buFont typeface="Courier New"/>
              <a:buChar char="o"/>
            </a:pPr>
            <a:r>
              <a:rPr lang="en-US" dirty="0">
                <a:solidFill>
                  <a:schemeClr val="lt1"/>
                </a:solidFill>
                <a:latin typeface="Arial"/>
                <a:ea typeface="Arial"/>
                <a:cs typeface="Arial"/>
                <a:sym typeface="Arial"/>
              </a:rPr>
              <a:t>This limit is aggregate for each  AYs relevant to previous years in preceding two AYs . Example Suppose  TDS during AY 19-20  ₹ 51000 in AY 2020-21 ₹ 34000/- and in AY 2021-22 is ₹52000/- higher TDS provision shall not be applicable.   </a:t>
            </a:r>
            <a:endParaRPr dirty="0"/>
          </a:p>
          <a:p>
            <a:pPr marL="342900" lvl="0" indent="-342900" algn="just" rtl="0">
              <a:spcBef>
                <a:spcPts val="360"/>
              </a:spcBef>
              <a:spcAft>
                <a:spcPts val="0"/>
              </a:spcAft>
              <a:buClr>
                <a:schemeClr val="lt1"/>
              </a:buClr>
              <a:buSzPts val="1800"/>
              <a:buFont typeface="Courier New"/>
              <a:buChar char="o"/>
            </a:pPr>
            <a:r>
              <a:rPr lang="en-US" dirty="0">
                <a:solidFill>
                  <a:schemeClr val="lt1"/>
                </a:solidFill>
                <a:latin typeface="Arial"/>
                <a:ea typeface="Arial"/>
                <a:cs typeface="Arial"/>
                <a:sym typeface="Arial"/>
              </a:rPr>
              <a:t>This limit to be checked in each of the two just preceding  AYs. For example: TDS of Mr. X in AY 2021-22 is ₹ 45000/- and in AY 2020-21 ₹ 60000/- higher rate of TDS shall not be applicable. </a:t>
            </a:r>
            <a:endParaRPr dirty="0"/>
          </a:p>
          <a:p>
            <a:pPr marL="342900" lvl="0" indent="-342900" algn="just" rtl="0">
              <a:spcBef>
                <a:spcPts val="360"/>
              </a:spcBef>
              <a:spcAft>
                <a:spcPts val="0"/>
              </a:spcAft>
              <a:buClr>
                <a:schemeClr val="lt1"/>
              </a:buClr>
              <a:buSzPts val="1800"/>
              <a:buFont typeface="Courier New"/>
              <a:buChar char="o"/>
            </a:pPr>
            <a:r>
              <a:rPr lang="en-US" dirty="0">
                <a:solidFill>
                  <a:schemeClr val="lt1"/>
                </a:solidFill>
                <a:latin typeface="Arial"/>
                <a:ea typeface="Arial"/>
                <a:cs typeface="Arial"/>
                <a:sym typeface="Arial"/>
              </a:rPr>
              <a:t>This limit is for a deductee and not per deductor. For example in AY 2020-21 TDS of Mr. X deducted by A ltd ₹ 30000/- and by Y ltd ₹ 25000/- then aggregate is exceeding ₹ 50000/- so provision of higher TDS shall be applicable if default in filing of ITR by due date. </a:t>
            </a:r>
            <a:endParaRPr dirty="0"/>
          </a:p>
        </p:txBody>
      </p:sp>
      <p:sp>
        <p:nvSpPr>
          <p:cNvPr id="385" name="Google Shape;385;p10"/>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 PP SINGH </a:t>
            </a:r>
            <a:endParaRPr/>
          </a:p>
        </p:txBody>
      </p:sp>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389"/>
        <p:cNvGrpSpPr/>
        <p:nvPr/>
      </p:nvGrpSpPr>
      <p:grpSpPr>
        <a:xfrm>
          <a:off x="0" y="0"/>
          <a:ext cx="0" cy="0"/>
          <a:chOff x="0" y="0"/>
          <a:chExt cx="0" cy="0"/>
        </a:xfrm>
      </p:grpSpPr>
      <p:sp>
        <p:nvSpPr>
          <p:cNvPr id="390" name="Google Shape;390;p11"/>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19</a:t>
            </a:fld>
            <a:endParaRPr/>
          </a:p>
        </p:txBody>
      </p:sp>
      <p:graphicFrame>
        <p:nvGraphicFramePr>
          <p:cNvPr id="391" name="Google Shape;391;p11"/>
          <p:cNvGraphicFramePr/>
          <p:nvPr/>
        </p:nvGraphicFramePr>
        <p:xfrm>
          <a:off x="282805" y="631596"/>
          <a:ext cx="11340450" cy="5547165"/>
        </p:xfrm>
        <a:graphic>
          <a:graphicData uri="http://schemas.openxmlformats.org/drawingml/2006/table">
            <a:tbl>
              <a:tblPr firstRow="1" firstCol="1" bandRow="1">
                <a:noFill/>
                <a:tableStyleId>{20E78638-17AF-4120-BC7C-FBE02A314FC0}</a:tableStyleId>
              </a:tblPr>
              <a:tblGrid>
                <a:gridCol w="2032475"/>
                <a:gridCol w="3169775"/>
                <a:gridCol w="2938475"/>
                <a:gridCol w="3199725"/>
              </a:tblGrid>
              <a:tr h="366725">
                <a:tc>
                  <a:txBody>
                    <a:bodyPr/>
                    <a:lstStyle/>
                    <a:p>
                      <a:pPr marL="0" marR="0" lvl="0" indent="0" algn="just" rtl="0">
                        <a:lnSpc>
                          <a:spcPct val="104000"/>
                        </a:lnSpc>
                        <a:spcBef>
                          <a:spcPts val="0"/>
                        </a:spcBef>
                        <a:spcAft>
                          <a:spcPts val="0"/>
                        </a:spcAft>
                        <a:buNone/>
                      </a:pPr>
                      <a:r>
                        <a:rPr lang="en-US" sz="1200"/>
                        <a:t>Cases </a:t>
                      </a:r>
                      <a:endParaRPr sz="1200">
                        <a:latin typeface="Calibri"/>
                        <a:ea typeface="Calibri"/>
                        <a:cs typeface="Calibri"/>
                        <a:sym typeface="Calibri"/>
                      </a:endParaRPr>
                    </a:p>
                  </a:txBody>
                  <a:tcPr marL="36050" marR="36050" marT="0" marB="0"/>
                </a:tc>
                <a:tc>
                  <a:txBody>
                    <a:bodyPr/>
                    <a:lstStyle/>
                    <a:p>
                      <a:pPr marL="0" marR="0" lvl="0" indent="0" algn="just" rtl="0">
                        <a:lnSpc>
                          <a:spcPct val="104000"/>
                        </a:lnSpc>
                        <a:spcBef>
                          <a:spcPts val="0"/>
                        </a:spcBef>
                        <a:spcAft>
                          <a:spcPts val="0"/>
                        </a:spcAft>
                        <a:buNone/>
                      </a:pPr>
                      <a:r>
                        <a:rPr lang="en-US" sz="1200"/>
                        <a:t>ITR status as per  due date </a:t>
                      </a:r>
                      <a:endParaRPr sz="1200">
                        <a:latin typeface="Calibri"/>
                        <a:ea typeface="Calibri"/>
                        <a:cs typeface="Calibri"/>
                        <a:sym typeface="Calibri"/>
                      </a:endParaRPr>
                    </a:p>
                  </a:txBody>
                  <a:tcPr marL="36050" marR="36050" marT="0" marB="0"/>
                </a:tc>
                <a:tc>
                  <a:txBody>
                    <a:bodyPr/>
                    <a:lstStyle/>
                    <a:p>
                      <a:pPr marL="0" marR="0" lvl="0" indent="0" algn="just" rtl="0">
                        <a:lnSpc>
                          <a:spcPct val="104000"/>
                        </a:lnSpc>
                        <a:spcBef>
                          <a:spcPts val="0"/>
                        </a:spcBef>
                        <a:spcAft>
                          <a:spcPts val="0"/>
                        </a:spcAft>
                        <a:buNone/>
                      </a:pPr>
                      <a:r>
                        <a:rPr lang="en-US" sz="1200"/>
                        <a:t>Aggregate of TDS &amp; TCS amount in preceding FYs.</a:t>
                      </a:r>
                      <a:endParaRPr sz="1200">
                        <a:latin typeface="Calibri"/>
                        <a:ea typeface="Calibri"/>
                        <a:cs typeface="Calibri"/>
                        <a:sym typeface="Calibri"/>
                      </a:endParaRPr>
                    </a:p>
                  </a:txBody>
                  <a:tcPr marL="36050" marR="36050" marT="0" marB="0"/>
                </a:tc>
                <a:tc>
                  <a:txBody>
                    <a:bodyPr/>
                    <a:lstStyle/>
                    <a:p>
                      <a:pPr marL="0" marR="0" lvl="0" indent="0" algn="just" rtl="0">
                        <a:lnSpc>
                          <a:spcPct val="104000"/>
                        </a:lnSpc>
                        <a:spcBef>
                          <a:spcPts val="0"/>
                        </a:spcBef>
                        <a:spcAft>
                          <a:spcPts val="0"/>
                        </a:spcAft>
                        <a:buNone/>
                      </a:pPr>
                      <a:r>
                        <a:rPr lang="en-US" sz="1200"/>
                        <a:t>Applicable/non applicable</a:t>
                      </a:r>
                      <a:endParaRPr sz="1200">
                        <a:latin typeface="Calibri"/>
                        <a:ea typeface="Calibri"/>
                        <a:cs typeface="Calibri"/>
                        <a:sym typeface="Calibri"/>
                      </a:endParaRPr>
                    </a:p>
                  </a:txBody>
                  <a:tcPr marL="36050" marR="36050" marT="0" marB="0"/>
                </a:tc>
              </a:tr>
              <a:tr h="749775">
                <a:tc>
                  <a:txBody>
                    <a:bodyPr/>
                    <a:lstStyle/>
                    <a:p>
                      <a:pPr marL="0" marR="0" lvl="0" indent="0" algn="just" rtl="0">
                        <a:lnSpc>
                          <a:spcPct val="104000"/>
                        </a:lnSpc>
                        <a:spcBef>
                          <a:spcPts val="0"/>
                        </a:spcBef>
                        <a:spcAft>
                          <a:spcPts val="0"/>
                        </a:spcAft>
                        <a:buNone/>
                      </a:pPr>
                      <a:r>
                        <a:rPr lang="en-US" sz="1200"/>
                        <a:t>Case-1</a:t>
                      </a:r>
                      <a:endParaRPr sz="1200"/>
                    </a:p>
                    <a:p>
                      <a:pPr marL="0" marR="0" lvl="0" indent="0" algn="just" rtl="0">
                        <a:lnSpc>
                          <a:spcPct val="104000"/>
                        </a:lnSpc>
                        <a:spcBef>
                          <a:spcPts val="210"/>
                        </a:spcBef>
                        <a:spcAft>
                          <a:spcPts val="0"/>
                        </a:spcAft>
                        <a:buNone/>
                      </a:pPr>
                      <a:r>
                        <a:rPr lang="en-US" sz="1200"/>
                        <a:t>Payee is individual person resident in India</a:t>
                      </a:r>
                      <a:endParaRPr sz="1200">
                        <a:latin typeface="Calibri"/>
                        <a:ea typeface="Calibri"/>
                        <a:cs typeface="Calibri"/>
                        <a:sym typeface="Calibri"/>
                      </a:endParaRPr>
                    </a:p>
                  </a:txBody>
                  <a:tcPr marL="36050" marR="36050" marT="0" marB="0"/>
                </a:tc>
                <a:tc>
                  <a:txBody>
                    <a:bodyPr/>
                    <a:lstStyle/>
                    <a:p>
                      <a:pPr marL="0" marR="0" lvl="0" indent="0" algn="just" rtl="0">
                        <a:lnSpc>
                          <a:spcPct val="104000"/>
                        </a:lnSpc>
                        <a:spcBef>
                          <a:spcPts val="0"/>
                        </a:spcBef>
                        <a:spcAft>
                          <a:spcPts val="0"/>
                        </a:spcAft>
                        <a:buNone/>
                      </a:pPr>
                      <a:r>
                        <a:rPr lang="en-US" sz="1200"/>
                        <a:t>AY 2021-22  not filed</a:t>
                      </a:r>
                      <a:endParaRPr sz="1200"/>
                    </a:p>
                    <a:p>
                      <a:pPr marL="0" marR="0" lvl="0" indent="0" algn="just" rtl="0">
                        <a:lnSpc>
                          <a:spcPct val="104000"/>
                        </a:lnSpc>
                        <a:spcBef>
                          <a:spcPts val="210"/>
                        </a:spcBef>
                        <a:spcAft>
                          <a:spcPts val="0"/>
                        </a:spcAft>
                        <a:buNone/>
                      </a:pPr>
                      <a:r>
                        <a:rPr lang="en-US" sz="1200"/>
                        <a:t>AY 2020-21  filed</a:t>
                      </a:r>
                      <a:endParaRPr sz="1200">
                        <a:latin typeface="Calibri"/>
                        <a:ea typeface="Calibri"/>
                        <a:cs typeface="Calibri"/>
                        <a:sym typeface="Calibri"/>
                      </a:endParaRPr>
                    </a:p>
                  </a:txBody>
                  <a:tcPr marL="36050" marR="36050" marT="0" marB="0"/>
                </a:tc>
                <a:tc>
                  <a:txBody>
                    <a:bodyPr/>
                    <a:lstStyle/>
                    <a:p>
                      <a:pPr marL="0" marR="0" lvl="0" indent="0" algn="just" rtl="0">
                        <a:lnSpc>
                          <a:spcPct val="104000"/>
                        </a:lnSpc>
                        <a:spcBef>
                          <a:spcPts val="0"/>
                        </a:spcBef>
                        <a:spcAft>
                          <a:spcPts val="0"/>
                        </a:spcAft>
                        <a:buNone/>
                      </a:pPr>
                      <a:r>
                        <a:rPr lang="en-US" sz="1200"/>
                        <a:t>FY 20-21 -₹ 51000/-</a:t>
                      </a:r>
                      <a:endParaRPr sz="1200"/>
                    </a:p>
                    <a:p>
                      <a:pPr marL="0" marR="0" lvl="0" indent="0" algn="just" rtl="0">
                        <a:lnSpc>
                          <a:spcPct val="104000"/>
                        </a:lnSpc>
                        <a:spcBef>
                          <a:spcPts val="210"/>
                        </a:spcBef>
                        <a:spcAft>
                          <a:spcPts val="0"/>
                        </a:spcAft>
                        <a:buNone/>
                      </a:pPr>
                      <a:r>
                        <a:rPr lang="en-US" sz="1200"/>
                        <a:t>FY 19-20  ₹ 55000/-</a:t>
                      </a:r>
                      <a:endParaRPr sz="1200">
                        <a:latin typeface="Calibri"/>
                        <a:ea typeface="Calibri"/>
                        <a:cs typeface="Calibri"/>
                        <a:sym typeface="Calibri"/>
                      </a:endParaRPr>
                    </a:p>
                  </a:txBody>
                  <a:tcPr marL="36050" marR="36050" marT="0" marB="0"/>
                </a:tc>
                <a:tc>
                  <a:txBody>
                    <a:bodyPr/>
                    <a:lstStyle/>
                    <a:p>
                      <a:pPr marL="0" marR="0" lvl="0" indent="0" algn="just" rtl="0">
                        <a:lnSpc>
                          <a:spcPct val="104000"/>
                        </a:lnSpc>
                        <a:spcBef>
                          <a:spcPts val="0"/>
                        </a:spcBef>
                        <a:spcAft>
                          <a:spcPts val="0"/>
                        </a:spcAft>
                        <a:buNone/>
                      </a:pPr>
                      <a:r>
                        <a:rPr lang="en-US" sz="1200"/>
                        <a:t> For 2 QTR of AY 2022-23 – higher rate  u/s 206AB not applicable because due date of filing ITR extended to 30</a:t>
                      </a:r>
                      <a:r>
                        <a:rPr lang="en-US" sz="1200" baseline="30000"/>
                        <a:t>th</a:t>
                      </a:r>
                      <a:r>
                        <a:rPr lang="en-US" sz="1200"/>
                        <a:t> September 2021.</a:t>
                      </a:r>
                      <a:endParaRPr sz="1200">
                        <a:latin typeface="Calibri"/>
                        <a:ea typeface="Calibri"/>
                        <a:cs typeface="Calibri"/>
                        <a:sym typeface="Calibri"/>
                      </a:endParaRPr>
                    </a:p>
                  </a:txBody>
                  <a:tcPr marL="36050" marR="36050" marT="0" marB="0"/>
                </a:tc>
              </a:tr>
              <a:tr h="1100175">
                <a:tc>
                  <a:txBody>
                    <a:bodyPr/>
                    <a:lstStyle/>
                    <a:p>
                      <a:pPr marL="0" marR="0" lvl="0" indent="0" algn="just" rtl="0">
                        <a:lnSpc>
                          <a:spcPct val="104000"/>
                        </a:lnSpc>
                        <a:spcBef>
                          <a:spcPts val="0"/>
                        </a:spcBef>
                        <a:spcAft>
                          <a:spcPts val="0"/>
                        </a:spcAft>
                        <a:buNone/>
                      </a:pPr>
                      <a:r>
                        <a:rPr lang="en-US" sz="1200"/>
                        <a:t>Case-2</a:t>
                      </a:r>
                      <a:endParaRPr sz="1200"/>
                    </a:p>
                    <a:p>
                      <a:pPr marL="0" marR="0" lvl="0" indent="0" algn="just" rtl="0">
                        <a:lnSpc>
                          <a:spcPct val="104000"/>
                        </a:lnSpc>
                        <a:spcBef>
                          <a:spcPts val="210"/>
                        </a:spcBef>
                        <a:spcAft>
                          <a:spcPts val="0"/>
                        </a:spcAft>
                        <a:buNone/>
                      </a:pPr>
                      <a:r>
                        <a:rPr lang="en-US" sz="1200"/>
                        <a:t>Payee is individual person resident in India</a:t>
                      </a:r>
                      <a:endParaRPr sz="1200">
                        <a:latin typeface="Calibri"/>
                        <a:ea typeface="Calibri"/>
                        <a:cs typeface="Calibri"/>
                        <a:sym typeface="Calibri"/>
                      </a:endParaRPr>
                    </a:p>
                  </a:txBody>
                  <a:tcPr marL="36050" marR="36050" marT="0" marB="0"/>
                </a:tc>
                <a:tc>
                  <a:txBody>
                    <a:bodyPr/>
                    <a:lstStyle/>
                    <a:p>
                      <a:pPr marL="0" marR="0" lvl="0" indent="0" algn="just" rtl="0">
                        <a:lnSpc>
                          <a:spcPct val="104000"/>
                        </a:lnSpc>
                        <a:spcBef>
                          <a:spcPts val="0"/>
                        </a:spcBef>
                        <a:spcAft>
                          <a:spcPts val="0"/>
                        </a:spcAft>
                        <a:buNone/>
                      </a:pPr>
                      <a:r>
                        <a:rPr lang="en-US" sz="1200"/>
                        <a:t>AY 2021-22  not filed</a:t>
                      </a:r>
                      <a:endParaRPr sz="1200"/>
                    </a:p>
                    <a:p>
                      <a:pPr marL="0" marR="0" lvl="0" indent="0" algn="just" rtl="0">
                        <a:lnSpc>
                          <a:spcPct val="104000"/>
                        </a:lnSpc>
                        <a:spcBef>
                          <a:spcPts val="210"/>
                        </a:spcBef>
                        <a:spcAft>
                          <a:spcPts val="0"/>
                        </a:spcAft>
                        <a:buNone/>
                      </a:pPr>
                      <a:r>
                        <a:rPr lang="en-US" sz="1200"/>
                        <a:t>AY 2020-21  filed</a:t>
                      </a:r>
                      <a:endParaRPr sz="1200">
                        <a:latin typeface="Calibri"/>
                        <a:ea typeface="Calibri"/>
                        <a:cs typeface="Calibri"/>
                        <a:sym typeface="Calibri"/>
                      </a:endParaRPr>
                    </a:p>
                  </a:txBody>
                  <a:tcPr marL="36050" marR="36050" marT="0" marB="0"/>
                </a:tc>
                <a:tc>
                  <a:txBody>
                    <a:bodyPr/>
                    <a:lstStyle/>
                    <a:p>
                      <a:pPr marL="0" marR="0" lvl="0" indent="0" algn="just" rtl="0">
                        <a:lnSpc>
                          <a:spcPct val="104000"/>
                        </a:lnSpc>
                        <a:spcBef>
                          <a:spcPts val="0"/>
                        </a:spcBef>
                        <a:spcAft>
                          <a:spcPts val="0"/>
                        </a:spcAft>
                        <a:buNone/>
                      </a:pPr>
                      <a:r>
                        <a:rPr lang="en-US" sz="1200"/>
                        <a:t>FY 20-21 -₹ 49000/-</a:t>
                      </a:r>
                      <a:endParaRPr sz="1200"/>
                    </a:p>
                    <a:p>
                      <a:pPr marL="0" marR="0" lvl="0" indent="0" algn="just" rtl="0">
                        <a:lnSpc>
                          <a:spcPct val="104000"/>
                        </a:lnSpc>
                        <a:spcBef>
                          <a:spcPts val="210"/>
                        </a:spcBef>
                        <a:spcAft>
                          <a:spcPts val="0"/>
                        </a:spcAft>
                        <a:buNone/>
                      </a:pPr>
                      <a:r>
                        <a:rPr lang="en-US" sz="1200"/>
                        <a:t>FY 19-20  ₹ 55000/-</a:t>
                      </a:r>
                      <a:endParaRPr sz="1200">
                        <a:latin typeface="Calibri"/>
                        <a:ea typeface="Calibri"/>
                        <a:cs typeface="Calibri"/>
                        <a:sym typeface="Calibri"/>
                      </a:endParaRPr>
                    </a:p>
                  </a:txBody>
                  <a:tcPr marL="36050" marR="36050" marT="0" marB="0"/>
                </a:tc>
                <a:tc>
                  <a:txBody>
                    <a:bodyPr/>
                    <a:lstStyle/>
                    <a:p>
                      <a:pPr marL="0" marR="0" lvl="0" indent="0" algn="just" rtl="0">
                        <a:lnSpc>
                          <a:spcPct val="104000"/>
                        </a:lnSpc>
                        <a:spcBef>
                          <a:spcPts val="0"/>
                        </a:spcBef>
                        <a:spcAft>
                          <a:spcPts val="0"/>
                        </a:spcAft>
                        <a:buNone/>
                      </a:pPr>
                      <a:r>
                        <a:rPr lang="en-US" sz="1200"/>
                        <a:t> For 2/3/4 QTR of AY 2022-23 – higher rate  u/s 206AB not applicable because amount of TDS &amp;TCS in both the FY not exceeding the threshold limit ₹ 50000/- in each FY.</a:t>
                      </a:r>
                      <a:endParaRPr sz="1200">
                        <a:latin typeface="Calibri"/>
                        <a:ea typeface="Calibri"/>
                        <a:cs typeface="Calibri"/>
                        <a:sym typeface="Calibri"/>
                      </a:endParaRPr>
                    </a:p>
                  </a:txBody>
                  <a:tcPr marL="36050" marR="36050" marT="0" marB="0"/>
                </a:tc>
              </a:tr>
              <a:tr h="1222425">
                <a:tc>
                  <a:txBody>
                    <a:bodyPr/>
                    <a:lstStyle/>
                    <a:p>
                      <a:pPr marL="0" marR="0" lvl="0" indent="0" algn="just" rtl="0">
                        <a:lnSpc>
                          <a:spcPct val="104000"/>
                        </a:lnSpc>
                        <a:spcBef>
                          <a:spcPts val="0"/>
                        </a:spcBef>
                        <a:spcAft>
                          <a:spcPts val="0"/>
                        </a:spcAft>
                        <a:buNone/>
                      </a:pPr>
                      <a:r>
                        <a:rPr lang="en-US" sz="1200"/>
                        <a:t>Case-3</a:t>
                      </a:r>
                      <a:endParaRPr sz="1200"/>
                    </a:p>
                    <a:p>
                      <a:pPr marL="0" marR="0" lvl="0" indent="0" algn="just" rtl="0">
                        <a:lnSpc>
                          <a:spcPct val="104000"/>
                        </a:lnSpc>
                        <a:spcBef>
                          <a:spcPts val="210"/>
                        </a:spcBef>
                        <a:spcAft>
                          <a:spcPts val="0"/>
                        </a:spcAft>
                        <a:buNone/>
                      </a:pPr>
                      <a:r>
                        <a:rPr lang="en-US" sz="1200"/>
                        <a:t>Payee is individual person resident in India</a:t>
                      </a:r>
                      <a:endParaRPr sz="1200">
                        <a:latin typeface="Calibri"/>
                        <a:ea typeface="Calibri"/>
                        <a:cs typeface="Calibri"/>
                        <a:sym typeface="Calibri"/>
                      </a:endParaRPr>
                    </a:p>
                  </a:txBody>
                  <a:tcPr marL="36050" marR="36050" marT="0" marB="0"/>
                </a:tc>
                <a:tc>
                  <a:txBody>
                    <a:bodyPr/>
                    <a:lstStyle/>
                    <a:p>
                      <a:pPr marL="0" marR="0" lvl="0" indent="0" algn="just" rtl="0">
                        <a:lnSpc>
                          <a:spcPct val="104000"/>
                        </a:lnSpc>
                        <a:spcBef>
                          <a:spcPts val="0"/>
                        </a:spcBef>
                        <a:spcAft>
                          <a:spcPts val="0"/>
                        </a:spcAft>
                        <a:buNone/>
                      </a:pPr>
                      <a:r>
                        <a:rPr lang="en-US" sz="1200"/>
                        <a:t>AY 2021-22  not filed till 31-12-2021 ( suppose due date expired on 30-09-2021)</a:t>
                      </a:r>
                      <a:endParaRPr sz="1200"/>
                    </a:p>
                    <a:p>
                      <a:pPr marL="0" marR="0" lvl="0" indent="0" algn="just" rtl="0">
                        <a:lnSpc>
                          <a:spcPct val="104000"/>
                        </a:lnSpc>
                        <a:spcBef>
                          <a:spcPts val="210"/>
                        </a:spcBef>
                        <a:spcAft>
                          <a:spcPts val="0"/>
                        </a:spcAft>
                        <a:buNone/>
                      </a:pPr>
                      <a:r>
                        <a:rPr lang="en-US" sz="1200"/>
                        <a:t>AY 2020-21  filed</a:t>
                      </a:r>
                      <a:endParaRPr sz="1200">
                        <a:latin typeface="Calibri"/>
                        <a:ea typeface="Calibri"/>
                        <a:cs typeface="Calibri"/>
                        <a:sym typeface="Calibri"/>
                      </a:endParaRPr>
                    </a:p>
                  </a:txBody>
                  <a:tcPr marL="36050" marR="36050" marT="0" marB="0"/>
                </a:tc>
                <a:tc>
                  <a:txBody>
                    <a:bodyPr/>
                    <a:lstStyle/>
                    <a:p>
                      <a:pPr marL="0" marR="0" lvl="0" indent="0" algn="just" rtl="0">
                        <a:lnSpc>
                          <a:spcPct val="104000"/>
                        </a:lnSpc>
                        <a:spcBef>
                          <a:spcPts val="0"/>
                        </a:spcBef>
                        <a:spcAft>
                          <a:spcPts val="0"/>
                        </a:spcAft>
                        <a:buNone/>
                      </a:pPr>
                      <a:r>
                        <a:rPr lang="en-US" sz="1200"/>
                        <a:t>FY 20-21 -₹ 52000/-</a:t>
                      </a:r>
                      <a:endParaRPr sz="1200"/>
                    </a:p>
                    <a:p>
                      <a:pPr marL="0" marR="0" lvl="0" indent="0" algn="just" rtl="0">
                        <a:lnSpc>
                          <a:spcPct val="104000"/>
                        </a:lnSpc>
                        <a:spcBef>
                          <a:spcPts val="210"/>
                        </a:spcBef>
                        <a:spcAft>
                          <a:spcPts val="0"/>
                        </a:spcAft>
                        <a:buNone/>
                      </a:pPr>
                      <a:r>
                        <a:rPr lang="en-US" sz="1200"/>
                        <a:t>FY 19-20  ₹ 55000/-</a:t>
                      </a:r>
                      <a:endParaRPr sz="1200">
                        <a:latin typeface="Calibri"/>
                        <a:ea typeface="Calibri"/>
                        <a:cs typeface="Calibri"/>
                        <a:sym typeface="Calibri"/>
                      </a:endParaRPr>
                    </a:p>
                  </a:txBody>
                  <a:tcPr marL="36050" marR="36050" marT="0" marB="0"/>
                </a:tc>
                <a:tc>
                  <a:txBody>
                    <a:bodyPr/>
                    <a:lstStyle/>
                    <a:p>
                      <a:pPr marL="0" marR="0" lvl="0" indent="0" algn="just" rtl="0">
                        <a:lnSpc>
                          <a:spcPct val="104000"/>
                        </a:lnSpc>
                        <a:spcBef>
                          <a:spcPts val="0"/>
                        </a:spcBef>
                        <a:spcAft>
                          <a:spcPts val="0"/>
                        </a:spcAft>
                        <a:buNone/>
                      </a:pPr>
                      <a:r>
                        <a:rPr lang="en-US" sz="1200"/>
                        <a:t> For 4 QTR of AY 2022-23 – higher rate  u/s 206AB  applicable because amount of TDS &amp;TCS in both the FY exceeding the threshold limit ₹ 50000/- in each FY and ITR of AY 2021-22 not filed before due date u/s 139(1)</a:t>
                      </a:r>
                      <a:endParaRPr sz="1200">
                        <a:latin typeface="Calibri"/>
                        <a:ea typeface="Calibri"/>
                        <a:cs typeface="Calibri"/>
                        <a:sym typeface="Calibri"/>
                      </a:endParaRPr>
                    </a:p>
                  </a:txBody>
                  <a:tcPr marL="36050" marR="36050" marT="0" marB="0"/>
                </a:tc>
              </a:tr>
              <a:tr h="977925">
                <a:tc>
                  <a:txBody>
                    <a:bodyPr/>
                    <a:lstStyle/>
                    <a:p>
                      <a:pPr marL="0" marR="0" lvl="0" indent="0" algn="just" rtl="0">
                        <a:lnSpc>
                          <a:spcPct val="104000"/>
                        </a:lnSpc>
                        <a:spcBef>
                          <a:spcPts val="0"/>
                        </a:spcBef>
                        <a:spcAft>
                          <a:spcPts val="0"/>
                        </a:spcAft>
                        <a:buNone/>
                      </a:pPr>
                      <a:r>
                        <a:rPr lang="en-US" sz="1200"/>
                        <a:t>Case-4</a:t>
                      </a:r>
                      <a:endParaRPr sz="1200"/>
                    </a:p>
                    <a:p>
                      <a:pPr marL="0" marR="0" lvl="0" indent="0" algn="just" rtl="0">
                        <a:lnSpc>
                          <a:spcPct val="104000"/>
                        </a:lnSpc>
                        <a:spcBef>
                          <a:spcPts val="210"/>
                        </a:spcBef>
                        <a:spcAft>
                          <a:spcPts val="0"/>
                        </a:spcAft>
                        <a:buNone/>
                      </a:pPr>
                      <a:r>
                        <a:rPr lang="en-US" sz="1200"/>
                        <a:t>Payee is a proprietor firm subject to tax audit  resident in India</a:t>
                      </a:r>
                      <a:endParaRPr sz="1200">
                        <a:latin typeface="Calibri"/>
                        <a:ea typeface="Calibri"/>
                        <a:cs typeface="Calibri"/>
                        <a:sym typeface="Calibri"/>
                      </a:endParaRPr>
                    </a:p>
                  </a:txBody>
                  <a:tcPr marL="36050" marR="36050" marT="0" marB="0"/>
                </a:tc>
                <a:tc>
                  <a:txBody>
                    <a:bodyPr/>
                    <a:lstStyle/>
                    <a:p>
                      <a:pPr marL="0" marR="0" lvl="0" indent="0" algn="just" rtl="0">
                        <a:lnSpc>
                          <a:spcPct val="104000"/>
                        </a:lnSpc>
                        <a:spcBef>
                          <a:spcPts val="0"/>
                        </a:spcBef>
                        <a:spcAft>
                          <a:spcPts val="0"/>
                        </a:spcAft>
                        <a:buNone/>
                      </a:pPr>
                      <a:r>
                        <a:rPr lang="en-US" sz="1200"/>
                        <a:t>AY 2021-22  filed in August 2021 </a:t>
                      </a:r>
                      <a:endParaRPr sz="1200"/>
                    </a:p>
                    <a:p>
                      <a:pPr marL="0" marR="0" lvl="0" indent="0" algn="just" rtl="0">
                        <a:lnSpc>
                          <a:spcPct val="104000"/>
                        </a:lnSpc>
                        <a:spcBef>
                          <a:spcPts val="210"/>
                        </a:spcBef>
                        <a:spcAft>
                          <a:spcPts val="0"/>
                        </a:spcAft>
                        <a:buNone/>
                      </a:pPr>
                      <a:r>
                        <a:rPr lang="en-US" sz="1200"/>
                        <a:t>AY 2020-21  not filed</a:t>
                      </a:r>
                      <a:endParaRPr sz="1200">
                        <a:latin typeface="Calibri"/>
                        <a:ea typeface="Calibri"/>
                        <a:cs typeface="Calibri"/>
                        <a:sym typeface="Calibri"/>
                      </a:endParaRPr>
                    </a:p>
                  </a:txBody>
                  <a:tcPr marL="36050" marR="36050" marT="0" marB="0"/>
                </a:tc>
                <a:tc>
                  <a:txBody>
                    <a:bodyPr/>
                    <a:lstStyle/>
                    <a:p>
                      <a:pPr marL="0" marR="0" lvl="0" indent="0" algn="just" rtl="0">
                        <a:lnSpc>
                          <a:spcPct val="104000"/>
                        </a:lnSpc>
                        <a:spcBef>
                          <a:spcPts val="0"/>
                        </a:spcBef>
                        <a:spcAft>
                          <a:spcPts val="0"/>
                        </a:spcAft>
                        <a:buNone/>
                      </a:pPr>
                      <a:r>
                        <a:rPr lang="en-US" sz="1200"/>
                        <a:t>FY 19-20 -₹ 51000/-</a:t>
                      </a:r>
                      <a:endParaRPr sz="1200"/>
                    </a:p>
                    <a:p>
                      <a:pPr marL="0" marR="0" lvl="0" indent="0" algn="just" rtl="0">
                        <a:lnSpc>
                          <a:spcPct val="104000"/>
                        </a:lnSpc>
                        <a:spcBef>
                          <a:spcPts val="210"/>
                        </a:spcBef>
                        <a:spcAft>
                          <a:spcPts val="0"/>
                        </a:spcAft>
                        <a:buNone/>
                      </a:pPr>
                      <a:r>
                        <a:rPr lang="en-US" sz="1200"/>
                        <a:t>FY 19-20  ₹ 55000/-</a:t>
                      </a:r>
                      <a:endParaRPr sz="1200">
                        <a:latin typeface="Calibri"/>
                        <a:ea typeface="Calibri"/>
                        <a:cs typeface="Calibri"/>
                        <a:sym typeface="Calibri"/>
                      </a:endParaRPr>
                    </a:p>
                  </a:txBody>
                  <a:tcPr marL="36050" marR="36050" marT="0" marB="0"/>
                </a:tc>
                <a:tc>
                  <a:txBody>
                    <a:bodyPr/>
                    <a:lstStyle/>
                    <a:p>
                      <a:pPr marL="0" marR="0" lvl="0" indent="0" algn="just" rtl="0">
                        <a:lnSpc>
                          <a:spcPct val="104000"/>
                        </a:lnSpc>
                        <a:spcBef>
                          <a:spcPts val="0"/>
                        </a:spcBef>
                        <a:spcAft>
                          <a:spcPts val="0"/>
                        </a:spcAft>
                        <a:buNone/>
                      </a:pPr>
                      <a:r>
                        <a:rPr lang="en-US" sz="1200"/>
                        <a:t> For 2 QTR of AY 2022-23 – higher rate  u/s 206AB applicable because ITR  filed before extended due date u/s 139(1) for AY 2021-22 but not filed for AY 2020-21. </a:t>
                      </a:r>
                      <a:endParaRPr sz="1200">
                        <a:latin typeface="Calibri"/>
                        <a:ea typeface="Calibri"/>
                        <a:cs typeface="Calibri"/>
                        <a:sym typeface="Calibri"/>
                      </a:endParaRPr>
                    </a:p>
                  </a:txBody>
                  <a:tcPr marL="36050" marR="36050" marT="0" marB="0"/>
                </a:tc>
              </a:tr>
              <a:tr h="1116500">
                <a:tc>
                  <a:txBody>
                    <a:bodyPr/>
                    <a:lstStyle/>
                    <a:p>
                      <a:pPr marL="0" marR="0" lvl="0" indent="0" algn="just" rtl="0">
                        <a:lnSpc>
                          <a:spcPct val="104000"/>
                        </a:lnSpc>
                        <a:spcBef>
                          <a:spcPts val="0"/>
                        </a:spcBef>
                        <a:spcAft>
                          <a:spcPts val="0"/>
                        </a:spcAft>
                        <a:buNone/>
                      </a:pPr>
                      <a:r>
                        <a:rPr lang="en-US" sz="1200"/>
                        <a:t>Case-5</a:t>
                      </a:r>
                      <a:endParaRPr sz="1200"/>
                    </a:p>
                    <a:p>
                      <a:pPr marL="0" marR="0" lvl="0" indent="0" algn="just" rtl="0">
                        <a:lnSpc>
                          <a:spcPct val="104000"/>
                        </a:lnSpc>
                        <a:spcBef>
                          <a:spcPts val="210"/>
                        </a:spcBef>
                        <a:spcAft>
                          <a:spcPts val="0"/>
                        </a:spcAft>
                        <a:buNone/>
                      </a:pPr>
                      <a:r>
                        <a:rPr lang="en-US" sz="1200"/>
                        <a:t>Payee is a company not subject to tax audit non-resident in India and not having PE in India.</a:t>
                      </a:r>
                      <a:endParaRPr sz="1200">
                        <a:latin typeface="Calibri"/>
                        <a:ea typeface="Calibri"/>
                        <a:cs typeface="Calibri"/>
                        <a:sym typeface="Calibri"/>
                      </a:endParaRPr>
                    </a:p>
                  </a:txBody>
                  <a:tcPr marL="36050" marR="36050" marT="0" marB="0"/>
                </a:tc>
                <a:tc>
                  <a:txBody>
                    <a:bodyPr/>
                    <a:lstStyle/>
                    <a:p>
                      <a:pPr marL="0" marR="0" lvl="0" indent="0" algn="just" rtl="0">
                        <a:lnSpc>
                          <a:spcPct val="104000"/>
                        </a:lnSpc>
                        <a:spcBef>
                          <a:spcPts val="0"/>
                        </a:spcBef>
                        <a:spcAft>
                          <a:spcPts val="0"/>
                        </a:spcAft>
                        <a:buNone/>
                      </a:pPr>
                      <a:r>
                        <a:rPr lang="en-US" sz="1200"/>
                        <a:t>AY 2020-21  not filed </a:t>
                      </a:r>
                      <a:endParaRPr sz="1200"/>
                    </a:p>
                    <a:p>
                      <a:pPr marL="0" marR="0" lvl="0" indent="0" algn="just" rtl="0">
                        <a:lnSpc>
                          <a:spcPct val="104000"/>
                        </a:lnSpc>
                        <a:spcBef>
                          <a:spcPts val="210"/>
                        </a:spcBef>
                        <a:spcAft>
                          <a:spcPts val="0"/>
                        </a:spcAft>
                        <a:buNone/>
                      </a:pPr>
                      <a:r>
                        <a:rPr lang="en-US" sz="1200"/>
                        <a:t>AY 2019-20  not filed</a:t>
                      </a:r>
                      <a:endParaRPr sz="1200">
                        <a:latin typeface="Calibri"/>
                        <a:ea typeface="Calibri"/>
                        <a:cs typeface="Calibri"/>
                        <a:sym typeface="Calibri"/>
                      </a:endParaRPr>
                    </a:p>
                  </a:txBody>
                  <a:tcPr marL="36050" marR="36050" marT="0" marB="0"/>
                </a:tc>
                <a:tc>
                  <a:txBody>
                    <a:bodyPr/>
                    <a:lstStyle/>
                    <a:p>
                      <a:pPr marL="0" marR="0" lvl="0" indent="0" algn="just" rtl="0">
                        <a:lnSpc>
                          <a:spcPct val="104000"/>
                        </a:lnSpc>
                        <a:spcBef>
                          <a:spcPts val="0"/>
                        </a:spcBef>
                        <a:spcAft>
                          <a:spcPts val="0"/>
                        </a:spcAft>
                        <a:buNone/>
                      </a:pPr>
                      <a:r>
                        <a:rPr lang="en-US" sz="1200"/>
                        <a:t>FY 19-20 -₹ 51000/-</a:t>
                      </a:r>
                      <a:endParaRPr sz="1200"/>
                    </a:p>
                    <a:p>
                      <a:pPr marL="0" marR="0" lvl="0" indent="0" algn="just" rtl="0">
                        <a:lnSpc>
                          <a:spcPct val="104000"/>
                        </a:lnSpc>
                        <a:spcBef>
                          <a:spcPts val="210"/>
                        </a:spcBef>
                        <a:spcAft>
                          <a:spcPts val="0"/>
                        </a:spcAft>
                        <a:buNone/>
                      </a:pPr>
                      <a:r>
                        <a:rPr lang="en-US" sz="1200"/>
                        <a:t>FY 19-20  ₹ 55000/-</a:t>
                      </a:r>
                      <a:endParaRPr sz="1200">
                        <a:latin typeface="Calibri"/>
                        <a:ea typeface="Calibri"/>
                        <a:cs typeface="Calibri"/>
                        <a:sym typeface="Calibri"/>
                      </a:endParaRPr>
                    </a:p>
                  </a:txBody>
                  <a:tcPr marL="36050" marR="36050" marT="0" marB="0"/>
                </a:tc>
                <a:tc>
                  <a:txBody>
                    <a:bodyPr/>
                    <a:lstStyle/>
                    <a:p>
                      <a:pPr marL="0" marR="0" lvl="0" indent="0" algn="just" rtl="0">
                        <a:lnSpc>
                          <a:spcPct val="104000"/>
                        </a:lnSpc>
                        <a:spcBef>
                          <a:spcPts val="0"/>
                        </a:spcBef>
                        <a:spcAft>
                          <a:spcPts val="0"/>
                        </a:spcAft>
                        <a:buNone/>
                      </a:pPr>
                      <a:r>
                        <a:rPr lang="en-US" sz="1200"/>
                        <a:t> For 4 QTR of AY 2022-23 – higher rate  u/s 206AB not applicable  as expressly excluded and  will be covered in section 195. </a:t>
                      </a:r>
                      <a:endParaRPr sz="1200">
                        <a:latin typeface="Calibri"/>
                        <a:ea typeface="Calibri"/>
                        <a:cs typeface="Calibri"/>
                        <a:sym typeface="Calibri"/>
                      </a:endParaRPr>
                    </a:p>
                  </a:txBody>
                  <a:tcPr marL="36050" marR="36050" marT="0" marB="0"/>
                </a:tc>
              </a:tr>
            </a:tbl>
          </a:graphicData>
        </a:graphic>
      </p:graphicFrame>
      <p:sp>
        <p:nvSpPr>
          <p:cNvPr id="392" name="Google Shape;392;p11"/>
          <p:cNvSpPr/>
          <p:nvPr/>
        </p:nvSpPr>
        <p:spPr>
          <a:xfrm>
            <a:off x="2876175" y="73057"/>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Illustration of applicability /non applicability:</a:t>
            </a: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317"/>
        <p:cNvGrpSpPr/>
        <p:nvPr/>
      </p:nvGrpSpPr>
      <p:grpSpPr>
        <a:xfrm>
          <a:off x="0" y="0"/>
          <a:ext cx="0" cy="0"/>
          <a:chOff x="0" y="0"/>
          <a:chExt cx="0" cy="0"/>
        </a:xfrm>
      </p:grpSpPr>
      <p:sp>
        <p:nvSpPr>
          <p:cNvPr id="318" name="Google Shape;318;p2"/>
          <p:cNvSpPr txBox="1">
            <a:spLocks noGrp="1"/>
          </p:cNvSpPr>
          <p:nvPr>
            <p:ph type="title"/>
          </p:nvPr>
        </p:nvSpPr>
        <p:spPr>
          <a:xfrm>
            <a:off x="0" y="0"/>
            <a:ext cx="12192000" cy="229230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normAutofit fontScale="90000"/>
          </a:bodyPr>
          <a:lstStyle/>
          <a:p>
            <a:pPr marL="0" lvl="0" indent="0" algn="ctr" rtl="0">
              <a:lnSpc>
                <a:spcPct val="150000"/>
              </a:lnSpc>
              <a:spcBef>
                <a:spcPts val="0"/>
              </a:spcBef>
              <a:spcAft>
                <a:spcPts val="0"/>
              </a:spcAft>
              <a:buClr>
                <a:schemeClr val="lt1"/>
              </a:buClr>
              <a:buSzPct val="100000"/>
              <a:buFont typeface="Garamond"/>
              <a:buNone/>
            </a:pPr>
            <a:r>
              <a:rPr lang="en-US" sz="1378" dirty="0">
                <a:solidFill>
                  <a:schemeClr val="lt1"/>
                </a:solidFill>
                <a:latin typeface="Garamond"/>
                <a:ea typeface="Garamond"/>
                <a:cs typeface="Garamond"/>
                <a:sym typeface="Garamond"/>
              </a:rPr>
              <a:t/>
            </a:r>
            <a:br>
              <a:rPr lang="en-US" sz="1378" dirty="0">
                <a:solidFill>
                  <a:schemeClr val="lt1"/>
                </a:solidFill>
                <a:latin typeface="Garamond"/>
                <a:ea typeface="Garamond"/>
                <a:cs typeface="Garamond"/>
                <a:sym typeface="Garamond"/>
              </a:rPr>
            </a:br>
            <a:r>
              <a:rPr lang="en-US" sz="1711" dirty="0">
                <a:solidFill>
                  <a:schemeClr val="lt1"/>
                </a:solidFill>
                <a:latin typeface="Garamond"/>
                <a:ea typeface="Garamond"/>
                <a:cs typeface="Garamond"/>
                <a:sym typeface="Garamond"/>
              </a:rPr>
              <a:t/>
            </a:r>
            <a:br>
              <a:rPr lang="en-US" sz="1711" dirty="0">
                <a:solidFill>
                  <a:schemeClr val="lt1"/>
                </a:solidFill>
                <a:latin typeface="Garamond"/>
                <a:ea typeface="Garamond"/>
                <a:cs typeface="Garamond"/>
                <a:sym typeface="Garamond"/>
              </a:rPr>
            </a:br>
            <a:r>
              <a:rPr lang="en-US" sz="2533" dirty="0">
                <a:solidFill>
                  <a:schemeClr val="dk1"/>
                </a:solidFill>
                <a:latin typeface="Garamond"/>
                <a:ea typeface="Garamond"/>
                <a:cs typeface="Garamond"/>
                <a:sym typeface="Garamond"/>
              </a:rPr>
              <a:t>CA PP SINGH.</a:t>
            </a:r>
            <a:endParaRPr sz="2533" dirty="0">
              <a:solidFill>
                <a:schemeClr val="dk1"/>
              </a:solidFill>
              <a:latin typeface="Garamond"/>
              <a:ea typeface="Garamond"/>
              <a:cs typeface="Garamond"/>
              <a:sym typeface="Garamond"/>
            </a:endParaRPr>
          </a:p>
          <a:p>
            <a:pPr marL="0" lvl="0" indent="0" algn="ctr" rtl="0">
              <a:lnSpc>
                <a:spcPct val="150000"/>
              </a:lnSpc>
              <a:spcBef>
                <a:spcPts val="0"/>
              </a:spcBef>
              <a:spcAft>
                <a:spcPts val="0"/>
              </a:spcAft>
              <a:buClr>
                <a:schemeClr val="lt1"/>
              </a:buClr>
              <a:buSzPct val="54394"/>
              <a:buFont typeface="Garamond"/>
              <a:buNone/>
            </a:pPr>
            <a:r>
              <a:rPr lang="en-US" sz="2533" dirty="0">
                <a:solidFill>
                  <a:schemeClr val="dk1"/>
                </a:solidFill>
                <a:latin typeface="Garamond"/>
                <a:ea typeface="Garamond"/>
                <a:cs typeface="Garamond"/>
                <a:sym typeface="Garamond"/>
              </a:rPr>
              <a:t> B.SC(H), CA, CS, LLB, LLM(P)</a:t>
            </a:r>
            <a:br>
              <a:rPr lang="en-US" sz="2533" dirty="0">
                <a:solidFill>
                  <a:schemeClr val="dk1"/>
                </a:solidFill>
                <a:latin typeface="Garamond"/>
                <a:ea typeface="Garamond"/>
                <a:cs typeface="Garamond"/>
                <a:sym typeface="Garamond"/>
              </a:rPr>
            </a:br>
            <a:r>
              <a:rPr lang="en-US" sz="2533" dirty="0">
                <a:solidFill>
                  <a:schemeClr val="dk1"/>
                </a:solidFill>
                <a:latin typeface="Garamond"/>
                <a:ea typeface="Garamond"/>
                <a:cs typeface="Garamond"/>
                <a:sym typeface="Garamond"/>
              </a:rPr>
              <a:t>CONTACT NO. +91-9711521060, 9871229590</a:t>
            </a:r>
            <a:br>
              <a:rPr lang="en-US" sz="2533" dirty="0">
                <a:solidFill>
                  <a:schemeClr val="dk1"/>
                </a:solidFill>
                <a:latin typeface="Garamond"/>
                <a:ea typeface="Garamond"/>
                <a:cs typeface="Garamond"/>
                <a:sym typeface="Garamond"/>
              </a:rPr>
            </a:br>
            <a:r>
              <a:rPr lang="en-US" sz="2533" dirty="0">
                <a:solidFill>
                  <a:schemeClr val="dk1"/>
                </a:solidFill>
                <a:latin typeface="Garamond"/>
                <a:ea typeface="Garamond"/>
                <a:cs typeface="Garamond"/>
                <a:sym typeface="Garamond"/>
              </a:rPr>
              <a:t>cappsingh@gmail.com</a:t>
            </a:r>
            <a:r>
              <a:rPr lang="en-US" sz="2200" dirty="0">
                <a:solidFill>
                  <a:schemeClr val="dk1"/>
                </a:solidFill>
                <a:latin typeface="Twentieth Century"/>
                <a:ea typeface="Twentieth Century"/>
                <a:cs typeface="Twentieth Century"/>
                <a:sym typeface="Twentieth Century"/>
              </a:rPr>
              <a:t/>
            </a:r>
            <a:br>
              <a:rPr lang="en-US" sz="2200" dirty="0">
                <a:solidFill>
                  <a:schemeClr val="dk1"/>
                </a:solidFill>
                <a:latin typeface="Twentieth Century"/>
                <a:ea typeface="Twentieth Century"/>
                <a:cs typeface="Twentieth Century"/>
                <a:sym typeface="Twentieth Century"/>
              </a:rPr>
            </a:br>
            <a:r>
              <a:rPr lang="en-US" sz="2025" dirty="0">
                <a:solidFill>
                  <a:schemeClr val="dk1"/>
                </a:solidFill>
                <a:latin typeface="Garamond"/>
                <a:ea typeface="Garamond"/>
                <a:cs typeface="Garamond"/>
                <a:sym typeface="Garamond"/>
              </a:rPr>
              <a:t/>
            </a:r>
            <a:br>
              <a:rPr lang="en-US" sz="2025" dirty="0">
                <a:solidFill>
                  <a:schemeClr val="dk1"/>
                </a:solidFill>
                <a:latin typeface="Garamond"/>
                <a:ea typeface="Garamond"/>
                <a:cs typeface="Garamond"/>
                <a:sym typeface="Garamond"/>
              </a:rPr>
            </a:br>
            <a:endParaRPr sz="2325" dirty="0">
              <a:solidFill>
                <a:schemeClr val="dk1"/>
              </a:solidFill>
            </a:endParaRPr>
          </a:p>
        </p:txBody>
      </p:sp>
      <p:sp>
        <p:nvSpPr>
          <p:cNvPr id="319" name="Google Shape;319;p2"/>
          <p:cNvSpPr txBox="1">
            <a:spLocks noGrp="1"/>
          </p:cNvSpPr>
          <p:nvPr>
            <p:ph type="body" idx="2"/>
          </p:nvPr>
        </p:nvSpPr>
        <p:spPr>
          <a:xfrm>
            <a:off x="0" y="2292300"/>
            <a:ext cx="12192000" cy="4531200"/>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Autofit/>
          </a:bodyPr>
          <a:lstStyle/>
          <a:p>
            <a:pPr marL="392771" lvl="0" indent="-349250" algn="just" rtl="0">
              <a:lnSpc>
                <a:spcPct val="108000"/>
              </a:lnSpc>
              <a:spcBef>
                <a:spcPts val="0"/>
              </a:spcBef>
              <a:spcAft>
                <a:spcPts val="0"/>
              </a:spcAft>
              <a:buSzPts val="2000"/>
              <a:buFont typeface="Noto Sans Symbols"/>
              <a:buChar char="❑"/>
            </a:pPr>
            <a:r>
              <a:rPr lang="en-US" sz="1800" dirty="0">
                <a:solidFill>
                  <a:srgbClr val="002060"/>
                </a:solidFill>
                <a:latin typeface="Twentieth Century"/>
                <a:ea typeface="Twentieth Century"/>
                <a:cs typeface="Twentieth Century"/>
                <a:sym typeface="Twentieth Century"/>
              </a:rPr>
              <a:t>Post-qualification experience of around 2</a:t>
            </a:r>
            <a:r>
              <a:rPr lang="en-US" sz="1800" dirty="0">
                <a:solidFill>
                  <a:srgbClr val="002060"/>
                </a:solidFill>
              </a:rPr>
              <a:t>3</a:t>
            </a:r>
            <a:r>
              <a:rPr lang="en-US" sz="1800" dirty="0">
                <a:solidFill>
                  <a:srgbClr val="002060"/>
                </a:solidFill>
                <a:latin typeface="Twentieth Century"/>
                <a:ea typeface="Twentieth Century"/>
                <a:cs typeface="Twentieth Century"/>
                <a:sym typeface="Twentieth Century"/>
              </a:rPr>
              <a:t> years in the field of direct &amp; indirect tax and other </a:t>
            </a:r>
            <a:r>
              <a:rPr lang="en-US" sz="1800" dirty="0">
                <a:solidFill>
                  <a:srgbClr val="002060"/>
                </a:solidFill>
              </a:rPr>
              <a:t>economic laws</a:t>
            </a:r>
            <a:r>
              <a:rPr lang="en-US" sz="1800" dirty="0">
                <a:solidFill>
                  <a:srgbClr val="002060"/>
                </a:solidFill>
                <a:latin typeface="Twentieth Century"/>
                <a:ea typeface="Twentieth Century"/>
                <a:cs typeface="Twentieth Century"/>
                <a:sym typeface="Twentieth Century"/>
              </a:rPr>
              <a:t> </a:t>
            </a:r>
            <a:endParaRPr sz="1800" dirty="0">
              <a:solidFill>
                <a:srgbClr val="002060"/>
              </a:solidFill>
            </a:endParaRPr>
          </a:p>
          <a:p>
            <a:pPr marL="392771" lvl="0" indent="-349250" algn="just" rtl="0">
              <a:lnSpc>
                <a:spcPct val="108000"/>
              </a:lnSpc>
              <a:spcBef>
                <a:spcPts val="0"/>
              </a:spcBef>
              <a:spcAft>
                <a:spcPts val="0"/>
              </a:spcAft>
              <a:buSzPts val="2000"/>
              <a:buFont typeface="Noto Sans Symbols"/>
              <a:buChar char="❑"/>
            </a:pPr>
            <a:r>
              <a:rPr lang="en-US" sz="1800" dirty="0">
                <a:solidFill>
                  <a:srgbClr val="002060"/>
                </a:solidFill>
                <a:latin typeface="Twentieth Century"/>
                <a:ea typeface="Twentieth Century"/>
                <a:cs typeface="Twentieth Century"/>
                <a:sym typeface="Twentieth Century"/>
              </a:rPr>
              <a:t>Experience of handling the  litigation matters and advisory matters  of Direct taxes particularly  income tax  and indirect tax  like GST, service tax, DVAT, CST, Central Excise, other economic laws</a:t>
            </a:r>
            <a:r>
              <a:rPr lang="en-US" sz="1800" dirty="0">
                <a:solidFill>
                  <a:srgbClr val="002060"/>
                </a:solidFill>
              </a:rPr>
              <a:t>,</a:t>
            </a:r>
            <a:r>
              <a:rPr lang="en-US" sz="1800" dirty="0">
                <a:solidFill>
                  <a:srgbClr val="002060"/>
                </a:solidFill>
                <a:latin typeface="Twentieth Century"/>
                <a:ea typeface="Twentieth Century"/>
                <a:cs typeface="Twentieth Century"/>
                <a:sym typeface="Twentieth Century"/>
              </a:rPr>
              <a:t> and other related matters.</a:t>
            </a:r>
            <a:endParaRPr sz="1800" dirty="0">
              <a:solidFill>
                <a:srgbClr val="002060"/>
              </a:solidFill>
              <a:latin typeface="Twentieth Century"/>
              <a:ea typeface="Twentieth Century"/>
              <a:cs typeface="Twentieth Century"/>
              <a:sym typeface="Twentieth Century"/>
            </a:endParaRPr>
          </a:p>
          <a:p>
            <a:pPr marL="392771" lvl="0" indent="-349250" algn="just" rtl="0">
              <a:lnSpc>
                <a:spcPct val="108000"/>
              </a:lnSpc>
              <a:spcBef>
                <a:spcPts val="800"/>
              </a:spcBef>
              <a:spcAft>
                <a:spcPts val="0"/>
              </a:spcAft>
              <a:buSzPts val="2000"/>
              <a:buFont typeface="Noto Sans Symbols"/>
              <a:buChar char="❑"/>
            </a:pPr>
            <a:r>
              <a:rPr lang="en-US" sz="1800" dirty="0">
                <a:solidFill>
                  <a:srgbClr val="002060"/>
                </a:solidFill>
                <a:latin typeface="Twentieth Century"/>
                <a:ea typeface="Twentieth Century"/>
                <a:cs typeface="Twentieth Century"/>
                <a:sym typeface="Twentieth Century"/>
              </a:rPr>
              <a:t>Authored the book  </a:t>
            </a:r>
            <a:r>
              <a:rPr lang="en-US" sz="1800" b="1" dirty="0">
                <a:solidFill>
                  <a:srgbClr val="002060"/>
                </a:solidFill>
                <a:latin typeface="Twentieth Century"/>
                <a:ea typeface="Twentieth Century"/>
                <a:cs typeface="Twentieth Century"/>
                <a:sym typeface="Twentieth Century"/>
              </a:rPr>
              <a:t>DNA of GST Audit and Annual return,</a:t>
            </a:r>
            <a:r>
              <a:rPr lang="en-US" sz="1800" dirty="0">
                <a:solidFill>
                  <a:srgbClr val="002060"/>
                </a:solidFill>
                <a:latin typeface="Twentieth Century"/>
                <a:ea typeface="Twentieth Century"/>
                <a:cs typeface="Twentieth Century"/>
                <a:sym typeface="Twentieth Century"/>
              </a:rPr>
              <a:t> </a:t>
            </a:r>
            <a:r>
              <a:rPr lang="en-US" sz="1800" b="1" dirty="0">
                <a:solidFill>
                  <a:srgbClr val="002060"/>
                </a:solidFill>
                <a:latin typeface="Twentieth Century"/>
                <a:ea typeface="Twentieth Century"/>
                <a:cs typeface="Twentieth Century"/>
                <a:sym typeface="Twentieth Century"/>
              </a:rPr>
              <a:t>The </a:t>
            </a:r>
            <a:r>
              <a:rPr lang="en-US" sz="1800" b="1" i="1" dirty="0">
                <a:solidFill>
                  <a:srgbClr val="002060"/>
                </a:solidFill>
                <a:latin typeface="Twentieth Century"/>
                <a:ea typeface="Twentieth Century"/>
                <a:cs typeface="Twentieth Century"/>
                <a:sym typeface="Twentieth Century"/>
              </a:rPr>
              <a:t>DNA of TDS&amp;TCS</a:t>
            </a:r>
            <a:r>
              <a:rPr lang="en-US" sz="1800" b="1" dirty="0">
                <a:solidFill>
                  <a:srgbClr val="002060"/>
                </a:solidFill>
                <a:latin typeface="Twentieth Century"/>
                <a:ea typeface="Twentieth Century"/>
                <a:cs typeface="Twentieth Century"/>
                <a:sym typeface="Twentieth Century"/>
              </a:rPr>
              <a:t> (including withholding tax, advance tax and equalisation levy) ,</a:t>
            </a:r>
            <a:r>
              <a:rPr lang="en-US" sz="1800" dirty="0">
                <a:solidFill>
                  <a:srgbClr val="002060"/>
                </a:solidFill>
                <a:latin typeface="Twentieth Century"/>
                <a:ea typeface="Twentieth Century"/>
                <a:cs typeface="Twentieth Century"/>
                <a:sym typeface="Twentieth Century"/>
              </a:rPr>
              <a:t>Background material on GST for  empowerment of girl students ICAI, New Delhi   </a:t>
            </a:r>
            <a:endParaRPr sz="1800" dirty="0">
              <a:solidFill>
                <a:srgbClr val="002060"/>
              </a:solidFill>
              <a:latin typeface="Twentieth Century"/>
              <a:ea typeface="Twentieth Century"/>
              <a:cs typeface="Twentieth Century"/>
              <a:sym typeface="Twentieth Century"/>
            </a:endParaRPr>
          </a:p>
          <a:p>
            <a:pPr marL="392771" lvl="0" indent="-349250" algn="just" rtl="0">
              <a:lnSpc>
                <a:spcPct val="108000"/>
              </a:lnSpc>
              <a:spcBef>
                <a:spcPts val="800"/>
              </a:spcBef>
              <a:spcAft>
                <a:spcPts val="0"/>
              </a:spcAft>
              <a:buSzPts val="2000"/>
              <a:buFont typeface="Noto Sans Symbols"/>
              <a:buChar char="❑"/>
            </a:pPr>
            <a:r>
              <a:rPr lang="en-US" sz="1800" dirty="0">
                <a:solidFill>
                  <a:srgbClr val="002060"/>
                </a:solidFill>
                <a:latin typeface="Twentieth Century"/>
                <a:ea typeface="Twentieth Century"/>
                <a:cs typeface="Twentieth Century"/>
                <a:sym typeface="Twentieth Century"/>
              </a:rPr>
              <a:t>Guest faculty for certification course  on GST &amp; Certification course on appeal and representation ICAI , New Delhi </a:t>
            </a:r>
            <a:endParaRPr sz="1600" dirty="0"/>
          </a:p>
          <a:p>
            <a:pPr marL="392771" lvl="0" indent="-349250" algn="just" rtl="0">
              <a:lnSpc>
                <a:spcPct val="108000"/>
              </a:lnSpc>
              <a:spcBef>
                <a:spcPts val="800"/>
              </a:spcBef>
              <a:spcAft>
                <a:spcPts val="0"/>
              </a:spcAft>
              <a:buSzPts val="2000"/>
              <a:buFont typeface="Noto Sans Symbols"/>
              <a:buChar char="❑"/>
            </a:pPr>
            <a:r>
              <a:rPr lang="en-US" sz="1800" dirty="0">
                <a:solidFill>
                  <a:srgbClr val="002060"/>
                </a:solidFill>
                <a:latin typeface="Twentieth Century"/>
                <a:ea typeface="Twentieth Century"/>
                <a:cs typeface="Twentieth Century"/>
                <a:sym typeface="Twentieth Century"/>
              </a:rPr>
              <a:t>Corporate trainer and  guest Faculty with </a:t>
            </a:r>
            <a:r>
              <a:rPr lang="en-US" sz="1800" b="1" dirty="0">
                <a:solidFill>
                  <a:srgbClr val="002060"/>
                </a:solidFill>
                <a:latin typeface="Twentieth Century"/>
                <a:ea typeface="Twentieth Century"/>
                <a:cs typeface="Twentieth Century"/>
                <a:sym typeface="Twentieth Century"/>
              </a:rPr>
              <a:t>Indian Institute of Management(IIM), </a:t>
            </a:r>
            <a:r>
              <a:rPr lang="en-US" sz="1800" dirty="0">
                <a:solidFill>
                  <a:srgbClr val="002060"/>
                </a:solidFill>
                <a:latin typeface="Twentieth Century"/>
                <a:ea typeface="Twentieth Century"/>
                <a:cs typeface="Twentieth Century"/>
                <a:sym typeface="Twentieth Century"/>
              </a:rPr>
              <a:t>NIFMS, Faridabad(Institute of Minister Finance),ICAI New Delhi and ICSI, New Delhi and other trade association.</a:t>
            </a:r>
            <a:endParaRPr sz="1600" dirty="0"/>
          </a:p>
          <a:p>
            <a:pPr marL="392771" lvl="0" indent="-349250" algn="just" rtl="0">
              <a:lnSpc>
                <a:spcPct val="108000"/>
              </a:lnSpc>
              <a:spcBef>
                <a:spcPts val="800"/>
              </a:spcBef>
              <a:spcAft>
                <a:spcPts val="0"/>
              </a:spcAft>
              <a:buSzPts val="2000"/>
              <a:buFont typeface="Noto Sans Symbols"/>
              <a:buChar char="❑"/>
            </a:pPr>
            <a:r>
              <a:rPr lang="en-US" sz="1800" dirty="0">
                <a:solidFill>
                  <a:srgbClr val="002060"/>
                </a:solidFill>
                <a:latin typeface="Twentieth Century"/>
                <a:ea typeface="Twentieth Century"/>
                <a:cs typeface="Twentieth Century"/>
                <a:sym typeface="Twentieth Century"/>
              </a:rPr>
              <a:t>Guest faculty at NACIN( National academy of customs, indirect taxes and narcotics)</a:t>
            </a:r>
            <a:endParaRPr sz="1600" dirty="0"/>
          </a:p>
          <a:p>
            <a:pPr marL="392771" lvl="0" indent="-349250" algn="just" rtl="0">
              <a:lnSpc>
                <a:spcPct val="108000"/>
              </a:lnSpc>
              <a:spcBef>
                <a:spcPts val="800"/>
              </a:spcBef>
              <a:spcAft>
                <a:spcPts val="0"/>
              </a:spcAft>
              <a:buSzPts val="2000"/>
              <a:buFont typeface="Noto Sans Symbols"/>
              <a:buChar char="❑"/>
            </a:pPr>
            <a:r>
              <a:rPr lang="en-US" sz="1800" dirty="0">
                <a:solidFill>
                  <a:srgbClr val="002060"/>
                </a:solidFill>
                <a:latin typeface="Twentieth Century"/>
                <a:ea typeface="Twentieth Century"/>
                <a:cs typeface="Twentieth Century"/>
                <a:sym typeface="Twentieth Century"/>
              </a:rPr>
              <a:t>Articles on various topics of taxation and other legal matters. </a:t>
            </a:r>
            <a:endParaRPr sz="1800" dirty="0">
              <a:solidFill>
                <a:srgbClr val="002060"/>
              </a:solidFill>
              <a:latin typeface="Twentieth Century"/>
              <a:ea typeface="Twentieth Century"/>
              <a:cs typeface="Twentieth Century"/>
              <a:sym typeface="Twentieth Century"/>
            </a:endParaRPr>
          </a:p>
          <a:p>
            <a:pPr marL="285742" lvl="0" indent="-176204" algn="just" rtl="0">
              <a:lnSpc>
                <a:spcPct val="108000"/>
              </a:lnSpc>
              <a:spcBef>
                <a:spcPts val="800"/>
              </a:spcBef>
              <a:spcAft>
                <a:spcPts val="0"/>
              </a:spcAft>
              <a:buSzPts val="1725"/>
              <a:buFont typeface="Noto Sans Symbols"/>
              <a:buNone/>
            </a:pPr>
            <a:endParaRPr sz="1725" dirty="0">
              <a:latin typeface="Twentieth Century"/>
              <a:ea typeface="Twentieth Century"/>
              <a:cs typeface="Twentieth Century"/>
              <a:sym typeface="Twentieth Century"/>
            </a:endParaRPr>
          </a:p>
          <a:p>
            <a:pPr marL="285742" lvl="0" indent="-176204" algn="l" rtl="0">
              <a:lnSpc>
                <a:spcPct val="108000"/>
              </a:lnSpc>
              <a:spcBef>
                <a:spcPts val="800"/>
              </a:spcBef>
              <a:spcAft>
                <a:spcPts val="0"/>
              </a:spcAft>
              <a:buSzPts val="1725"/>
              <a:buFont typeface="Noto Sans Symbols"/>
              <a:buNone/>
            </a:pPr>
            <a:endParaRPr sz="1725" dirty="0">
              <a:latin typeface="Twentieth Century"/>
              <a:ea typeface="Twentieth Century"/>
              <a:cs typeface="Twentieth Century"/>
              <a:sym typeface="Twentieth Century"/>
            </a:endParaRPr>
          </a:p>
          <a:p>
            <a:pPr marL="0" lvl="0" indent="0" algn="l" rtl="0">
              <a:lnSpc>
                <a:spcPct val="108000"/>
              </a:lnSpc>
              <a:spcBef>
                <a:spcPts val="800"/>
              </a:spcBef>
              <a:spcAft>
                <a:spcPts val="0"/>
              </a:spcAft>
              <a:buSzPts val="1725"/>
              <a:buNone/>
            </a:pPr>
            <a:endParaRPr sz="1725"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396"/>
        <p:cNvGrpSpPr/>
        <p:nvPr/>
      </p:nvGrpSpPr>
      <p:grpSpPr>
        <a:xfrm>
          <a:off x="0" y="0"/>
          <a:ext cx="0" cy="0"/>
          <a:chOff x="0" y="0"/>
          <a:chExt cx="0" cy="0"/>
        </a:xfrm>
      </p:grpSpPr>
      <p:sp>
        <p:nvSpPr>
          <p:cNvPr id="397" name="Google Shape;397;p12"/>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20</a:t>
            </a:fld>
            <a:endParaRPr/>
          </a:p>
        </p:txBody>
      </p:sp>
      <p:graphicFrame>
        <p:nvGraphicFramePr>
          <p:cNvPr id="398" name="Google Shape;398;p12"/>
          <p:cNvGraphicFramePr/>
          <p:nvPr/>
        </p:nvGraphicFramePr>
        <p:xfrm>
          <a:off x="565608" y="659878"/>
          <a:ext cx="11010500" cy="3892639"/>
        </p:xfrm>
        <a:graphic>
          <a:graphicData uri="http://schemas.openxmlformats.org/drawingml/2006/table">
            <a:tbl>
              <a:tblPr firstRow="1" firstCol="1" bandRow="1">
                <a:noFill/>
                <a:tableStyleId>{20E78638-17AF-4120-BC7C-FBE02A314FC0}</a:tableStyleId>
              </a:tblPr>
              <a:tblGrid>
                <a:gridCol w="895550"/>
                <a:gridCol w="4703975"/>
                <a:gridCol w="5410975"/>
              </a:tblGrid>
              <a:tr h="544075">
                <a:tc>
                  <a:txBody>
                    <a:bodyPr/>
                    <a:lstStyle/>
                    <a:p>
                      <a:pPr marL="0" marR="0" lvl="0" indent="0" algn="l" rtl="0">
                        <a:lnSpc>
                          <a:spcPct val="104000"/>
                        </a:lnSpc>
                        <a:spcBef>
                          <a:spcPts val="0"/>
                        </a:spcBef>
                        <a:spcAft>
                          <a:spcPts val="0"/>
                        </a:spcAft>
                        <a:buNone/>
                      </a:pPr>
                      <a:r>
                        <a:rPr lang="en-US" sz="1600"/>
                        <a:t>cases</a:t>
                      </a:r>
                      <a:endParaRPr sz="1600">
                        <a:latin typeface="Calibri"/>
                        <a:ea typeface="Calibri"/>
                        <a:cs typeface="Calibri"/>
                        <a:sym typeface="Calibri"/>
                      </a:endParaRPr>
                    </a:p>
                  </a:txBody>
                  <a:tcPr marL="68575" marR="68575" marT="0" marB="0"/>
                </a:tc>
                <a:tc>
                  <a:txBody>
                    <a:bodyPr/>
                    <a:lstStyle/>
                    <a:p>
                      <a:pPr marL="0" marR="0" lvl="0" indent="0" algn="l" rtl="0">
                        <a:lnSpc>
                          <a:spcPct val="104000"/>
                        </a:lnSpc>
                        <a:spcBef>
                          <a:spcPts val="0"/>
                        </a:spcBef>
                        <a:spcAft>
                          <a:spcPts val="0"/>
                        </a:spcAft>
                        <a:buNone/>
                      </a:pPr>
                      <a:r>
                        <a:rPr lang="en-US" sz="1600"/>
                        <a:t> </a:t>
                      </a:r>
                      <a:endParaRPr sz="1600">
                        <a:latin typeface="Calibri"/>
                        <a:ea typeface="Calibri"/>
                        <a:cs typeface="Calibri"/>
                        <a:sym typeface="Calibri"/>
                      </a:endParaRPr>
                    </a:p>
                  </a:txBody>
                  <a:tcPr marL="68575" marR="68575" marT="0" marB="0"/>
                </a:tc>
                <a:tc>
                  <a:txBody>
                    <a:bodyPr/>
                    <a:lstStyle/>
                    <a:p>
                      <a:pPr marL="0" marR="0" lvl="0" indent="0" algn="l" rtl="0">
                        <a:lnSpc>
                          <a:spcPct val="104000"/>
                        </a:lnSpc>
                        <a:spcBef>
                          <a:spcPts val="0"/>
                        </a:spcBef>
                        <a:spcAft>
                          <a:spcPts val="0"/>
                        </a:spcAft>
                        <a:buNone/>
                      </a:pPr>
                      <a:r>
                        <a:rPr lang="en-US" sz="1600"/>
                        <a:t>Rate of  applicable TDS</a:t>
                      </a:r>
                      <a:endParaRPr sz="1600">
                        <a:latin typeface="Calibri"/>
                        <a:ea typeface="Calibri"/>
                        <a:cs typeface="Calibri"/>
                        <a:sym typeface="Calibri"/>
                      </a:endParaRPr>
                    </a:p>
                  </a:txBody>
                  <a:tcPr marL="68575" marR="68575" marT="0" marB="0"/>
                </a:tc>
              </a:tr>
              <a:tr h="2004125">
                <a:tc>
                  <a:txBody>
                    <a:bodyPr/>
                    <a:lstStyle/>
                    <a:p>
                      <a:pPr marL="0" marR="0" lvl="0" indent="0" algn="just" rtl="0">
                        <a:lnSpc>
                          <a:spcPct val="104000"/>
                        </a:lnSpc>
                        <a:spcBef>
                          <a:spcPts val="0"/>
                        </a:spcBef>
                        <a:spcAft>
                          <a:spcPts val="0"/>
                        </a:spcAft>
                        <a:buNone/>
                      </a:pPr>
                      <a:r>
                        <a:rPr lang="en-US" sz="1600"/>
                        <a:t>Case-1</a:t>
                      </a:r>
                      <a:endParaRPr sz="1600">
                        <a:latin typeface="Calibri"/>
                        <a:ea typeface="Calibri"/>
                        <a:cs typeface="Calibri"/>
                        <a:sym typeface="Calibri"/>
                      </a:endParaRPr>
                    </a:p>
                  </a:txBody>
                  <a:tcPr marL="68575" marR="68575" marT="0" marB="0"/>
                </a:tc>
                <a:tc>
                  <a:txBody>
                    <a:bodyPr/>
                    <a:lstStyle/>
                    <a:p>
                      <a:pPr marL="0" marR="0" lvl="0" indent="0" algn="just" rtl="0">
                        <a:lnSpc>
                          <a:spcPct val="104000"/>
                        </a:lnSpc>
                        <a:spcBef>
                          <a:spcPts val="0"/>
                        </a:spcBef>
                        <a:spcAft>
                          <a:spcPts val="0"/>
                        </a:spcAft>
                        <a:buNone/>
                      </a:pPr>
                      <a:r>
                        <a:rPr lang="en-US" sz="1600"/>
                        <a:t>ITR not filed for last 2 AYs but payee has furnished PAN (section 206AA is not applicable) and aggregate of TDS &amp; TCS exceeds ₹ 50000/- in each FY.</a:t>
                      </a:r>
                      <a:endParaRPr sz="1600">
                        <a:latin typeface="Calibri"/>
                        <a:ea typeface="Calibri"/>
                        <a:cs typeface="Calibri"/>
                        <a:sym typeface="Calibri"/>
                      </a:endParaRPr>
                    </a:p>
                  </a:txBody>
                  <a:tcPr marL="68575" marR="68575" marT="0" marB="0"/>
                </a:tc>
                <a:tc>
                  <a:txBody>
                    <a:bodyPr/>
                    <a:lstStyle/>
                    <a:p>
                      <a:pPr marL="0" marR="0" lvl="0" indent="0" algn="just" rtl="0">
                        <a:spcBef>
                          <a:spcPts val="0"/>
                        </a:spcBef>
                        <a:spcAft>
                          <a:spcPts val="0"/>
                        </a:spcAft>
                        <a:buNone/>
                      </a:pPr>
                      <a:r>
                        <a:rPr lang="en-US" sz="1600"/>
                        <a:t>higher of the following rates, namely:––</a:t>
                      </a:r>
                      <a:endParaRPr sz="1600"/>
                    </a:p>
                    <a:p>
                      <a:pPr marL="0" marR="0" lvl="0" indent="0" algn="just" rtl="0">
                        <a:spcBef>
                          <a:spcPts val="0"/>
                        </a:spcBef>
                        <a:spcAft>
                          <a:spcPts val="0"/>
                        </a:spcAft>
                        <a:buNone/>
                      </a:pPr>
                      <a:r>
                        <a:rPr lang="en-US" sz="1600"/>
                        <a:t> </a:t>
                      </a:r>
                      <a:endParaRPr sz="1600"/>
                    </a:p>
                    <a:p>
                      <a:pPr marL="0" marR="0" lvl="0" indent="0" algn="just" rtl="0">
                        <a:spcBef>
                          <a:spcPts val="0"/>
                        </a:spcBef>
                        <a:spcAft>
                          <a:spcPts val="0"/>
                        </a:spcAft>
                        <a:buNone/>
                      </a:pPr>
                      <a:r>
                        <a:rPr lang="en-US" sz="1600"/>
                        <a:t>(i) at twice the rate specified in the relevant provision of the Act; or</a:t>
                      </a:r>
                      <a:endParaRPr sz="1600"/>
                    </a:p>
                    <a:p>
                      <a:pPr marL="0" marR="0" lvl="0" indent="0" algn="just" rtl="0">
                        <a:spcBef>
                          <a:spcPts val="0"/>
                        </a:spcBef>
                        <a:spcAft>
                          <a:spcPts val="0"/>
                        </a:spcAft>
                        <a:buNone/>
                      </a:pPr>
                      <a:r>
                        <a:rPr lang="en-US" sz="1600"/>
                        <a:t> </a:t>
                      </a:r>
                      <a:endParaRPr sz="1600"/>
                    </a:p>
                    <a:p>
                      <a:pPr marL="0" marR="0" lvl="0" indent="0" algn="just" rtl="0">
                        <a:spcBef>
                          <a:spcPts val="0"/>
                        </a:spcBef>
                        <a:spcAft>
                          <a:spcPts val="0"/>
                        </a:spcAft>
                        <a:buNone/>
                      </a:pPr>
                      <a:r>
                        <a:rPr lang="en-US" sz="1600"/>
                        <a:t>(ii) at twice the rate or rates in force; or</a:t>
                      </a:r>
                      <a:endParaRPr sz="1600"/>
                    </a:p>
                    <a:p>
                      <a:pPr marL="0" marR="0" lvl="0" indent="0" algn="just" rtl="0">
                        <a:spcBef>
                          <a:spcPts val="0"/>
                        </a:spcBef>
                        <a:spcAft>
                          <a:spcPts val="0"/>
                        </a:spcAft>
                        <a:buNone/>
                      </a:pPr>
                      <a:r>
                        <a:rPr lang="en-US" sz="1600"/>
                        <a:t> </a:t>
                      </a:r>
                      <a:endParaRPr sz="1600"/>
                    </a:p>
                    <a:p>
                      <a:pPr marL="0" marR="0" lvl="0" indent="0" algn="just" rtl="0">
                        <a:spcBef>
                          <a:spcPts val="0"/>
                        </a:spcBef>
                        <a:spcAft>
                          <a:spcPts val="0"/>
                        </a:spcAft>
                        <a:buNone/>
                      </a:pPr>
                      <a:r>
                        <a:rPr lang="en-US" sz="1600"/>
                        <a:t>(iii) at the rate of 5% .</a:t>
                      </a:r>
                      <a:endParaRPr sz="1600"/>
                    </a:p>
                    <a:p>
                      <a:pPr marL="0" marR="0" lvl="0" indent="0" algn="l" rtl="0">
                        <a:lnSpc>
                          <a:spcPct val="104000"/>
                        </a:lnSpc>
                        <a:spcBef>
                          <a:spcPts val="210"/>
                        </a:spcBef>
                        <a:spcAft>
                          <a:spcPts val="0"/>
                        </a:spcAft>
                        <a:buNone/>
                      </a:pPr>
                      <a:r>
                        <a:rPr lang="en-US" sz="1600"/>
                        <a:t> </a:t>
                      </a:r>
                      <a:endParaRPr sz="1600">
                        <a:latin typeface="Calibri"/>
                        <a:ea typeface="Calibri"/>
                        <a:cs typeface="Calibri"/>
                        <a:sym typeface="Calibri"/>
                      </a:endParaRPr>
                    </a:p>
                  </a:txBody>
                  <a:tcPr marL="68575" marR="68575" marT="0" marB="0"/>
                </a:tc>
              </a:tr>
              <a:tr h="1118825">
                <a:tc>
                  <a:txBody>
                    <a:bodyPr/>
                    <a:lstStyle/>
                    <a:p>
                      <a:pPr marL="0" marR="0" lvl="0" indent="0" algn="just" rtl="0">
                        <a:lnSpc>
                          <a:spcPct val="104000"/>
                        </a:lnSpc>
                        <a:spcBef>
                          <a:spcPts val="0"/>
                        </a:spcBef>
                        <a:spcAft>
                          <a:spcPts val="0"/>
                        </a:spcAft>
                        <a:buNone/>
                      </a:pPr>
                      <a:r>
                        <a:rPr lang="en-US" sz="1600"/>
                        <a:t>Case-2</a:t>
                      </a:r>
                      <a:endParaRPr sz="1600">
                        <a:latin typeface="Calibri"/>
                        <a:ea typeface="Calibri"/>
                        <a:cs typeface="Calibri"/>
                        <a:sym typeface="Calibri"/>
                      </a:endParaRPr>
                    </a:p>
                  </a:txBody>
                  <a:tcPr marL="68575" marR="68575" marT="0" marB="0"/>
                </a:tc>
                <a:tc>
                  <a:txBody>
                    <a:bodyPr/>
                    <a:lstStyle/>
                    <a:p>
                      <a:pPr marL="0" marR="0" lvl="0" indent="0" algn="just" rtl="0">
                        <a:lnSpc>
                          <a:spcPct val="104000"/>
                        </a:lnSpc>
                        <a:spcBef>
                          <a:spcPts val="0"/>
                        </a:spcBef>
                        <a:spcAft>
                          <a:spcPts val="0"/>
                        </a:spcAft>
                        <a:buNone/>
                      </a:pPr>
                      <a:r>
                        <a:rPr lang="en-US" sz="1600"/>
                        <a:t>ITR not filed for last 2 AYs and  payee has furnished PAN (section 206AA is  applicable) and aggregate of TDS &amp; TCS exceeds ₹ 50000/- in each FY.</a:t>
                      </a:r>
                      <a:endParaRPr sz="1600">
                        <a:latin typeface="Calibri"/>
                        <a:ea typeface="Calibri"/>
                        <a:cs typeface="Calibri"/>
                        <a:sym typeface="Calibri"/>
                      </a:endParaRPr>
                    </a:p>
                  </a:txBody>
                  <a:tcPr marL="68575" marR="68575" marT="0" marB="0"/>
                </a:tc>
                <a:tc>
                  <a:txBody>
                    <a:bodyPr/>
                    <a:lstStyle/>
                    <a:p>
                      <a:pPr marL="0" marR="0" lvl="0" indent="0" algn="l" rtl="0">
                        <a:lnSpc>
                          <a:spcPct val="104000"/>
                        </a:lnSpc>
                        <a:spcBef>
                          <a:spcPts val="0"/>
                        </a:spcBef>
                        <a:spcAft>
                          <a:spcPts val="0"/>
                        </a:spcAft>
                        <a:buNone/>
                      </a:pPr>
                      <a:r>
                        <a:rPr lang="en-US" sz="1600"/>
                        <a:t>higher of the following </a:t>
                      </a:r>
                      <a:endParaRPr sz="1600"/>
                    </a:p>
                    <a:p>
                      <a:pPr marL="342900" marR="0" lvl="0" indent="-342900" algn="l" rtl="0">
                        <a:lnSpc>
                          <a:spcPct val="104000"/>
                        </a:lnSpc>
                        <a:spcBef>
                          <a:spcPts val="210"/>
                        </a:spcBef>
                        <a:spcAft>
                          <a:spcPts val="0"/>
                        </a:spcAft>
                        <a:buClr>
                          <a:schemeClr val="dk1"/>
                        </a:buClr>
                        <a:buSzPts val="1600"/>
                        <a:buFont typeface="Arial"/>
                        <a:buAutoNum type="romanLcParenBoth"/>
                      </a:pPr>
                      <a:r>
                        <a:rPr lang="en-US" sz="1600"/>
                        <a:t>rates as per this section 206AB as calculated above </a:t>
                      </a:r>
                      <a:endParaRPr sz="1600"/>
                    </a:p>
                    <a:p>
                      <a:pPr marL="342900" marR="0" lvl="0" indent="-342900" algn="l" rtl="0">
                        <a:lnSpc>
                          <a:spcPct val="104000"/>
                        </a:lnSpc>
                        <a:spcBef>
                          <a:spcPts val="210"/>
                        </a:spcBef>
                        <a:spcAft>
                          <a:spcPts val="0"/>
                        </a:spcAft>
                        <a:buClr>
                          <a:schemeClr val="dk1"/>
                        </a:buClr>
                        <a:buSzPts val="1600"/>
                        <a:buFont typeface="Arial"/>
                        <a:buAutoNum type="romanLcParenBoth"/>
                      </a:pPr>
                      <a:r>
                        <a:rPr lang="en-US" sz="1600"/>
                        <a:t>section 206AA</a:t>
                      </a:r>
                      <a:endParaRPr sz="1600">
                        <a:latin typeface="Calibri"/>
                        <a:ea typeface="Calibri"/>
                        <a:cs typeface="Calibri"/>
                        <a:sym typeface="Calibri"/>
                      </a:endParaRPr>
                    </a:p>
                  </a:txBody>
                  <a:tcPr marL="68575" marR="68575" marT="0" marB="0"/>
                </a:tc>
              </a:tr>
            </a:tbl>
          </a:graphicData>
        </a:graphic>
      </p:graphicFrame>
      <p:sp>
        <p:nvSpPr>
          <p:cNvPr id="399" name="Google Shape;399;p12"/>
          <p:cNvSpPr txBox="1"/>
          <p:nvPr/>
        </p:nvSpPr>
        <p:spPr>
          <a:xfrm>
            <a:off x="1857081" y="75414"/>
            <a:ext cx="569378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Cause of concern is high TDS rate as under: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0" name="Google Shape;400;p12"/>
          <p:cNvSpPr txBox="1"/>
          <p:nvPr/>
        </p:nvSpPr>
        <p:spPr>
          <a:xfrm>
            <a:off x="556182" y="4602029"/>
            <a:ext cx="10906812" cy="175432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Rate as per section 206AA</a:t>
            </a:r>
            <a:r>
              <a:rPr lang="en-US" sz="1800">
                <a:solidFill>
                  <a:schemeClr val="dk1"/>
                </a:solidFill>
                <a:latin typeface="Arial"/>
                <a:ea typeface="Arial"/>
                <a:cs typeface="Arial"/>
                <a:sym typeface="Arial"/>
              </a:rPr>
              <a:t>:  </a:t>
            </a:r>
            <a:r>
              <a:rPr lang="en-US" sz="1800" b="1">
                <a:solidFill>
                  <a:schemeClr val="dk1"/>
                </a:solidFill>
                <a:latin typeface="Arial"/>
                <a:ea typeface="Arial"/>
                <a:cs typeface="Arial"/>
                <a:sym typeface="Arial"/>
              </a:rPr>
              <a:t>higher</a:t>
            </a:r>
            <a:r>
              <a:rPr lang="en-US" sz="1800">
                <a:solidFill>
                  <a:schemeClr val="dk1"/>
                </a:solidFill>
                <a:latin typeface="Arial"/>
                <a:ea typeface="Arial"/>
                <a:cs typeface="Arial"/>
                <a:sym typeface="Arial"/>
              </a:rPr>
              <a:t> rate of TDS applicable if payee has not furnished PAN to deductor or provided invalid PAN to deductor. Rate of TDS in such cases shall be higher of the following rates, namely:—</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 (i)   at the rate specified in the relevant provision of this Act; or </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(ii)   at the rate or rates in force; or </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(iii)   at the rate of 20% ( in the case of deduction of tax under section 194-O rate is 5%):</a:t>
            </a:r>
            <a:endParaRPr sz="1800">
              <a:solidFill>
                <a:schemeClr val="dk1"/>
              </a:solidFill>
              <a:latin typeface="Arial"/>
              <a:ea typeface="Arial"/>
              <a:cs typeface="Arial"/>
              <a:sym typeface="Arial"/>
            </a:endParaRPr>
          </a:p>
        </p:txBody>
      </p:sp>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404"/>
        <p:cNvGrpSpPr/>
        <p:nvPr/>
      </p:nvGrpSpPr>
      <p:grpSpPr>
        <a:xfrm>
          <a:off x="0" y="0"/>
          <a:ext cx="0" cy="0"/>
          <a:chOff x="0" y="0"/>
          <a:chExt cx="0" cy="0"/>
        </a:xfrm>
      </p:grpSpPr>
      <p:sp>
        <p:nvSpPr>
          <p:cNvPr id="405" name="Google Shape;405;p13"/>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21</a:t>
            </a:fld>
            <a:endParaRPr/>
          </a:p>
        </p:txBody>
      </p:sp>
      <p:sp>
        <p:nvSpPr>
          <p:cNvPr id="406" name="Google Shape;406;p13"/>
          <p:cNvSpPr txBox="1"/>
          <p:nvPr/>
        </p:nvSpPr>
        <p:spPr>
          <a:xfrm>
            <a:off x="1280998" y="94268"/>
            <a:ext cx="576920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Illustrations: </a:t>
            </a: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aphicFrame>
        <p:nvGraphicFramePr>
          <p:cNvPr id="407" name="Google Shape;407;p13"/>
          <p:cNvGraphicFramePr/>
          <p:nvPr/>
        </p:nvGraphicFramePr>
        <p:xfrm>
          <a:off x="103695" y="575035"/>
          <a:ext cx="11934300" cy="5806025"/>
        </p:xfrm>
        <a:graphic>
          <a:graphicData uri="http://schemas.openxmlformats.org/drawingml/2006/table">
            <a:tbl>
              <a:tblPr firstRow="1" firstCol="1" bandRow="1">
                <a:noFill/>
                <a:tableStyleId>{20E78638-17AF-4120-BC7C-FBE02A314FC0}</a:tableStyleId>
              </a:tblPr>
              <a:tblGrid>
                <a:gridCol w="1823625"/>
                <a:gridCol w="1899300"/>
                <a:gridCol w="2046850"/>
                <a:gridCol w="2618150"/>
                <a:gridCol w="1954800"/>
                <a:gridCol w="1591575"/>
              </a:tblGrid>
              <a:tr h="578600">
                <a:tc>
                  <a:txBody>
                    <a:bodyPr/>
                    <a:lstStyle/>
                    <a:p>
                      <a:pPr marL="0" marR="0" lvl="0" indent="0" algn="just" rtl="0">
                        <a:lnSpc>
                          <a:spcPct val="104000"/>
                        </a:lnSpc>
                        <a:spcBef>
                          <a:spcPts val="0"/>
                        </a:spcBef>
                        <a:spcAft>
                          <a:spcPts val="0"/>
                        </a:spcAft>
                        <a:buNone/>
                      </a:pPr>
                      <a:r>
                        <a:rPr lang="en-US" sz="1200"/>
                        <a:t>Cases </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ITR status as per  due date </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Aggregate of TDS &amp; TCS amount in preceding FYs.</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Applicable/non applicable</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Nature of payment and applicable section of TDS </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Rate of TDS due to section 206AB</a:t>
                      </a:r>
                      <a:endParaRPr sz="1200">
                        <a:latin typeface="Calibri"/>
                        <a:ea typeface="Calibri"/>
                        <a:cs typeface="Calibri"/>
                        <a:sym typeface="Calibri"/>
                      </a:endParaRPr>
                    </a:p>
                  </a:txBody>
                  <a:tcPr marL="29525" marR="29525" marT="0" marB="0"/>
                </a:tc>
              </a:tr>
              <a:tr h="800525">
                <a:tc>
                  <a:txBody>
                    <a:bodyPr/>
                    <a:lstStyle/>
                    <a:p>
                      <a:pPr marL="0" marR="0" lvl="0" indent="0" algn="just" rtl="0">
                        <a:lnSpc>
                          <a:spcPct val="104000"/>
                        </a:lnSpc>
                        <a:spcBef>
                          <a:spcPts val="0"/>
                        </a:spcBef>
                        <a:spcAft>
                          <a:spcPts val="0"/>
                        </a:spcAft>
                        <a:buNone/>
                      </a:pPr>
                      <a:r>
                        <a:rPr lang="en-US" sz="1200"/>
                        <a:t>Case-1</a:t>
                      </a:r>
                      <a:endParaRPr sz="1200"/>
                    </a:p>
                    <a:p>
                      <a:pPr marL="0" marR="0" lvl="0" indent="0" algn="just" rtl="0">
                        <a:lnSpc>
                          <a:spcPct val="104000"/>
                        </a:lnSpc>
                        <a:spcBef>
                          <a:spcPts val="210"/>
                        </a:spcBef>
                        <a:spcAft>
                          <a:spcPts val="0"/>
                        </a:spcAft>
                        <a:buNone/>
                      </a:pPr>
                      <a:r>
                        <a:rPr lang="en-US" sz="1200"/>
                        <a:t>Payee is individual person resident in India</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AY 2021-22  not filed</a:t>
                      </a:r>
                      <a:endParaRPr sz="1200"/>
                    </a:p>
                    <a:p>
                      <a:pPr marL="0" marR="0" lvl="0" indent="0" algn="just" rtl="0">
                        <a:lnSpc>
                          <a:spcPct val="104000"/>
                        </a:lnSpc>
                        <a:spcBef>
                          <a:spcPts val="210"/>
                        </a:spcBef>
                        <a:spcAft>
                          <a:spcPts val="0"/>
                        </a:spcAft>
                        <a:buNone/>
                      </a:pPr>
                      <a:r>
                        <a:rPr lang="en-US" sz="1200"/>
                        <a:t>AY 2020-21  not filed</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FY 20-21 -₹ 51000/-</a:t>
                      </a:r>
                      <a:endParaRPr sz="1200"/>
                    </a:p>
                    <a:p>
                      <a:pPr marL="0" marR="0" lvl="0" indent="0" algn="just" rtl="0">
                        <a:lnSpc>
                          <a:spcPct val="104000"/>
                        </a:lnSpc>
                        <a:spcBef>
                          <a:spcPts val="210"/>
                        </a:spcBef>
                        <a:spcAft>
                          <a:spcPts val="0"/>
                        </a:spcAft>
                        <a:buNone/>
                      </a:pPr>
                      <a:r>
                        <a:rPr lang="en-US" sz="1200"/>
                        <a:t>FY 19-20  ₹ 55000/-</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 For 2 QTR of AY 2022-23 – higher rate  u/s 206AB applicable because default in filing ITR </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Contractor </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PAN furnished-20 %</a:t>
                      </a:r>
                      <a:endParaRPr sz="1200"/>
                    </a:p>
                    <a:p>
                      <a:pPr marL="0" marR="0" lvl="0" indent="0" algn="just" rtl="0">
                        <a:lnSpc>
                          <a:spcPct val="104000"/>
                        </a:lnSpc>
                        <a:spcBef>
                          <a:spcPts val="210"/>
                        </a:spcBef>
                        <a:spcAft>
                          <a:spcPts val="0"/>
                        </a:spcAft>
                        <a:buNone/>
                      </a:pPr>
                      <a:r>
                        <a:rPr lang="en-US" sz="1200"/>
                        <a:t>PAN not furnished- 20% . </a:t>
                      </a:r>
                      <a:endParaRPr sz="1200">
                        <a:latin typeface="Calibri"/>
                        <a:ea typeface="Calibri"/>
                        <a:cs typeface="Calibri"/>
                        <a:sym typeface="Calibri"/>
                      </a:endParaRPr>
                    </a:p>
                  </a:txBody>
                  <a:tcPr marL="29525" marR="29525" marT="0" marB="0"/>
                </a:tc>
              </a:tr>
              <a:tr h="1103375">
                <a:tc>
                  <a:txBody>
                    <a:bodyPr/>
                    <a:lstStyle/>
                    <a:p>
                      <a:pPr marL="0" marR="0" lvl="0" indent="0" algn="just" rtl="0">
                        <a:lnSpc>
                          <a:spcPct val="104000"/>
                        </a:lnSpc>
                        <a:spcBef>
                          <a:spcPts val="0"/>
                        </a:spcBef>
                        <a:spcAft>
                          <a:spcPts val="0"/>
                        </a:spcAft>
                        <a:buNone/>
                      </a:pPr>
                      <a:r>
                        <a:rPr lang="en-US" sz="1200"/>
                        <a:t>Case-2</a:t>
                      </a:r>
                      <a:endParaRPr sz="1200"/>
                    </a:p>
                    <a:p>
                      <a:pPr marL="0" marR="0" lvl="0" indent="0" algn="just" rtl="0">
                        <a:lnSpc>
                          <a:spcPct val="104000"/>
                        </a:lnSpc>
                        <a:spcBef>
                          <a:spcPts val="210"/>
                        </a:spcBef>
                        <a:spcAft>
                          <a:spcPts val="0"/>
                        </a:spcAft>
                        <a:buNone/>
                      </a:pPr>
                      <a:r>
                        <a:rPr lang="en-US" sz="1200"/>
                        <a:t>Payee is individual person resident in India</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AY 2021-22  not filed</a:t>
                      </a:r>
                      <a:endParaRPr sz="1200"/>
                    </a:p>
                    <a:p>
                      <a:pPr marL="0" marR="0" lvl="0" indent="0" algn="just" rtl="0">
                        <a:lnSpc>
                          <a:spcPct val="104000"/>
                        </a:lnSpc>
                        <a:spcBef>
                          <a:spcPts val="210"/>
                        </a:spcBef>
                        <a:spcAft>
                          <a:spcPts val="0"/>
                        </a:spcAft>
                        <a:buNone/>
                      </a:pPr>
                      <a:r>
                        <a:rPr lang="en-US" sz="1200"/>
                        <a:t>AY 2020-21  filed</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FY 20-21 -₹ 51000/-</a:t>
                      </a:r>
                      <a:endParaRPr sz="1200"/>
                    </a:p>
                    <a:p>
                      <a:pPr marL="0" marR="0" lvl="0" indent="0" algn="just" rtl="0">
                        <a:lnSpc>
                          <a:spcPct val="104000"/>
                        </a:lnSpc>
                        <a:spcBef>
                          <a:spcPts val="210"/>
                        </a:spcBef>
                        <a:spcAft>
                          <a:spcPts val="0"/>
                        </a:spcAft>
                        <a:buNone/>
                      </a:pPr>
                      <a:r>
                        <a:rPr lang="en-US" sz="1200"/>
                        <a:t>FY 19-20  ₹ 55000/-</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 For 2/3/4 QTR of AY 2022-23 – higher rate  u/s 206AB applicable because amount of TDS &amp;TCS in both the FY exceeding the threshold limit ₹ 50000/- in each FY.</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Professional –advocate </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PAN furnished-10%</a:t>
                      </a:r>
                      <a:endParaRPr sz="1200"/>
                    </a:p>
                    <a:p>
                      <a:pPr marL="0" marR="0" lvl="0" indent="0" algn="just" rtl="0">
                        <a:lnSpc>
                          <a:spcPct val="104000"/>
                        </a:lnSpc>
                        <a:spcBef>
                          <a:spcPts val="210"/>
                        </a:spcBef>
                        <a:spcAft>
                          <a:spcPts val="0"/>
                        </a:spcAft>
                        <a:buNone/>
                      </a:pPr>
                      <a:r>
                        <a:rPr lang="en-US" sz="1200"/>
                        <a:t>PAN not furnished- 20% .</a:t>
                      </a:r>
                      <a:endParaRPr sz="1200">
                        <a:latin typeface="Calibri"/>
                        <a:ea typeface="Calibri"/>
                        <a:cs typeface="Calibri"/>
                        <a:sym typeface="Calibri"/>
                      </a:endParaRPr>
                    </a:p>
                  </a:txBody>
                  <a:tcPr marL="29525" marR="29525" marT="0" marB="0"/>
                </a:tc>
              </a:tr>
              <a:tr h="1404300">
                <a:tc>
                  <a:txBody>
                    <a:bodyPr/>
                    <a:lstStyle/>
                    <a:p>
                      <a:pPr marL="0" marR="0" lvl="0" indent="0" algn="just" rtl="0">
                        <a:lnSpc>
                          <a:spcPct val="104000"/>
                        </a:lnSpc>
                        <a:spcBef>
                          <a:spcPts val="0"/>
                        </a:spcBef>
                        <a:spcAft>
                          <a:spcPts val="0"/>
                        </a:spcAft>
                        <a:buNone/>
                      </a:pPr>
                      <a:r>
                        <a:rPr lang="en-US" sz="1200"/>
                        <a:t>Case-3</a:t>
                      </a:r>
                      <a:endParaRPr sz="1200"/>
                    </a:p>
                    <a:p>
                      <a:pPr marL="0" marR="0" lvl="0" indent="0" algn="just" rtl="0">
                        <a:lnSpc>
                          <a:spcPct val="104000"/>
                        </a:lnSpc>
                        <a:spcBef>
                          <a:spcPts val="210"/>
                        </a:spcBef>
                        <a:spcAft>
                          <a:spcPts val="0"/>
                        </a:spcAft>
                        <a:buNone/>
                      </a:pPr>
                      <a:r>
                        <a:rPr lang="en-US" sz="1200"/>
                        <a:t>Payee is individual person resident in India</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AY 2021-22  not filed till 31-12-2021 (suppose due date expired on 30-09-2021)</a:t>
                      </a:r>
                      <a:endParaRPr sz="1200"/>
                    </a:p>
                    <a:p>
                      <a:pPr marL="0" marR="0" lvl="0" indent="0" algn="just" rtl="0">
                        <a:lnSpc>
                          <a:spcPct val="104000"/>
                        </a:lnSpc>
                        <a:spcBef>
                          <a:spcPts val="210"/>
                        </a:spcBef>
                        <a:spcAft>
                          <a:spcPts val="0"/>
                        </a:spcAft>
                        <a:buNone/>
                      </a:pPr>
                      <a:r>
                        <a:rPr lang="en-US" sz="1200"/>
                        <a:t>AY 2020-21  filed</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FY 20-21 -₹ 52000/-</a:t>
                      </a:r>
                      <a:endParaRPr sz="1200"/>
                    </a:p>
                    <a:p>
                      <a:pPr marL="0" marR="0" lvl="0" indent="0" algn="just" rtl="0">
                        <a:lnSpc>
                          <a:spcPct val="104000"/>
                        </a:lnSpc>
                        <a:spcBef>
                          <a:spcPts val="210"/>
                        </a:spcBef>
                        <a:spcAft>
                          <a:spcPts val="0"/>
                        </a:spcAft>
                        <a:buNone/>
                      </a:pPr>
                      <a:r>
                        <a:rPr lang="en-US" sz="1200"/>
                        <a:t>FY 19-20  ₹ 55000/-</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 For 4 QTR of AY 2022-23 – higher rate  u/s 206AB  applicable because amount of TDS &amp;TCS in both the FY exceeding the threshold limit ₹ 50000/- in each FY and ITR of AY 2021-22 not filed before due date u/s 139(1)</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Commission u/s 194H </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PAN furnished-10 %</a:t>
                      </a:r>
                      <a:endParaRPr sz="1200"/>
                    </a:p>
                    <a:p>
                      <a:pPr marL="0" marR="0" lvl="0" indent="0" algn="just" rtl="0">
                        <a:lnSpc>
                          <a:spcPct val="104000"/>
                        </a:lnSpc>
                        <a:spcBef>
                          <a:spcPts val="210"/>
                        </a:spcBef>
                        <a:spcAft>
                          <a:spcPts val="0"/>
                        </a:spcAft>
                        <a:buNone/>
                      </a:pPr>
                      <a:r>
                        <a:rPr lang="en-US" sz="1200"/>
                        <a:t>PAN not furnished- 20% .</a:t>
                      </a:r>
                      <a:endParaRPr sz="1200">
                        <a:latin typeface="Calibri"/>
                        <a:ea typeface="Calibri"/>
                        <a:cs typeface="Calibri"/>
                        <a:sym typeface="Calibri"/>
                      </a:endParaRPr>
                    </a:p>
                  </a:txBody>
                  <a:tcPr marL="29525" marR="29525" marT="0" marB="0"/>
                </a:tc>
              </a:tr>
              <a:tr h="1103375">
                <a:tc>
                  <a:txBody>
                    <a:bodyPr/>
                    <a:lstStyle/>
                    <a:p>
                      <a:pPr marL="0" marR="0" lvl="0" indent="0" algn="just" rtl="0">
                        <a:lnSpc>
                          <a:spcPct val="104000"/>
                        </a:lnSpc>
                        <a:spcBef>
                          <a:spcPts val="0"/>
                        </a:spcBef>
                        <a:spcAft>
                          <a:spcPts val="0"/>
                        </a:spcAft>
                        <a:buNone/>
                      </a:pPr>
                      <a:r>
                        <a:rPr lang="en-US" sz="1200"/>
                        <a:t>Case-4</a:t>
                      </a:r>
                      <a:endParaRPr sz="1200"/>
                    </a:p>
                    <a:p>
                      <a:pPr marL="0" marR="0" lvl="0" indent="0" algn="just" rtl="0">
                        <a:lnSpc>
                          <a:spcPct val="104000"/>
                        </a:lnSpc>
                        <a:spcBef>
                          <a:spcPts val="210"/>
                        </a:spcBef>
                        <a:spcAft>
                          <a:spcPts val="0"/>
                        </a:spcAft>
                        <a:buNone/>
                      </a:pPr>
                      <a:r>
                        <a:rPr lang="en-US" sz="1200"/>
                        <a:t>Payee is a proprietor firm subject to tax audit  resident in India</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AY 2021-22  filed in August 2021 </a:t>
                      </a:r>
                      <a:endParaRPr sz="1200"/>
                    </a:p>
                    <a:p>
                      <a:pPr marL="0" marR="0" lvl="0" indent="0" algn="just" rtl="0">
                        <a:lnSpc>
                          <a:spcPct val="104000"/>
                        </a:lnSpc>
                        <a:spcBef>
                          <a:spcPts val="210"/>
                        </a:spcBef>
                        <a:spcAft>
                          <a:spcPts val="0"/>
                        </a:spcAft>
                        <a:buNone/>
                      </a:pPr>
                      <a:r>
                        <a:rPr lang="en-US" sz="1200"/>
                        <a:t>AY 2020-21  not filed</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FY 19-20 -₹ 51000/-</a:t>
                      </a:r>
                      <a:endParaRPr sz="1200"/>
                    </a:p>
                    <a:p>
                      <a:pPr marL="0" marR="0" lvl="0" indent="0" algn="just" rtl="0">
                        <a:lnSpc>
                          <a:spcPct val="104000"/>
                        </a:lnSpc>
                        <a:spcBef>
                          <a:spcPts val="210"/>
                        </a:spcBef>
                        <a:spcAft>
                          <a:spcPts val="0"/>
                        </a:spcAft>
                        <a:buNone/>
                      </a:pPr>
                      <a:r>
                        <a:rPr lang="en-US" sz="1200"/>
                        <a:t>FY 19-20  ₹ 55000/-</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 For 2 QTR of AY 2022-23 – higher rate  u/s 206AB applicable because ITR  filed before extended due date u/s 139(1) for AY 2021-22 but not filed for AY 2020-21. </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Rent  u/s 194-I of building</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PAN furnished-20 %</a:t>
                      </a:r>
                      <a:endParaRPr sz="1200"/>
                    </a:p>
                    <a:p>
                      <a:pPr marL="0" marR="0" lvl="0" indent="0" algn="just" rtl="0">
                        <a:lnSpc>
                          <a:spcPct val="104000"/>
                        </a:lnSpc>
                        <a:spcBef>
                          <a:spcPts val="210"/>
                        </a:spcBef>
                        <a:spcAft>
                          <a:spcPts val="0"/>
                        </a:spcAft>
                        <a:buNone/>
                      </a:pPr>
                      <a:r>
                        <a:rPr lang="en-US" sz="1200"/>
                        <a:t>PAN not furnished- 20%.</a:t>
                      </a:r>
                      <a:endParaRPr sz="1200">
                        <a:latin typeface="Calibri"/>
                        <a:ea typeface="Calibri"/>
                        <a:cs typeface="Calibri"/>
                        <a:sym typeface="Calibri"/>
                      </a:endParaRPr>
                    </a:p>
                  </a:txBody>
                  <a:tcPr marL="29525" marR="29525" marT="0" marB="0"/>
                </a:tc>
              </a:tr>
              <a:tr h="815850">
                <a:tc>
                  <a:txBody>
                    <a:bodyPr/>
                    <a:lstStyle/>
                    <a:p>
                      <a:pPr marL="0" marR="0" lvl="0" indent="0" algn="just" rtl="0">
                        <a:lnSpc>
                          <a:spcPct val="104000"/>
                        </a:lnSpc>
                        <a:spcBef>
                          <a:spcPts val="0"/>
                        </a:spcBef>
                        <a:spcAft>
                          <a:spcPts val="0"/>
                        </a:spcAft>
                        <a:buNone/>
                      </a:pPr>
                      <a:r>
                        <a:rPr lang="en-US" sz="1200"/>
                        <a:t>Case-5</a:t>
                      </a:r>
                      <a:endParaRPr sz="1200"/>
                    </a:p>
                    <a:p>
                      <a:pPr marL="0" marR="0" lvl="0" indent="0" algn="just" rtl="0">
                        <a:lnSpc>
                          <a:spcPct val="104000"/>
                        </a:lnSpc>
                        <a:spcBef>
                          <a:spcPts val="210"/>
                        </a:spcBef>
                        <a:spcAft>
                          <a:spcPts val="0"/>
                        </a:spcAft>
                        <a:buNone/>
                      </a:pPr>
                      <a:r>
                        <a:rPr lang="en-US" sz="1200"/>
                        <a:t>Payee is a partnership firm  not subject to tax audit resident in India. </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AY 2020-21  not filed </a:t>
                      </a:r>
                      <a:endParaRPr sz="1200"/>
                    </a:p>
                    <a:p>
                      <a:pPr marL="0" marR="0" lvl="0" indent="0" algn="just" rtl="0">
                        <a:lnSpc>
                          <a:spcPct val="104000"/>
                        </a:lnSpc>
                        <a:spcBef>
                          <a:spcPts val="210"/>
                        </a:spcBef>
                        <a:spcAft>
                          <a:spcPts val="0"/>
                        </a:spcAft>
                        <a:buNone/>
                      </a:pPr>
                      <a:r>
                        <a:rPr lang="en-US" sz="1200"/>
                        <a:t>AY 2019-20  not filed</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FY 19-20 -₹ 51000/-</a:t>
                      </a:r>
                      <a:endParaRPr sz="1200"/>
                    </a:p>
                    <a:p>
                      <a:pPr marL="0" marR="0" lvl="0" indent="0" algn="just" rtl="0">
                        <a:lnSpc>
                          <a:spcPct val="104000"/>
                        </a:lnSpc>
                        <a:spcBef>
                          <a:spcPts val="210"/>
                        </a:spcBef>
                        <a:spcAft>
                          <a:spcPts val="0"/>
                        </a:spcAft>
                        <a:buNone/>
                      </a:pPr>
                      <a:r>
                        <a:rPr lang="en-US" sz="1200"/>
                        <a:t>FY 19-20  ₹ 55000/-</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 For 4 QTR of AY 2022-23 – higher rate u/s 206AB applicable.</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Rent  u/s 194-I of plant and machinery @ 2%</a:t>
                      </a:r>
                      <a:endParaRPr sz="1200">
                        <a:latin typeface="Calibri"/>
                        <a:ea typeface="Calibri"/>
                        <a:cs typeface="Calibri"/>
                        <a:sym typeface="Calibri"/>
                      </a:endParaRPr>
                    </a:p>
                  </a:txBody>
                  <a:tcPr marL="29525" marR="29525" marT="0" marB="0"/>
                </a:tc>
                <a:tc>
                  <a:txBody>
                    <a:bodyPr/>
                    <a:lstStyle/>
                    <a:p>
                      <a:pPr marL="0" marR="0" lvl="0" indent="0" algn="just" rtl="0">
                        <a:lnSpc>
                          <a:spcPct val="104000"/>
                        </a:lnSpc>
                        <a:spcBef>
                          <a:spcPts val="0"/>
                        </a:spcBef>
                        <a:spcAft>
                          <a:spcPts val="0"/>
                        </a:spcAft>
                        <a:buNone/>
                      </a:pPr>
                      <a:r>
                        <a:rPr lang="en-US" sz="1200"/>
                        <a:t>PAN furnished-4 %</a:t>
                      </a:r>
                      <a:endParaRPr sz="1200"/>
                    </a:p>
                    <a:p>
                      <a:pPr marL="0" marR="0" lvl="0" indent="0" algn="just" rtl="0">
                        <a:lnSpc>
                          <a:spcPct val="104000"/>
                        </a:lnSpc>
                        <a:spcBef>
                          <a:spcPts val="210"/>
                        </a:spcBef>
                        <a:spcAft>
                          <a:spcPts val="0"/>
                        </a:spcAft>
                        <a:buNone/>
                      </a:pPr>
                      <a:r>
                        <a:rPr lang="en-US" sz="1200"/>
                        <a:t>PAN not furnished- 20%.</a:t>
                      </a:r>
                      <a:endParaRPr sz="1200">
                        <a:latin typeface="Calibri"/>
                        <a:ea typeface="Calibri"/>
                        <a:cs typeface="Calibri"/>
                        <a:sym typeface="Calibri"/>
                      </a:endParaRPr>
                    </a:p>
                  </a:txBody>
                  <a:tcPr marL="29525" marR="29525" marT="0" marB="0"/>
                </a:tc>
              </a:tr>
            </a:tbl>
          </a:graphicData>
        </a:graphic>
      </p:graphicFrame>
    </p:spTree>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411"/>
        <p:cNvGrpSpPr/>
        <p:nvPr/>
      </p:nvGrpSpPr>
      <p:grpSpPr>
        <a:xfrm>
          <a:off x="0" y="0"/>
          <a:ext cx="0" cy="0"/>
          <a:chOff x="0" y="0"/>
          <a:chExt cx="0" cy="0"/>
        </a:xfrm>
      </p:grpSpPr>
      <p:sp>
        <p:nvSpPr>
          <p:cNvPr id="412" name="Google Shape;412;p14"/>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22</a:t>
            </a:fld>
            <a:endParaRPr/>
          </a:p>
        </p:txBody>
      </p:sp>
      <p:sp>
        <p:nvSpPr>
          <p:cNvPr id="413" name="Google Shape;413;p14"/>
          <p:cNvSpPr/>
          <p:nvPr/>
        </p:nvSpPr>
        <p:spPr>
          <a:xfrm>
            <a:off x="0" y="575975"/>
            <a:ext cx="11726944" cy="563231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dirty="0">
                <a:solidFill>
                  <a:schemeClr val="dk1"/>
                </a:solidFill>
                <a:latin typeface="Times New Roman"/>
                <a:ea typeface="Times New Roman"/>
                <a:cs typeface="Times New Roman"/>
                <a:sym typeface="Times New Roman"/>
              </a:rPr>
              <a:t>Extract of section 206AB:</a:t>
            </a:r>
            <a:endParaRPr sz="1800" b="1"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dirty="0">
                <a:solidFill>
                  <a:schemeClr val="dk1"/>
                </a:solidFill>
                <a:latin typeface="Calibri"/>
                <a:ea typeface="Calibri"/>
                <a:cs typeface="Calibri"/>
                <a:sym typeface="Calibri"/>
              </a:rPr>
              <a:t> </a:t>
            </a:r>
            <a:r>
              <a:rPr lang="en-US" sz="1800" dirty="0">
                <a:solidFill>
                  <a:schemeClr val="dk1"/>
                </a:solidFill>
                <a:latin typeface="Times New Roman"/>
                <a:ea typeface="Times New Roman"/>
                <a:cs typeface="Times New Roman"/>
                <a:sym typeface="Times New Roman"/>
              </a:rPr>
              <a:t>(1) Notwithstanding anything contained in any other provisions of this Act, where tax is required to be deducted at source under the provisions of Chapter XVIIB, </a:t>
            </a:r>
            <a:r>
              <a:rPr lang="en-US" sz="1800" b="1" dirty="0">
                <a:solidFill>
                  <a:schemeClr val="dk1"/>
                </a:solidFill>
                <a:latin typeface="Times New Roman"/>
                <a:ea typeface="Times New Roman"/>
                <a:cs typeface="Times New Roman"/>
                <a:sym typeface="Times New Roman"/>
              </a:rPr>
              <a:t>other than sections </a:t>
            </a:r>
            <a:r>
              <a:rPr lang="en-US" sz="1800" dirty="0">
                <a:solidFill>
                  <a:schemeClr val="dk1"/>
                </a:solidFill>
                <a:latin typeface="Times New Roman"/>
                <a:ea typeface="Times New Roman"/>
                <a:cs typeface="Times New Roman"/>
                <a:sym typeface="Times New Roman"/>
              </a:rPr>
              <a:t>192, 192A, 194B, 194BB,  194LBC  or 194N on any sum or income or amount paid, or payable or</a:t>
            </a:r>
            <a:r>
              <a:rPr lang="en-US" sz="1800" dirty="0">
                <a:solidFill>
                  <a:schemeClr val="dk1"/>
                </a:solidFill>
                <a:latin typeface="Calibri"/>
                <a:ea typeface="Calibri"/>
                <a:cs typeface="Calibri"/>
                <a:sym typeface="Calibri"/>
              </a:rPr>
              <a:t> </a:t>
            </a:r>
            <a:r>
              <a:rPr lang="en-US" sz="1800" dirty="0">
                <a:solidFill>
                  <a:schemeClr val="dk1"/>
                </a:solidFill>
                <a:latin typeface="Times New Roman"/>
                <a:ea typeface="Times New Roman"/>
                <a:cs typeface="Times New Roman"/>
                <a:sym typeface="Times New Roman"/>
              </a:rPr>
              <a:t>credited, by a person (hereafter referred to as deductee) to a specified person, the tax shall be deducted at the higher of the following rates, namely:––</a:t>
            </a: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dirty="0">
                <a:solidFill>
                  <a:schemeClr val="dk1"/>
                </a:solidFill>
                <a:latin typeface="Times New Roman"/>
                <a:ea typeface="Times New Roman"/>
                <a:cs typeface="Times New Roman"/>
                <a:sym typeface="Times New Roman"/>
              </a:rPr>
              <a:t> (i) at twice the rate specified in the relevant provision of the Act; or</a:t>
            </a: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dirty="0">
                <a:solidFill>
                  <a:schemeClr val="dk1"/>
                </a:solidFill>
                <a:latin typeface="Times New Roman"/>
                <a:ea typeface="Times New Roman"/>
                <a:cs typeface="Times New Roman"/>
                <a:sym typeface="Times New Roman"/>
              </a:rPr>
              <a:t> (ii) at twice the rate or rates in force; or</a:t>
            </a: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dirty="0">
                <a:solidFill>
                  <a:schemeClr val="dk1"/>
                </a:solidFill>
                <a:latin typeface="Times New Roman"/>
                <a:ea typeface="Times New Roman"/>
                <a:cs typeface="Times New Roman"/>
                <a:sym typeface="Times New Roman"/>
              </a:rPr>
              <a:t> (iii) at the rate of 5%.</a:t>
            </a: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dirty="0">
                <a:solidFill>
                  <a:schemeClr val="dk1"/>
                </a:solidFill>
                <a:latin typeface="Times New Roman"/>
                <a:ea typeface="Times New Roman"/>
                <a:cs typeface="Times New Roman"/>
                <a:sym typeface="Times New Roman"/>
              </a:rPr>
              <a:t> (2) If the provisions of section 206AA is applicable to a specified person, in addition to the provision of this section, the tax shall be deducted at higher of the two rates provided in this section and in section 206AA.</a:t>
            </a: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dirty="0">
                <a:solidFill>
                  <a:schemeClr val="dk1"/>
                </a:solidFill>
                <a:latin typeface="Times New Roman"/>
                <a:ea typeface="Times New Roman"/>
                <a:cs typeface="Times New Roman"/>
                <a:sym typeface="Times New Roman"/>
              </a:rPr>
              <a:t> (3) For the purposes of this section </a:t>
            </a:r>
            <a:r>
              <a:rPr lang="en-US" sz="1800" b="1" dirty="0">
                <a:solidFill>
                  <a:schemeClr val="dk1"/>
                </a:solidFill>
                <a:latin typeface="Times New Roman"/>
                <a:ea typeface="Times New Roman"/>
                <a:cs typeface="Times New Roman"/>
                <a:sym typeface="Times New Roman"/>
              </a:rPr>
              <a:t>“specified person” </a:t>
            </a:r>
            <a:r>
              <a:rPr lang="en-US" sz="1800" dirty="0">
                <a:solidFill>
                  <a:schemeClr val="dk1"/>
                </a:solidFill>
                <a:latin typeface="Times New Roman"/>
                <a:ea typeface="Times New Roman"/>
                <a:cs typeface="Times New Roman"/>
                <a:sym typeface="Times New Roman"/>
              </a:rPr>
              <a:t>means a person </a:t>
            </a:r>
            <a:r>
              <a:rPr lang="en-US" sz="1800" u="sng" dirty="0">
                <a:solidFill>
                  <a:schemeClr val="dk1"/>
                </a:solidFill>
                <a:latin typeface="Times New Roman"/>
                <a:ea typeface="Times New Roman"/>
                <a:cs typeface="Times New Roman"/>
                <a:sym typeface="Times New Roman"/>
              </a:rPr>
              <a:t>who has not filed the returns of income for both of the two assessment years relevant to the two previous years immediately prior to the previous year in which tax is required to be deducted, for which the time limit of filing return of income under sub-section  (1) of section  139 has expired; </a:t>
            </a:r>
            <a:r>
              <a:rPr lang="en-US" sz="1800" dirty="0">
                <a:solidFill>
                  <a:schemeClr val="dk1"/>
                </a:solidFill>
                <a:latin typeface="Times New Roman"/>
                <a:ea typeface="Times New Roman"/>
                <a:cs typeface="Times New Roman"/>
                <a:sym typeface="Times New Roman"/>
              </a:rPr>
              <a:t>and the aggregate of tax deducted at source and tax collected at source in his case is ₹ 50000/- or more in each of these two previous years:</a:t>
            </a: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dirty="0">
                <a:solidFill>
                  <a:schemeClr val="dk1"/>
                </a:solidFill>
                <a:latin typeface="Times New Roman"/>
                <a:ea typeface="Times New Roman"/>
                <a:cs typeface="Times New Roman"/>
                <a:sym typeface="Times New Roman"/>
              </a:rPr>
              <a:t> </a:t>
            </a: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dirty="0">
                <a:solidFill>
                  <a:schemeClr val="dk1"/>
                </a:solidFill>
                <a:latin typeface="Times New Roman"/>
                <a:ea typeface="Times New Roman"/>
                <a:cs typeface="Times New Roman"/>
                <a:sym typeface="Times New Roman"/>
              </a:rPr>
              <a:t>Provided that the </a:t>
            </a:r>
            <a:r>
              <a:rPr lang="en-US" sz="1800" b="1" dirty="0">
                <a:solidFill>
                  <a:schemeClr val="dk1"/>
                </a:solidFill>
                <a:latin typeface="Times New Roman"/>
                <a:ea typeface="Times New Roman"/>
                <a:cs typeface="Times New Roman"/>
                <a:sym typeface="Times New Roman"/>
              </a:rPr>
              <a:t>specified person shall not include a non- resident  </a:t>
            </a:r>
            <a:r>
              <a:rPr lang="en-US" sz="1800" dirty="0">
                <a:solidFill>
                  <a:schemeClr val="dk1"/>
                </a:solidFill>
                <a:latin typeface="Times New Roman"/>
                <a:ea typeface="Times New Roman"/>
                <a:cs typeface="Times New Roman"/>
                <a:sym typeface="Times New Roman"/>
              </a:rPr>
              <a:t>who does  not have  a permanent  establishment  in India.</a:t>
            </a: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dirty="0">
                <a:solidFill>
                  <a:schemeClr val="dk1"/>
                </a:solidFill>
                <a:latin typeface="Times New Roman"/>
                <a:ea typeface="Times New Roman"/>
                <a:cs typeface="Times New Roman"/>
                <a:sym typeface="Times New Roman"/>
              </a:rPr>
              <a:t>Explanation.––For the purposes of this sub-section, the expression “permanent establishment” includes a fixed place of business through which the business of the enterprise is wholly or partly carried on.’.</a:t>
            </a:r>
            <a:endParaRPr sz="1800" dirty="0">
              <a:solidFill>
                <a:schemeClr val="dk1"/>
              </a:solidFill>
              <a:latin typeface="Calibri"/>
              <a:ea typeface="Calibri"/>
              <a:cs typeface="Calibri"/>
              <a:sym typeface="Calibri"/>
            </a:endParaRPr>
          </a:p>
        </p:txBody>
      </p:sp>
    </p:spTree>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417"/>
        <p:cNvGrpSpPr/>
        <p:nvPr/>
      </p:nvGrpSpPr>
      <p:grpSpPr>
        <a:xfrm>
          <a:off x="0" y="0"/>
          <a:ext cx="0" cy="0"/>
          <a:chOff x="0" y="0"/>
          <a:chExt cx="0" cy="0"/>
        </a:xfrm>
      </p:grpSpPr>
      <p:sp>
        <p:nvSpPr>
          <p:cNvPr id="418" name="Google Shape;418;p15"/>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23</a:t>
            </a:fld>
            <a:endParaRPr/>
          </a:p>
        </p:txBody>
      </p:sp>
      <p:sp>
        <p:nvSpPr>
          <p:cNvPr id="419" name="Google Shape;419;p15"/>
          <p:cNvSpPr/>
          <p:nvPr/>
        </p:nvSpPr>
        <p:spPr>
          <a:xfrm>
            <a:off x="3296715" y="86354"/>
            <a:ext cx="49813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Circular No. 11 of 2021  dated 21 "June, 2021  </a:t>
            </a:r>
            <a:endParaRPr/>
          </a:p>
        </p:txBody>
      </p:sp>
      <p:sp>
        <p:nvSpPr>
          <p:cNvPr id="420" name="Google Shape;420;p15"/>
          <p:cNvSpPr/>
          <p:nvPr/>
        </p:nvSpPr>
        <p:spPr>
          <a:xfrm>
            <a:off x="546755" y="1166843"/>
            <a:ext cx="10925666"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chemeClr val="dk1"/>
                </a:solidFill>
                <a:latin typeface="Arial"/>
                <a:ea typeface="Arial"/>
                <a:cs typeface="Arial"/>
                <a:sym typeface="Arial"/>
              </a:rPr>
              <a:t> </a:t>
            </a:r>
            <a:r>
              <a:rPr lang="en-US" sz="1800" b="1" dirty="0">
                <a:solidFill>
                  <a:schemeClr val="dk1"/>
                </a:solidFill>
                <a:latin typeface="Arial"/>
                <a:ea typeface="Arial"/>
                <a:cs typeface="Arial"/>
                <a:sym typeface="Arial"/>
              </a:rPr>
              <a:t>issue: 1 verification of filing of ITR for last two AYs.</a:t>
            </a:r>
            <a:endParaRPr dirty="0"/>
          </a:p>
          <a:p>
            <a:pPr marL="0" marR="0" lvl="0" indent="0" algn="just" rtl="0">
              <a:spcBef>
                <a:spcPts val="0"/>
              </a:spcBef>
              <a:spcAft>
                <a:spcPts val="0"/>
              </a:spcAft>
              <a:buNone/>
            </a:pPr>
            <a:r>
              <a:rPr lang="en-US" sz="1800" dirty="0">
                <a:solidFill>
                  <a:schemeClr val="dk1"/>
                </a:solidFill>
                <a:latin typeface="Arial"/>
                <a:ea typeface="Arial"/>
                <a:cs typeface="Arial"/>
                <a:sym typeface="Arial"/>
              </a:rPr>
              <a:t>To ease this compliance burden the Central Board of Direct Taxes is issuing a </a:t>
            </a:r>
            <a:r>
              <a:rPr lang="en-US" sz="1800" b="1" dirty="0">
                <a:solidFill>
                  <a:schemeClr val="dk1"/>
                </a:solidFill>
                <a:latin typeface="Arial"/>
                <a:ea typeface="Arial"/>
                <a:cs typeface="Arial"/>
                <a:sym typeface="Arial"/>
              </a:rPr>
              <a:t>new functionality "Compliance Check for Sections 206AB &amp; 206CCA". </a:t>
            </a:r>
            <a:r>
              <a:rPr lang="en-US" sz="1800" dirty="0">
                <a:solidFill>
                  <a:schemeClr val="dk1"/>
                </a:solidFill>
                <a:latin typeface="Arial"/>
                <a:ea typeface="Arial"/>
                <a:cs typeface="Arial"/>
                <a:sym typeface="Arial"/>
              </a:rPr>
              <a:t>This functionality is made available through reporting portal of the Income-tax Department. The tax deductor or the collector can feed the single PAN (PAN search) or multiple PANs (bulk search) of the deductee or </a:t>
            </a:r>
            <a:r>
              <a:rPr lang="en-US" sz="1800" dirty="0" err="1">
                <a:solidFill>
                  <a:schemeClr val="dk1"/>
                </a:solidFill>
                <a:latin typeface="Arial"/>
                <a:ea typeface="Arial"/>
                <a:cs typeface="Arial"/>
                <a:sym typeface="Arial"/>
              </a:rPr>
              <a:t>coIIectee</a:t>
            </a:r>
            <a:r>
              <a:rPr lang="en-US" sz="1800" dirty="0">
                <a:solidFill>
                  <a:schemeClr val="dk1"/>
                </a:solidFill>
                <a:latin typeface="Arial"/>
                <a:ea typeface="Arial"/>
                <a:cs typeface="Arial"/>
                <a:sym typeface="Arial"/>
              </a:rPr>
              <a:t> and can get a response from the functionality, if such deductee or </a:t>
            </a:r>
            <a:r>
              <a:rPr lang="en-US" sz="1800" dirty="0" err="1">
                <a:solidFill>
                  <a:schemeClr val="dk1"/>
                </a:solidFill>
                <a:latin typeface="Arial"/>
                <a:ea typeface="Arial"/>
                <a:cs typeface="Arial"/>
                <a:sym typeface="Arial"/>
              </a:rPr>
              <a:t>collectee</a:t>
            </a:r>
            <a:r>
              <a:rPr lang="en-US" sz="1800" dirty="0">
                <a:solidFill>
                  <a:schemeClr val="dk1"/>
                </a:solidFill>
                <a:latin typeface="Arial"/>
                <a:ea typeface="Arial"/>
                <a:cs typeface="Arial"/>
                <a:sym typeface="Arial"/>
              </a:rPr>
              <a:t> is a specified person. For PAN Search, response will be visible on the screen which can be downloaded in the PDF format. For Bulk Search, response would be in the form  of downloadable file which can be kept for record.</a:t>
            </a:r>
            <a:endParaRPr sz="1800" dirty="0">
              <a:solidFill>
                <a:schemeClr val="dk1"/>
              </a:solidFill>
              <a:latin typeface="Arial"/>
              <a:ea typeface="Arial"/>
              <a:cs typeface="Arial"/>
              <a:sym typeface="Arial"/>
            </a:endParaRPr>
          </a:p>
        </p:txBody>
      </p:sp>
    </p:spTree>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424"/>
        <p:cNvGrpSpPr/>
        <p:nvPr/>
      </p:nvGrpSpPr>
      <p:grpSpPr>
        <a:xfrm>
          <a:off x="0" y="0"/>
          <a:ext cx="0" cy="0"/>
          <a:chOff x="0" y="0"/>
          <a:chExt cx="0" cy="0"/>
        </a:xfrm>
      </p:grpSpPr>
      <p:sp>
        <p:nvSpPr>
          <p:cNvPr id="425" name="Google Shape;425;p16"/>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24</a:t>
            </a:fld>
            <a:endParaRPr/>
          </a:p>
        </p:txBody>
      </p:sp>
      <p:sp>
        <p:nvSpPr>
          <p:cNvPr id="426" name="Google Shape;426;p16"/>
          <p:cNvSpPr/>
          <p:nvPr/>
        </p:nvSpPr>
        <p:spPr>
          <a:xfrm>
            <a:off x="193543" y="614255"/>
            <a:ext cx="11731364" cy="563231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chemeClr val="dk1"/>
                </a:solidFill>
                <a:latin typeface="Arial"/>
                <a:ea typeface="Arial"/>
                <a:cs typeface="Arial"/>
                <a:sym typeface="Arial"/>
              </a:rPr>
              <a:t>    The logic of the new functionality </a:t>
            </a:r>
            <a:r>
              <a:rPr lang="en-US" sz="1800" b="1" dirty="0">
                <a:solidFill>
                  <a:schemeClr val="dk1"/>
                </a:solidFill>
                <a:latin typeface="Arial"/>
                <a:ea typeface="Arial"/>
                <a:cs typeface="Arial"/>
                <a:sym typeface="Arial"/>
              </a:rPr>
              <a:t>"Compliance Check for Sections 206AB &amp; 206CCA"</a:t>
            </a:r>
            <a:r>
              <a:rPr lang="en-US" sz="1800" dirty="0">
                <a:solidFill>
                  <a:schemeClr val="dk1"/>
                </a:solidFill>
                <a:latin typeface="Arial"/>
                <a:ea typeface="Arial"/>
                <a:cs typeface="Arial"/>
                <a:sym typeface="Arial"/>
              </a:rPr>
              <a:t>is as under: </a:t>
            </a:r>
            <a:r>
              <a:rPr lang="en-US" sz="1800" b="1" dirty="0" err="1">
                <a:solidFill>
                  <a:schemeClr val="dk1"/>
                </a:solidFill>
                <a:latin typeface="Arial"/>
                <a:ea typeface="Arial"/>
                <a:cs typeface="Arial"/>
                <a:sym typeface="Arial"/>
              </a:rPr>
              <a:t>para</a:t>
            </a:r>
            <a:r>
              <a:rPr lang="en-US" sz="1800" b="1" dirty="0">
                <a:solidFill>
                  <a:schemeClr val="dk1"/>
                </a:solidFill>
                <a:latin typeface="Arial"/>
                <a:ea typeface="Arial"/>
                <a:cs typeface="Arial"/>
                <a:sym typeface="Arial"/>
              </a:rPr>
              <a:t> 3</a:t>
            </a:r>
            <a:endParaRPr dirty="0"/>
          </a:p>
          <a:p>
            <a:pPr marL="285750" marR="0" lvl="0" indent="-285750" algn="just" rtl="0">
              <a:spcBef>
                <a:spcPts val="0"/>
              </a:spcBef>
              <a:spcAft>
                <a:spcPts val="0"/>
              </a:spcAft>
              <a:buClr>
                <a:schemeClr val="dk1"/>
              </a:buClr>
              <a:buSzPts val="1800"/>
              <a:buFont typeface="Noto Sans Symbols"/>
              <a:buChar char="▪"/>
            </a:pPr>
            <a:r>
              <a:rPr lang="en-US" sz="1800" dirty="0">
                <a:solidFill>
                  <a:schemeClr val="dk1"/>
                </a:solidFill>
                <a:latin typeface="Arial"/>
                <a:ea typeface="Arial"/>
                <a:cs typeface="Arial"/>
                <a:sym typeface="Arial"/>
              </a:rPr>
              <a:t>A list of specified persons is prepared as on the start of the financial year 2021-22, taking previous years 2018-19 and 2019-20 as the two relevant previous years. List contains name of taxpayers who did not file return of income for both assessment years 2019-20 and 2020-21 and have aggregate of TDS and TCS of ₹50000/-or more in each of these two previous years.</a:t>
            </a:r>
            <a:endParaRPr dirty="0"/>
          </a:p>
          <a:p>
            <a:pPr marL="285750" marR="0" lvl="0" indent="-285750" algn="just" rtl="0">
              <a:spcBef>
                <a:spcPts val="0"/>
              </a:spcBef>
              <a:spcAft>
                <a:spcPts val="0"/>
              </a:spcAft>
              <a:buClr>
                <a:schemeClr val="dk1"/>
              </a:buClr>
              <a:buSzPts val="1800"/>
              <a:buFont typeface="Noto Sans Symbols"/>
              <a:buChar char="▪"/>
            </a:pPr>
            <a:r>
              <a:rPr lang="en-US" sz="1800" dirty="0">
                <a:solidFill>
                  <a:schemeClr val="dk1"/>
                </a:solidFill>
                <a:latin typeface="Arial"/>
                <a:ea typeface="Arial"/>
                <a:cs typeface="Arial"/>
                <a:sym typeface="Arial"/>
              </a:rPr>
              <a:t>During the financial year 2021-22, no new names are added In the list of specified persons. This is a taxpayer friendly measure to reduce the burden on tax deductor a collector of checking PANs of non-specified person more than once during the financial year. </a:t>
            </a:r>
            <a:endParaRPr sz="1800" dirty="0">
              <a:solidFill>
                <a:schemeClr val="dk1"/>
              </a:solidFill>
              <a:latin typeface="Arial"/>
              <a:ea typeface="Arial"/>
              <a:cs typeface="Arial"/>
              <a:sym typeface="Arial"/>
            </a:endParaRPr>
          </a:p>
          <a:p>
            <a:pPr marL="285750" marR="0" lvl="0" indent="-285750" algn="just" rtl="0">
              <a:spcBef>
                <a:spcPts val="0"/>
              </a:spcBef>
              <a:spcAft>
                <a:spcPts val="0"/>
              </a:spcAft>
              <a:buClr>
                <a:schemeClr val="dk1"/>
              </a:buClr>
              <a:buSzPts val="1800"/>
              <a:buFont typeface="Noto Sans Symbols"/>
              <a:buChar char="▪"/>
            </a:pPr>
            <a:r>
              <a:rPr lang="en-US" sz="1800" dirty="0">
                <a:solidFill>
                  <a:schemeClr val="dk1"/>
                </a:solidFill>
                <a:latin typeface="Arial"/>
                <a:ea typeface="Arial"/>
                <a:cs typeface="Arial"/>
                <a:sym typeface="Arial"/>
              </a:rPr>
              <a:t>If any specified person files a </a:t>
            </a:r>
            <a:r>
              <a:rPr lang="en-US" sz="1800" b="1" dirty="0">
                <a:solidFill>
                  <a:schemeClr val="dk1"/>
                </a:solidFill>
                <a:latin typeface="Arial"/>
                <a:ea typeface="Arial"/>
                <a:cs typeface="Arial"/>
                <a:sym typeface="Arial"/>
              </a:rPr>
              <a:t>valid return of income (filed &amp; verified) </a:t>
            </a:r>
            <a:r>
              <a:rPr lang="en-US" sz="1800" dirty="0">
                <a:solidFill>
                  <a:schemeClr val="dk1"/>
                </a:solidFill>
                <a:latin typeface="Arial"/>
                <a:ea typeface="Arial"/>
                <a:cs typeface="Arial"/>
                <a:sym typeface="Arial"/>
              </a:rPr>
              <a:t>for assessment year 2019-20 or 2020-21 during the financial year 2021-22, his name would be removed from the list of specified persons. This would be done on the date of filing of the valid return of income during the financial year 2021-22. </a:t>
            </a:r>
            <a:endParaRPr sz="1800" dirty="0">
              <a:solidFill>
                <a:schemeClr val="dk1"/>
              </a:solidFill>
              <a:latin typeface="Arial"/>
              <a:ea typeface="Arial"/>
              <a:cs typeface="Arial"/>
              <a:sym typeface="Arial"/>
            </a:endParaRPr>
          </a:p>
          <a:p>
            <a:pPr marL="285750" marR="0" lvl="0" indent="-285750" algn="just" rtl="0">
              <a:spcBef>
                <a:spcPts val="0"/>
              </a:spcBef>
              <a:spcAft>
                <a:spcPts val="0"/>
              </a:spcAft>
              <a:buClr>
                <a:schemeClr val="dk1"/>
              </a:buClr>
              <a:buSzPts val="1800"/>
              <a:buFont typeface="Noto Sans Symbols"/>
              <a:buChar char="▪"/>
            </a:pPr>
            <a:r>
              <a:rPr lang="en-US" sz="1800" dirty="0">
                <a:solidFill>
                  <a:schemeClr val="dk1"/>
                </a:solidFill>
                <a:latin typeface="Arial"/>
                <a:ea typeface="Arial"/>
                <a:cs typeface="Arial"/>
                <a:sym typeface="Arial"/>
              </a:rPr>
              <a:t>If any specified person files a valid return of income (filed &amp; verified) for assessment year 2021-22, his name would be removed from the list of specified persons. This will be done on the due date of filing of return of income for A. Y. 2021-22 or the </a:t>
            </a:r>
            <a:r>
              <a:rPr lang="en-US" sz="1800" b="1" dirty="0">
                <a:solidFill>
                  <a:schemeClr val="dk1"/>
                </a:solidFill>
                <a:latin typeface="Arial"/>
                <a:ea typeface="Arial"/>
                <a:cs typeface="Arial"/>
                <a:sym typeface="Arial"/>
              </a:rPr>
              <a:t>date of actual filing of valid return</a:t>
            </a:r>
            <a:r>
              <a:rPr lang="en-US" sz="1800" dirty="0">
                <a:solidFill>
                  <a:schemeClr val="dk1"/>
                </a:solidFill>
                <a:latin typeface="Arial"/>
                <a:ea typeface="Arial"/>
                <a:cs typeface="Arial"/>
                <a:sym typeface="Arial"/>
              </a:rPr>
              <a:t>( filed &amp; verified) whichever is later. </a:t>
            </a:r>
            <a:endParaRPr sz="1800" dirty="0">
              <a:solidFill>
                <a:schemeClr val="dk1"/>
              </a:solidFill>
              <a:latin typeface="Arial"/>
              <a:ea typeface="Arial"/>
              <a:cs typeface="Arial"/>
              <a:sym typeface="Arial"/>
            </a:endParaRPr>
          </a:p>
          <a:p>
            <a:pPr marL="285750" marR="0" lvl="0" indent="-285750" algn="just" rtl="0">
              <a:spcBef>
                <a:spcPts val="0"/>
              </a:spcBef>
              <a:spcAft>
                <a:spcPts val="0"/>
              </a:spcAft>
              <a:buClr>
                <a:schemeClr val="dk1"/>
              </a:buClr>
              <a:buSzPts val="1800"/>
              <a:buFont typeface="Noto Sans Symbols"/>
              <a:buChar char="▪"/>
            </a:pPr>
            <a:r>
              <a:rPr lang="en-US" sz="1800" dirty="0">
                <a:solidFill>
                  <a:schemeClr val="dk1"/>
                </a:solidFill>
                <a:latin typeface="Arial"/>
                <a:ea typeface="Arial"/>
                <a:cs typeface="Arial"/>
                <a:sym typeface="Arial"/>
              </a:rPr>
              <a:t>If the aggregate of TDS and TCS, in the case of a specified person, in the previous year 2020-21, is less than ₹50000/-, his name would be removed from the list of specified persons. This would be done on the first due date under sub-section (1) of section 139 of the Act falling in the financial year 2021-22. For the financial year 2021-22 this due date of 3I" July 2021 has been extended to 30th Sept 2021 for non audit cases.</a:t>
            </a:r>
            <a:endParaRPr dirty="0"/>
          </a:p>
          <a:p>
            <a:pPr marL="285750" marR="0" lvl="0" indent="-285750" algn="just" rtl="0">
              <a:spcBef>
                <a:spcPts val="0"/>
              </a:spcBef>
              <a:spcAft>
                <a:spcPts val="0"/>
              </a:spcAft>
              <a:buClr>
                <a:schemeClr val="dk1"/>
              </a:buClr>
              <a:buSzPts val="1800"/>
              <a:buFont typeface="Noto Sans Symbols"/>
              <a:buChar char="▪"/>
            </a:pPr>
            <a:r>
              <a:rPr lang="en-US" sz="1800" dirty="0">
                <a:solidFill>
                  <a:schemeClr val="dk1"/>
                </a:solidFill>
                <a:latin typeface="Arial"/>
                <a:ea typeface="Arial"/>
                <a:cs typeface="Arial"/>
                <a:sym typeface="Arial"/>
              </a:rPr>
              <a:t>Belated and revised TCS &amp; TDS returns of the relevant financial years filed during the financial year 2021-22 would also be considered for removing persons from the list of specified persons on a regular basis. </a:t>
            </a:r>
            <a:endParaRPr dirty="0"/>
          </a:p>
        </p:txBody>
      </p:sp>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430"/>
        <p:cNvGrpSpPr/>
        <p:nvPr/>
      </p:nvGrpSpPr>
      <p:grpSpPr>
        <a:xfrm>
          <a:off x="0" y="0"/>
          <a:ext cx="0" cy="0"/>
          <a:chOff x="0" y="0"/>
          <a:chExt cx="0" cy="0"/>
        </a:xfrm>
      </p:grpSpPr>
      <p:sp>
        <p:nvSpPr>
          <p:cNvPr id="431" name="Google Shape;431;p17"/>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25</a:t>
            </a:fld>
            <a:endParaRPr/>
          </a:p>
        </p:txBody>
      </p:sp>
      <p:sp>
        <p:nvSpPr>
          <p:cNvPr id="432" name="Google Shape;432;p17"/>
          <p:cNvSpPr/>
          <p:nvPr/>
        </p:nvSpPr>
        <p:spPr>
          <a:xfrm>
            <a:off x="0" y="654919"/>
            <a:ext cx="11934334" cy="70173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 </a:t>
            </a:r>
            <a:r>
              <a:rPr lang="en-US" sz="1800" b="1" dirty="0">
                <a:solidFill>
                  <a:schemeClr val="dk1"/>
                </a:solidFill>
                <a:latin typeface="Arial"/>
                <a:ea typeface="Arial"/>
                <a:cs typeface="Arial"/>
                <a:sym typeface="Arial"/>
              </a:rPr>
              <a:t>How functionality will work what to do in every quarter for deduction or collection of tax?</a:t>
            </a:r>
            <a:endParaRPr dirty="0"/>
          </a:p>
          <a:p>
            <a:pPr marL="0" marR="0" lvl="0" indent="0" algn="just" rtl="0">
              <a:spcBef>
                <a:spcPts val="0"/>
              </a:spcBef>
              <a:spcAft>
                <a:spcPts val="0"/>
              </a:spcAft>
              <a:buNone/>
            </a:pPr>
            <a:r>
              <a:rPr lang="en-US" sz="1800" dirty="0">
                <a:solidFill>
                  <a:schemeClr val="dk1"/>
                </a:solidFill>
                <a:latin typeface="Arial"/>
                <a:ea typeface="Arial"/>
                <a:cs typeface="Arial"/>
                <a:sym typeface="Arial"/>
              </a:rPr>
              <a:t>The deductor or the collector may check the PAN in the functionality at the beginning of the financial year and then he is not required to check the PAN of non-specified person during that financial year. To illustrate, let us assume that a deductor has 10,000 vendors that he deals with. He can use the functionality in the bulk search mode and can get the result of all these 10,000 PANs at one go. Let us assume that the functionality has shown that out of</a:t>
            </a:r>
            <a:endParaRPr dirty="0"/>
          </a:p>
          <a:p>
            <a:pPr marL="0" marR="0" lvl="0" indent="0" algn="just" rtl="0">
              <a:spcBef>
                <a:spcPts val="0"/>
              </a:spcBef>
              <a:spcAft>
                <a:spcPts val="0"/>
              </a:spcAft>
              <a:buNone/>
            </a:pPr>
            <a:r>
              <a:rPr lang="en-US" sz="1800" dirty="0">
                <a:solidFill>
                  <a:schemeClr val="dk1"/>
                </a:solidFill>
                <a:latin typeface="Arial"/>
                <a:ea typeface="Arial"/>
                <a:cs typeface="Arial"/>
                <a:sym typeface="Arial"/>
              </a:rPr>
              <a:t>these 10,000 PANs, 5 PANs are </a:t>
            </a:r>
            <a:r>
              <a:rPr lang="en-US" sz="1800" b="1" dirty="0">
                <a:solidFill>
                  <a:schemeClr val="dk1"/>
                </a:solidFill>
                <a:latin typeface="Arial"/>
                <a:ea typeface="Arial"/>
                <a:cs typeface="Arial"/>
                <a:sym typeface="Arial"/>
              </a:rPr>
              <a:t>specified persons </a:t>
            </a:r>
            <a:r>
              <a:rPr lang="en-US" sz="1800" dirty="0">
                <a:solidFill>
                  <a:schemeClr val="dk1"/>
                </a:solidFill>
                <a:latin typeface="Arial"/>
                <a:ea typeface="Arial"/>
                <a:cs typeface="Arial"/>
                <a:sym typeface="Arial"/>
              </a:rPr>
              <a:t>for the purposes of sections 206AB and 206CCA of the Act. Now with respect of the remaining 9,995 PAN, it is clear that they are not in the list of specified persons for that financial year. Since no new name would be added in the list of specified persons during the financial year, the deductor or collector can be assured that these 9,995 PANs would remain outside the list of specified persons during that financial year. Thus, deductor or collector need not check again with respect to these 9,995 PANs during that financial year. </a:t>
            </a:r>
            <a:endParaRPr sz="1800" dirty="0">
              <a:solidFill>
                <a:schemeClr val="dk1"/>
              </a:solidFill>
              <a:latin typeface="Arial"/>
              <a:ea typeface="Arial"/>
              <a:cs typeface="Arial"/>
              <a:sym typeface="Arial"/>
            </a:endParaRPr>
          </a:p>
          <a:p>
            <a:pPr marL="0" marR="0" lvl="0" indent="0" algn="just" rtl="0">
              <a:spcBef>
                <a:spcPts val="0"/>
              </a:spcBef>
              <a:spcAft>
                <a:spcPts val="0"/>
              </a:spcAft>
              <a:buNone/>
            </a:pPr>
            <a:r>
              <a:rPr lang="en-US" sz="1800" dirty="0">
                <a:solidFill>
                  <a:schemeClr val="dk1"/>
                </a:solidFill>
                <a:latin typeface="Arial"/>
                <a:ea typeface="Arial"/>
                <a:cs typeface="Arial"/>
                <a:sym typeface="Arial"/>
              </a:rPr>
              <a:t>There are chances that the 5 PANs which are of specified persons may move out of the list during the financial year and for that there will be need to recheck at the time of making tax deduction or tax collection.</a:t>
            </a:r>
            <a:endParaRPr dirty="0"/>
          </a:p>
          <a:p>
            <a:pPr marL="0" marR="0" lvl="0" indent="0" algn="just" rtl="0">
              <a:spcBef>
                <a:spcPts val="0"/>
              </a:spcBef>
              <a:spcAft>
                <a:spcPts val="0"/>
              </a:spcAft>
              <a:buNone/>
            </a:pPr>
            <a:endParaRPr sz="1800" dirty="0">
              <a:solidFill>
                <a:schemeClr val="dk1"/>
              </a:solidFill>
              <a:latin typeface="Arial"/>
              <a:ea typeface="Arial"/>
              <a:cs typeface="Arial"/>
              <a:sym typeface="Arial"/>
            </a:endParaRPr>
          </a:p>
          <a:p>
            <a:pPr marL="0" marR="0" lvl="0" indent="0" algn="just" rtl="0">
              <a:spcBef>
                <a:spcPts val="0"/>
              </a:spcBef>
              <a:spcAft>
                <a:spcPts val="0"/>
              </a:spcAft>
              <a:buNone/>
            </a:pPr>
            <a:r>
              <a:rPr lang="en-US" sz="1800" b="1" dirty="0">
                <a:solidFill>
                  <a:schemeClr val="dk1"/>
                </a:solidFill>
                <a:latin typeface="Arial"/>
                <a:ea typeface="Arial"/>
                <a:cs typeface="Arial"/>
                <a:sym typeface="Arial"/>
              </a:rPr>
              <a:t>Fresh list of specified person every year: </a:t>
            </a:r>
            <a:r>
              <a:rPr lang="en-US" sz="1800" dirty="0">
                <a:solidFill>
                  <a:schemeClr val="dk1"/>
                </a:solidFill>
                <a:latin typeface="Arial"/>
                <a:ea typeface="Arial"/>
                <a:cs typeface="Arial"/>
                <a:sym typeface="Arial"/>
              </a:rPr>
              <a:t>The list would be drawn afresh at the start of each financial year and the above process would have to be repeated. For example, at the beginning of the financial year 2022- 23 a fresh list would be prepared with previous years 2019-20 and 2020-21 as the two relevant previous years. Then, no name would be added to the list of specified persons during the financial year and only name would be removed based on the logic given in the </a:t>
            </a:r>
            <a:r>
              <a:rPr lang="en-US" sz="1800" dirty="0" err="1">
                <a:solidFill>
                  <a:schemeClr val="dk1"/>
                </a:solidFill>
                <a:latin typeface="Arial"/>
                <a:ea typeface="Arial"/>
                <a:cs typeface="Arial"/>
                <a:sym typeface="Arial"/>
              </a:rPr>
              <a:t>para</a:t>
            </a:r>
            <a:r>
              <a:rPr lang="en-US" sz="1800" dirty="0">
                <a:solidFill>
                  <a:schemeClr val="dk1"/>
                </a:solidFill>
                <a:latin typeface="Arial"/>
                <a:ea typeface="Arial"/>
                <a:cs typeface="Arial"/>
                <a:sym typeface="Arial"/>
              </a:rPr>
              <a:t> 3rd to 6th bullets of paragraph 3 above.</a:t>
            </a:r>
            <a:endParaRPr dirty="0"/>
          </a:p>
          <a:p>
            <a:pPr marL="0" marR="0" lvl="0" indent="0" algn="just" rtl="0">
              <a:spcBef>
                <a:spcPts val="0"/>
              </a:spcBef>
              <a:spcAft>
                <a:spcPts val="0"/>
              </a:spcAft>
              <a:buNone/>
            </a:pPr>
            <a:endParaRPr sz="1800" dirty="0">
              <a:solidFill>
                <a:schemeClr val="dk1"/>
              </a:solidFill>
              <a:latin typeface="Arial"/>
              <a:ea typeface="Arial"/>
              <a:cs typeface="Arial"/>
              <a:sym typeface="Arial"/>
            </a:endParaRPr>
          </a:p>
          <a:p>
            <a:pPr marL="0" marR="0" lvl="0" indent="0" algn="just" rtl="0">
              <a:spcBef>
                <a:spcPts val="0"/>
              </a:spcBef>
              <a:spcAft>
                <a:spcPts val="0"/>
              </a:spcAft>
              <a:buNone/>
            </a:pPr>
            <a:endParaRPr sz="1800" dirty="0">
              <a:solidFill>
                <a:schemeClr val="dk1"/>
              </a:solidFill>
              <a:latin typeface="Arial"/>
              <a:ea typeface="Arial"/>
              <a:cs typeface="Arial"/>
              <a:sym typeface="Arial"/>
            </a:endParaRPr>
          </a:p>
          <a:p>
            <a:pPr marL="0" marR="0" lvl="0" indent="0" algn="just" rtl="0">
              <a:spcBef>
                <a:spcPts val="0"/>
              </a:spcBef>
              <a:spcAft>
                <a:spcPts val="0"/>
              </a:spcAft>
              <a:buNone/>
            </a:pPr>
            <a:endParaRPr sz="1800" dirty="0">
              <a:solidFill>
                <a:schemeClr val="dk1"/>
              </a:solidFill>
              <a:latin typeface="Arial"/>
              <a:ea typeface="Arial"/>
              <a:cs typeface="Arial"/>
              <a:sym typeface="Arial"/>
            </a:endParaRPr>
          </a:p>
          <a:p>
            <a:pPr marL="0" marR="0" lvl="0" indent="0" algn="just" rtl="0">
              <a:spcBef>
                <a:spcPts val="0"/>
              </a:spcBef>
              <a:spcAft>
                <a:spcPts val="0"/>
              </a:spcAft>
              <a:buNone/>
            </a:pPr>
            <a:endParaRPr sz="1800" dirty="0">
              <a:solidFill>
                <a:schemeClr val="dk1"/>
              </a:solidFill>
              <a:latin typeface="Arial"/>
              <a:ea typeface="Arial"/>
              <a:cs typeface="Arial"/>
              <a:sym typeface="Arial"/>
            </a:endParaRPr>
          </a:p>
          <a:p>
            <a:pPr marL="0" marR="0" lvl="0" indent="0" algn="just" rtl="0">
              <a:spcBef>
                <a:spcPts val="0"/>
              </a:spcBef>
              <a:spcAft>
                <a:spcPts val="0"/>
              </a:spcAft>
              <a:buNone/>
            </a:pPr>
            <a:endParaRPr sz="1800" dirty="0">
              <a:solidFill>
                <a:schemeClr val="dk1"/>
              </a:solidFill>
              <a:latin typeface="Arial"/>
              <a:ea typeface="Arial"/>
              <a:cs typeface="Arial"/>
              <a:sym typeface="Arial"/>
            </a:endParaRPr>
          </a:p>
          <a:p>
            <a:pPr marL="0" marR="0" lvl="0" indent="0" algn="just" rtl="0">
              <a:spcBef>
                <a:spcPts val="0"/>
              </a:spcBef>
              <a:spcAft>
                <a:spcPts val="0"/>
              </a:spcAft>
              <a:buNone/>
            </a:pPr>
            <a:r>
              <a:rPr lang="en-US" sz="1800" dirty="0">
                <a:solidFill>
                  <a:schemeClr val="dk1"/>
                </a:solidFill>
                <a:latin typeface="Arial"/>
                <a:ea typeface="Arial"/>
                <a:cs typeface="Arial"/>
                <a:sym typeface="Arial"/>
              </a:rPr>
              <a:t> </a:t>
            </a:r>
            <a:endParaRPr sz="1800" dirty="0">
              <a:solidFill>
                <a:schemeClr val="dk1"/>
              </a:solidFill>
              <a:latin typeface="Arial"/>
              <a:ea typeface="Arial"/>
              <a:cs typeface="Arial"/>
              <a:sym typeface="Arial"/>
            </a:endParaRPr>
          </a:p>
        </p:txBody>
      </p:sp>
    </p:spTree>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436"/>
        <p:cNvGrpSpPr/>
        <p:nvPr/>
      </p:nvGrpSpPr>
      <p:grpSpPr>
        <a:xfrm>
          <a:off x="0" y="0"/>
          <a:ext cx="0" cy="0"/>
          <a:chOff x="0" y="0"/>
          <a:chExt cx="0" cy="0"/>
        </a:xfrm>
      </p:grpSpPr>
      <p:sp>
        <p:nvSpPr>
          <p:cNvPr id="437" name="Google Shape;437;p18"/>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26</a:t>
            </a:fld>
            <a:endParaRPr/>
          </a:p>
        </p:txBody>
      </p:sp>
      <p:sp>
        <p:nvSpPr>
          <p:cNvPr id="438" name="Google Shape;438;p18"/>
          <p:cNvSpPr/>
          <p:nvPr/>
        </p:nvSpPr>
        <p:spPr>
          <a:xfrm>
            <a:off x="1773742" y="2260325"/>
            <a:ext cx="8870762" cy="1754326"/>
          </a:xfrm>
          <a:prstGeom prst="rect">
            <a:avLst/>
          </a:prstGeom>
          <a:gradFill>
            <a:gsLst>
              <a:gs pos="0">
                <a:srgbClr val="FFA09D"/>
              </a:gs>
              <a:gs pos="35000">
                <a:srgbClr val="FFBCBC"/>
              </a:gs>
              <a:gs pos="100000">
                <a:srgbClr val="FFE2E2"/>
              </a:gs>
            </a:gsLst>
            <a:lin ang="16200000" scaled="0"/>
          </a:gradFill>
          <a:ln w="9525" cap="flat" cmpd="sng">
            <a:solidFill>
              <a:srgbClr val="BD4B4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dk1"/>
                </a:solidFill>
                <a:latin typeface="Arial"/>
                <a:ea typeface="Arial"/>
                <a:cs typeface="Arial"/>
                <a:sym typeface="Arial"/>
              </a:rPr>
              <a:t>Tax deduction on pension and interest  </a:t>
            </a:r>
            <a:endParaRPr sz="3600" b="1">
              <a:solidFill>
                <a:schemeClr val="dk1"/>
              </a:solidFill>
              <a:latin typeface="Arial"/>
              <a:ea typeface="Arial"/>
              <a:cs typeface="Arial"/>
              <a:sym typeface="Arial"/>
            </a:endParaRPr>
          </a:p>
          <a:p>
            <a:pPr marL="0" marR="0" lvl="0" indent="0" algn="ctr" rtl="0">
              <a:spcBef>
                <a:spcPts val="0"/>
              </a:spcBef>
              <a:spcAft>
                <a:spcPts val="0"/>
              </a:spcAft>
              <a:buNone/>
            </a:pPr>
            <a:r>
              <a:rPr lang="en-US" sz="3600" b="1">
                <a:solidFill>
                  <a:schemeClr val="dk1"/>
                </a:solidFill>
                <a:latin typeface="Arial"/>
                <a:ea typeface="Arial"/>
                <a:cs typeface="Arial"/>
                <a:sym typeface="Arial"/>
              </a:rPr>
              <a:t>to payee being resident senior citizen </a:t>
            </a:r>
            <a:endParaRPr sz="3600" b="1">
              <a:solidFill>
                <a:schemeClr val="dk1"/>
              </a:solidFill>
              <a:latin typeface="Arial"/>
              <a:ea typeface="Arial"/>
              <a:cs typeface="Arial"/>
              <a:sym typeface="Arial"/>
            </a:endParaRPr>
          </a:p>
          <a:p>
            <a:pPr marL="0" marR="0" lvl="0" indent="0" algn="ctr" rtl="0">
              <a:spcBef>
                <a:spcPts val="0"/>
              </a:spcBef>
              <a:spcAft>
                <a:spcPts val="0"/>
              </a:spcAft>
              <a:buNone/>
            </a:pPr>
            <a:r>
              <a:rPr lang="en-US" sz="3600" b="1">
                <a:solidFill>
                  <a:schemeClr val="dk1"/>
                </a:solidFill>
                <a:latin typeface="Arial"/>
                <a:ea typeface="Arial"/>
                <a:cs typeface="Arial"/>
                <a:sym typeface="Arial"/>
              </a:rPr>
              <a:t>having age 75 years or more- 194P</a:t>
            </a:r>
            <a:endParaRPr sz="3600" b="1" cap="none">
              <a:solidFill>
                <a:srgbClr val="C5D8F1"/>
              </a:solidFill>
              <a:latin typeface="Arial"/>
              <a:ea typeface="Arial"/>
              <a:cs typeface="Arial"/>
              <a:sym typeface="Arial"/>
            </a:endParaRPr>
          </a:p>
        </p:txBody>
      </p:sp>
    </p:spTree>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442"/>
        <p:cNvGrpSpPr/>
        <p:nvPr/>
      </p:nvGrpSpPr>
      <p:grpSpPr>
        <a:xfrm>
          <a:off x="0" y="0"/>
          <a:ext cx="0" cy="0"/>
          <a:chOff x="0" y="0"/>
          <a:chExt cx="0" cy="0"/>
        </a:xfrm>
      </p:grpSpPr>
      <p:sp>
        <p:nvSpPr>
          <p:cNvPr id="443" name="Google Shape;443;p19"/>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27</a:t>
            </a:fld>
            <a:endParaRPr/>
          </a:p>
        </p:txBody>
      </p:sp>
      <p:sp>
        <p:nvSpPr>
          <p:cNvPr id="444" name="Google Shape;444;p19"/>
          <p:cNvSpPr/>
          <p:nvPr/>
        </p:nvSpPr>
        <p:spPr>
          <a:xfrm>
            <a:off x="301658" y="731772"/>
            <a:ext cx="11594969" cy="5355312"/>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Applicability:  </a:t>
            </a:r>
            <a:r>
              <a:rPr lang="en-US" sz="1800">
                <a:solidFill>
                  <a:schemeClr val="dk1"/>
                </a:solidFill>
                <a:latin typeface="Calibri"/>
                <a:ea typeface="Calibri"/>
                <a:cs typeface="Calibri"/>
                <a:sym typeface="Calibri"/>
              </a:rPr>
              <a:t>New section 194P inserted by  finance act 2021 </a:t>
            </a:r>
            <a:r>
              <a:rPr lang="en-US" sz="1800" b="1">
                <a:solidFill>
                  <a:schemeClr val="dk1"/>
                </a:solidFill>
                <a:latin typeface="Calibri"/>
                <a:ea typeface="Calibri"/>
                <a:cs typeface="Calibri"/>
                <a:sym typeface="Calibri"/>
              </a:rPr>
              <a:t>W.E.F 01-04-2021. AY 2022-23</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Nature of payment: </a:t>
            </a:r>
            <a:r>
              <a:rPr lang="en-US" sz="1800">
                <a:solidFill>
                  <a:schemeClr val="dk1"/>
                </a:solidFill>
                <a:latin typeface="Calibri"/>
                <a:ea typeface="Calibri"/>
                <a:cs typeface="Calibri"/>
                <a:sym typeface="Calibri"/>
              </a:rPr>
              <a:t>pension and interest.</a:t>
            </a:r>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 </a:t>
            </a:r>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Deductor:</a:t>
            </a:r>
            <a:r>
              <a:rPr lang="en-US" sz="1800">
                <a:solidFill>
                  <a:schemeClr val="dk1"/>
                </a:solidFill>
                <a:latin typeface="Calibri"/>
                <a:ea typeface="Calibri"/>
                <a:cs typeface="Calibri"/>
                <a:sym typeface="Calibri"/>
              </a:rPr>
              <a:t> "specified bank" as the Central Government may, by notification in Official Gazette, specify;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 </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Eligible payee:</a:t>
            </a:r>
            <a:r>
              <a:rPr lang="en-US" sz="1800">
                <a:solidFill>
                  <a:schemeClr val="dk1"/>
                </a:solidFill>
                <a:latin typeface="Calibri"/>
                <a:ea typeface="Calibri"/>
                <a:cs typeface="Calibri"/>
                <a:sym typeface="Calibri"/>
              </a:rPr>
              <a:t> person receiving payment must be </a:t>
            </a:r>
            <a:r>
              <a:rPr lang="en-US" sz="1800" b="1">
                <a:solidFill>
                  <a:schemeClr val="dk1"/>
                </a:solidFill>
                <a:latin typeface="Calibri"/>
                <a:ea typeface="Calibri"/>
                <a:cs typeface="Calibri"/>
                <a:sym typeface="Calibri"/>
              </a:rPr>
              <a:t>"specified senior citizen"</a:t>
            </a:r>
            <a:r>
              <a:rPr lang="en-US" sz="1800">
                <a:solidFill>
                  <a:schemeClr val="dk1"/>
                </a:solidFill>
                <a:latin typeface="Calibri"/>
                <a:ea typeface="Calibri"/>
                <a:cs typeface="Calibri"/>
                <a:sym typeface="Calibri"/>
              </a:rPr>
              <a:t> being resident senior citizen having age 75 years or more-having pension income and interest income in the same bank only and except that no other income.</a:t>
            </a:r>
            <a:endParaRPr/>
          </a:p>
          <a:p>
            <a:pPr marL="0" marR="0" lvl="0" indent="0" algn="just" rtl="0">
              <a:spcBef>
                <a:spcPts val="0"/>
              </a:spcBef>
              <a:spcAft>
                <a:spcPts val="0"/>
              </a:spcAft>
              <a:buNone/>
            </a:pPr>
            <a:endParaRPr sz="1800" b="1">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Threshold limit:  </a:t>
            </a:r>
            <a:r>
              <a:rPr lang="en-US" sz="1800">
                <a:solidFill>
                  <a:schemeClr val="dk1"/>
                </a:solidFill>
                <a:latin typeface="Calibri"/>
                <a:ea typeface="Calibri"/>
                <a:cs typeface="Calibri"/>
                <a:sym typeface="Calibri"/>
              </a:rPr>
              <a:t>basic exemption limit for individual as per relevant finance act read with rebate u/s 87A from tax.</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Amount of TDS</a:t>
            </a:r>
            <a:r>
              <a:rPr lang="en-US" sz="1800">
                <a:solidFill>
                  <a:schemeClr val="dk1"/>
                </a:solidFill>
                <a:latin typeface="Calibri"/>
                <a:ea typeface="Calibri"/>
                <a:cs typeface="Calibri"/>
                <a:sym typeface="Calibri"/>
              </a:rPr>
              <a:t>:   firstly compute gross total income including pension income and interest income and from that allow deduction available chapter VIA. Apply tax rate as per relevant Finance Act and  from the tax so calculates allow rebate from tax allowed under section 87A, and final amount shall be amount of TDS to be deducted by the banks.</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Declaration:</a:t>
            </a:r>
            <a:r>
              <a:rPr lang="en-US" sz="1800">
                <a:solidFill>
                  <a:schemeClr val="dk1"/>
                </a:solidFill>
                <a:latin typeface="Calibri"/>
                <a:ea typeface="Calibri"/>
                <a:cs typeface="Calibri"/>
                <a:sym typeface="Calibri"/>
              </a:rPr>
              <a:t> Need to file declaration to the specified bank that he has no income except pension and interest received from the specified bank.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No need to file ITR:</a:t>
            </a:r>
            <a:r>
              <a:rPr lang="en-US" sz="1800">
                <a:solidFill>
                  <a:schemeClr val="dk1"/>
                </a:solidFill>
                <a:latin typeface="Calibri"/>
                <a:ea typeface="Calibri"/>
                <a:cs typeface="Calibri"/>
                <a:sym typeface="Calibri"/>
              </a:rPr>
              <a:t> once tax deducted under section 194P on pension and interest income no need to file ITR.   </a:t>
            </a:r>
            <a:endParaRPr sz="1800">
              <a:solidFill>
                <a:schemeClr val="dk1"/>
              </a:solidFill>
              <a:latin typeface="Calibri"/>
              <a:ea typeface="Calibri"/>
              <a:cs typeface="Calibri"/>
              <a:sym typeface="Calibri"/>
            </a:endParaRPr>
          </a:p>
        </p:txBody>
      </p:sp>
    </p:spTree>
  </p:cSld>
  <p:clrMapOvr>
    <a:masterClrMapping/>
  </p:clrMapOvr>
  <p:transition>
    <p:wedg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448"/>
        <p:cNvGrpSpPr/>
        <p:nvPr/>
      </p:nvGrpSpPr>
      <p:grpSpPr>
        <a:xfrm>
          <a:off x="0" y="0"/>
          <a:ext cx="0" cy="0"/>
          <a:chOff x="0" y="0"/>
          <a:chExt cx="0" cy="0"/>
        </a:xfrm>
      </p:grpSpPr>
      <p:sp>
        <p:nvSpPr>
          <p:cNvPr id="449" name="Google Shape;449;p20"/>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28</a:t>
            </a:fld>
            <a:endParaRPr/>
          </a:p>
        </p:txBody>
      </p:sp>
      <p:sp>
        <p:nvSpPr>
          <p:cNvPr id="450" name="Google Shape;450;p20"/>
          <p:cNvSpPr txBox="1"/>
          <p:nvPr/>
        </p:nvSpPr>
        <p:spPr>
          <a:xfrm>
            <a:off x="1216057" y="94268"/>
            <a:ext cx="863495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EXTRACT OF SECTION 194P</a:t>
            </a:r>
            <a:endParaRPr sz="1800">
              <a:solidFill>
                <a:schemeClr val="dk1"/>
              </a:solidFill>
              <a:latin typeface="Arial"/>
              <a:ea typeface="Arial"/>
              <a:cs typeface="Arial"/>
              <a:sym typeface="Arial"/>
            </a:endParaRPr>
          </a:p>
        </p:txBody>
      </p:sp>
      <p:sp>
        <p:nvSpPr>
          <p:cNvPr id="451" name="Google Shape;451;p20"/>
          <p:cNvSpPr/>
          <p:nvPr/>
        </p:nvSpPr>
        <p:spPr>
          <a:xfrm>
            <a:off x="103695" y="593822"/>
            <a:ext cx="11642103" cy="5632311"/>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Extract of section '194P. Deduction of tax in case of specified senior citizen.—</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a:t>
            </a:r>
            <a:r>
              <a:rPr lang="en-US" sz="1800">
                <a:solidFill>
                  <a:schemeClr val="dk1"/>
                </a:solidFill>
                <a:latin typeface="Calibri"/>
                <a:ea typeface="Calibri"/>
                <a:cs typeface="Calibri"/>
                <a:sym typeface="Calibri"/>
              </a:rPr>
              <a:t>1) Notwithstanding anything contained in the provisions of Chapter XVII-B, in case of a specified senior citizen, the specified bank shall, after giving effect to the deduction allowable under Chapter VI-A and rebate allowable under section 87A, compute the total income of such specified senior citizen for the relevant assessment year and deduct income-tax on such total income on the basis of the rates in force.</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(2) The provisions of section 139 shall not apply to a specified senior citizen for the assessment year relevant to the previous year in which the tax has been deducted under sub-section (1).</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Explanation.—For the purposes of this section,—</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(a)   "specified bank" means a banking company as the Central Government may, by notification in Official Gazette, specify;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(b)   </a:t>
            </a:r>
            <a:r>
              <a:rPr lang="en-US" sz="1800" b="1">
                <a:solidFill>
                  <a:schemeClr val="dk1"/>
                </a:solidFill>
                <a:latin typeface="Calibri"/>
                <a:ea typeface="Calibri"/>
                <a:cs typeface="Calibri"/>
                <a:sym typeface="Calibri"/>
              </a:rPr>
              <a:t>"specified senior citizen"</a:t>
            </a:r>
            <a:r>
              <a:rPr lang="en-US" sz="1800">
                <a:solidFill>
                  <a:schemeClr val="dk1"/>
                </a:solidFill>
                <a:latin typeface="Calibri"/>
                <a:ea typeface="Calibri"/>
                <a:cs typeface="Calibri"/>
                <a:sym typeface="Calibri"/>
              </a:rPr>
              <a:t> means an individual, being a resident in India—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(i)   who is of the </a:t>
            </a:r>
            <a:r>
              <a:rPr lang="en-US" sz="1800" b="1">
                <a:solidFill>
                  <a:schemeClr val="dk1"/>
                </a:solidFill>
                <a:latin typeface="Calibri"/>
                <a:ea typeface="Calibri"/>
                <a:cs typeface="Calibri"/>
                <a:sym typeface="Calibri"/>
              </a:rPr>
              <a:t>age of 75 years or more</a:t>
            </a:r>
            <a:r>
              <a:rPr lang="en-US" sz="1800">
                <a:solidFill>
                  <a:schemeClr val="dk1"/>
                </a:solidFill>
                <a:latin typeface="Calibri"/>
                <a:ea typeface="Calibri"/>
                <a:cs typeface="Calibri"/>
                <a:sym typeface="Calibri"/>
              </a:rPr>
              <a:t> at any time during the previous year;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(ii)   who is having income of the </a:t>
            </a:r>
            <a:r>
              <a:rPr lang="en-US" sz="1800" b="1">
                <a:solidFill>
                  <a:schemeClr val="dk1"/>
                </a:solidFill>
                <a:latin typeface="Calibri"/>
                <a:ea typeface="Calibri"/>
                <a:cs typeface="Calibri"/>
                <a:sym typeface="Calibri"/>
              </a:rPr>
              <a:t>nature of pension and no other income except the income of the nature of interest received or receivable from any account maintained by such individual in the same specified bank</a:t>
            </a:r>
            <a:r>
              <a:rPr lang="en-US" sz="1800">
                <a:solidFill>
                  <a:schemeClr val="dk1"/>
                </a:solidFill>
                <a:latin typeface="Calibri"/>
                <a:ea typeface="Calibri"/>
                <a:cs typeface="Calibri"/>
                <a:sym typeface="Calibri"/>
              </a:rPr>
              <a:t> in which he is receiving his pension income; and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(iii)  has furnished a declaration to the specified bank containing such particulars, in such form and verified in such manner, as may be prescribed.'.</a:t>
            </a:r>
            <a:endParaRPr sz="1800">
              <a:solidFill>
                <a:schemeClr val="dk1"/>
              </a:solidFill>
              <a:latin typeface="Arial"/>
              <a:ea typeface="Arial"/>
              <a:cs typeface="Arial"/>
              <a:sym typeface="Arial"/>
            </a:endParaRPr>
          </a:p>
        </p:txBody>
      </p:sp>
    </p:spTree>
  </p:cSld>
  <p:clrMapOvr>
    <a:masterClrMapping/>
  </p:clrMapOvr>
  <p:transition>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9513"/>
            <a:ext cx="4011000" cy="869950"/>
          </a:xfrm>
        </p:spPr>
        <p:txBody>
          <a:bodyPr anchor="ctr"/>
          <a:lstStyle/>
          <a:p>
            <a:r>
              <a:rPr lang="en-US" dirty="0" smtClean="0"/>
              <a:t>Amendment in section 206 C (1G)</a:t>
            </a:r>
            <a:endParaRPr lang="en-US" dirty="0"/>
          </a:p>
        </p:txBody>
      </p:sp>
      <p:sp>
        <p:nvSpPr>
          <p:cNvPr id="3" name="Text Placeholder 2"/>
          <p:cNvSpPr>
            <a:spLocks noGrp="1"/>
          </p:cNvSpPr>
          <p:nvPr>
            <p:ph type="body" idx="1"/>
          </p:nvPr>
        </p:nvSpPr>
        <p:spPr>
          <a:xfrm>
            <a:off x="4343400" y="152400"/>
            <a:ext cx="7696199" cy="5943600"/>
          </a:xfrm>
        </p:spPr>
        <p:txBody>
          <a:bodyPr anchor="ctr">
            <a:normAutofit fontScale="40000" lnSpcReduction="20000"/>
          </a:bodyPr>
          <a:lstStyle/>
          <a:p>
            <a:pPr marL="225425" indent="3175" algn="just"/>
            <a:r>
              <a:rPr lang="en-US" dirty="0"/>
              <a:t>[(1G) Every person,—</a:t>
            </a:r>
          </a:p>
          <a:p>
            <a:pPr marL="225425" indent="3175" algn="just"/>
            <a:r>
              <a:rPr lang="en-US" dirty="0"/>
              <a:t>(</a:t>
            </a:r>
            <a:r>
              <a:rPr lang="en-US" dirty="0" smtClean="0"/>
              <a:t>a) being </a:t>
            </a:r>
            <a:r>
              <a:rPr lang="en-US" dirty="0"/>
              <a:t>an authorised dealer, who receives an amount, for remittance </a:t>
            </a:r>
            <a:r>
              <a:rPr lang="en-US" dirty="0" smtClean="0"/>
              <a:t>from </a:t>
            </a:r>
            <a:r>
              <a:rPr lang="en-US" dirty="0"/>
              <a:t>a buyer, being a person remitting such amount </a:t>
            </a:r>
            <a:r>
              <a:rPr lang="en-US" dirty="0" smtClean="0"/>
              <a:t> </a:t>
            </a:r>
            <a:r>
              <a:rPr lang="en-US" dirty="0"/>
              <a:t>under the </a:t>
            </a:r>
            <a:r>
              <a:rPr lang="en-US" b="1" dirty="0"/>
              <a:t>Liberalised Remittance Scheme </a:t>
            </a:r>
            <a:r>
              <a:rPr lang="en-US" dirty="0"/>
              <a:t>of the Reserve Bank of India;</a:t>
            </a:r>
          </a:p>
          <a:p>
            <a:pPr marL="225425" indent="3175" algn="just"/>
            <a:r>
              <a:rPr lang="en-US" dirty="0"/>
              <a:t>(</a:t>
            </a:r>
            <a:r>
              <a:rPr lang="en-US" dirty="0" smtClean="0"/>
              <a:t>b) being </a:t>
            </a:r>
            <a:r>
              <a:rPr lang="en-US" dirty="0"/>
              <a:t>a seller of an overseas </a:t>
            </a:r>
            <a:r>
              <a:rPr lang="en-US" b="1" dirty="0"/>
              <a:t>tour program package</a:t>
            </a:r>
            <a:r>
              <a:rPr lang="en-US" dirty="0"/>
              <a:t>, who receives any amount from a buyer, being the person who purchases such package,</a:t>
            </a:r>
          </a:p>
          <a:p>
            <a:pPr marL="225425" indent="3175" algn="just"/>
            <a:r>
              <a:rPr lang="en-US" dirty="0"/>
              <a:t>shall, at the time of debiting the amount payable by the buyer or at the time of receipt of such amount from the said buyer, by any mode, whichever is earlier, collect from the buyer, a sum equal to</a:t>
            </a:r>
            <a:r>
              <a:rPr lang="en-US" b="1" dirty="0"/>
              <a:t> </a:t>
            </a:r>
            <a:r>
              <a:rPr lang="en-US" b="1" dirty="0" smtClean="0"/>
              <a:t>20% </a:t>
            </a:r>
            <a:r>
              <a:rPr lang="en-US" dirty="0" smtClean="0"/>
              <a:t>of </a:t>
            </a:r>
            <a:r>
              <a:rPr lang="en-US" dirty="0"/>
              <a:t>such amount as income-tax:</a:t>
            </a:r>
          </a:p>
          <a:p>
            <a:pPr marL="225425" indent="3175" algn="just"/>
            <a:r>
              <a:rPr lang="en-US" dirty="0"/>
              <a:t>Provided that the authorised dealer shall not collect the sum, if the amount or aggregate of the amounts being remitted by a buyer is less than </a:t>
            </a:r>
            <a:r>
              <a:rPr lang="en-US" dirty="0" smtClean="0"/>
              <a:t>Rs. 7lakh  </a:t>
            </a:r>
            <a:r>
              <a:rPr lang="en-US" dirty="0"/>
              <a:t>in a financial year </a:t>
            </a:r>
            <a:r>
              <a:rPr lang="en-US" dirty="0" smtClean="0"/>
              <a:t>and </a:t>
            </a:r>
            <a:r>
              <a:rPr lang="en-US" dirty="0"/>
              <a:t>is for the purposes </a:t>
            </a:r>
            <a:r>
              <a:rPr lang="en-US" b="1" dirty="0"/>
              <a:t>of education or medical treatment]:</a:t>
            </a:r>
          </a:p>
          <a:p>
            <a:pPr marL="225425" indent="3175" algn="just"/>
            <a:r>
              <a:rPr lang="en-US" dirty="0"/>
              <a:t>Provided further that the sum to be collected by an authorised dealer from the buyer shall be equal to </a:t>
            </a:r>
            <a:r>
              <a:rPr lang="en-US" dirty="0" smtClean="0"/>
              <a:t>5% of </a:t>
            </a:r>
            <a:r>
              <a:rPr lang="en-US" dirty="0"/>
              <a:t>the amount or aggregate of the amounts in excess </a:t>
            </a:r>
            <a:r>
              <a:rPr lang="en-US" dirty="0" smtClean="0"/>
              <a:t>of Rs. </a:t>
            </a:r>
            <a:r>
              <a:rPr lang="en-US" dirty="0"/>
              <a:t>7</a:t>
            </a:r>
            <a:r>
              <a:rPr lang="en-US" dirty="0" smtClean="0"/>
              <a:t>lakh  </a:t>
            </a:r>
            <a:r>
              <a:rPr lang="en-US" dirty="0"/>
              <a:t>remitted by the buyer in a financial year, where the amount being remitted </a:t>
            </a:r>
            <a:r>
              <a:rPr lang="en-US" dirty="0" smtClean="0"/>
              <a:t> for the </a:t>
            </a:r>
            <a:r>
              <a:rPr lang="en-US" dirty="0"/>
              <a:t>purposes of </a:t>
            </a:r>
            <a:r>
              <a:rPr lang="en-US" b="1" dirty="0"/>
              <a:t>education or medical </a:t>
            </a:r>
            <a:r>
              <a:rPr lang="en-US" b="1" dirty="0" smtClean="0"/>
              <a:t>treatment</a:t>
            </a:r>
            <a:r>
              <a:rPr lang="en-US" dirty="0" smtClean="0"/>
              <a:t>:</a:t>
            </a:r>
            <a:endParaRPr lang="en-US" dirty="0"/>
          </a:p>
          <a:p>
            <a:pPr marL="225425" indent="3175" algn="just"/>
            <a:r>
              <a:rPr lang="en-US" dirty="0"/>
              <a:t>Provided also that the authorised dealer shall collect </a:t>
            </a:r>
            <a:r>
              <a:rPr lang="en-US" dirty="0" smtClean="0"/>
              <a:t>0.5% of </a:t>
            </a:r>
            <a:r>
              <a:rPr lang="en-US" dirty="0"/>
              <a:t>the amount or aggregate of the amounts in excess of </a:t>
            </a:r>
            <a:r>
              <a:rPr lang="en-US" dirty="0" smtClean="0"/>
              <a:t>Rs.7 </a:t>
            </a:r>
            <a:r>
              <a:rPr lang="en-US" dirty="0"/>
              <a:t>lakh </a:t>
            </a:r>
            <a:r>
              <a:rPr lang="en-US" dirty="0" smtClean="0"/>
              <a:t> </a:t>
            </a:r>
            <a:r>
              <a:rPr lang="en-US" dirty="0"/>
              <a:t>remitted by the buyer in a financial year, if the amount being remitted out is </a:t>
            </a:r>
            <a:r>
              <a:rPr lang="en-US" b="1" dirty="0"/>
              <a:t>a loan obtained from any financial institution </a:t>
            </a:r>
            <a:r>
              <a:rPr lang="en-US" dirty="0"/>
              <a:t>as defined in section 80E, for the purpose of pursuing any education:</a:t>
            </a:r>
          </a:p>
          <a:p>
            <a:pPr marL="225425" indent="3175" algn="just"/>
            <a:r>
              <a:rPr lang="en-US" dirty="0"/>
              <a:t>Provided also that the authorised dealer shall not collect the sum on an amount in respect of which the sum has been collected by the seller:</a:t>
            </a:r>
          </a:p>
          <a:p>
            <a:pPr marL="225425" indent="3175" algn="just"/>
            <a:r>
              <a:rPr lang="en-US" dirty="0"/>
              <a:t>Provided also that the provisions of this sub-section shall not apply, if the buyer is,—</a:t>
            </a:r>
          </a:p>
          <a:p>
            <a:pPr marL="225425" indent="3175" algn="just"/>
            <a:r>
              <a:rPr lang="en-US" dirty="0"/>
              <a:t>(</a:t>
            </a:r>
            <a:r>
              <a:rPr lang="en-US" dirty="0" smtClean="0"/>
              <a:t>i) liable </a:t>
            </a:r>
            <a:r>
              <a:rPr lang="en-US" dirty="0"/>
              <a:t>to deduct tax at source under any other provision of this Act and has deducted such amount;</a:t>
            </a:r>
          </a:p>
          <a:p>
            <a:pPr marL="225425" indent="3175" algn="just"/>
            <a:r>
              <a:rPr lang="en-US" dirty="0"/>
              <a:t>(</a:t>
            </a:r>
            <a:r>
              <a:rPr lang="en-US" dirty="0" smtClean="0"/>
              <a:t>ii) the </a:t>
            </a:r>
            <a:r>
              <a:rPr lang="en-US" dirty="0"/>
              <a:t>Central Government, a State Government, an embassy, a High Commission, a legation, a commission, a consulate, the trade representation of a foreign State, a local authority as defined in the Explanation to </a:t>
            </a:r>
            <a:r>
              <a:rPr lang="en-US" dirty="0" smtClean="0"/>
              <a:t>section 10(20) </a:t>
            </a:r>
            <a:r>
              <a:rPr lang="en-US" dirty="0"/>
              <a:t>or any other person as the Central Government may, by notification in the Official </a:t>
            </a:r>
            <a:r>
              <a:rPr lang="en-US" dirty="0" smtClean="0"/>
              <a:t>Gazette, </a:t>
            </a:r>
            <a:r>
              <a:rPr lang="en-US" dirty="0"/>
              <a:t>specify for this purpose, subject to such conditions </a:t>
            </a:r>
            <a:r>
              <a:rPr lang="en-US" dirty="0" err="1" smtClean="0"/>
              <a:t>a.s</a:t>
            </a:r>
            <a:r>
              <a:rPr lang="en-US" dirty="0" smtClean="0"/>
              <a:t> </a:t>
            </a:r>
            <a:r>
              <a:rPr lang="en-US" dirty="0"/>
              <a:t>may be specified therein</a:t>
            </a:r>
          </a:p>
        </p:txBody>
      </p:sp>
      <p:sp>
        <p:nvSpPr>
          <p:cNvPr id="4" name="Text Placeholder 3"/>
          <p:cNvSpPr>
            <a:spLocks noGrp="1"/>
          </p:cNvSpPr>
          <p:nvPr>
            <p:ph type="body" idx="2"/>
          </p:nvPr>
        </p:nvSpPr>
        <p:spPr>
          <a:xfrm>
            <a:off x="152400" y="838200"/>
            <a:ext cx="4011000" cy="5334000"/>
          </a:xfrm>
        </p:spPr>
        <p:txBody>
          <a:bodyPr anchor="ctr">
            <a:normAutofit/>
          </a:bodyPr>
          <a:lstStyle/>
          <a:p>
            <a:pPr marL="225425" indent="3175" algn="just"/>
            <a:r>
              <a:rPr lang="en-US" dirty="0" smtClean="0"/>
              <a:t>Rate of TCS  enhance  from 5%  to  20%  on remittance under  </a:t>
            </a:r>
            <a:r>
              <a:rPr lang="en-US" dirty="0"/>
              <a:t>LRS  </a:t>
            </a:r>
            <a:r>
              <a:rPr lang="en-US" dirty="0" smtClean="0"/>
              <a:t>( Liberalised </a:t>
            </a:r>
            <a:r>
              <a:rPr lang="en-US" dirty="0"/>
              <a:t>Remittance Scheme </a:t>
            </a:r>
            <a:r>
              <a:rPr lang="en-US" dirty="0" smtClean="0"/>
              <a:t>) and  overseas tour package by way of amendment in  sub section  1G of section  206C</a:t>
            </a:r>
          </a:p>
          <a:p>
            <a:pPr marL="225425" indent="3175" algn="just"/>
            <a:endParaRPr lang="en-US" dirty="0"/>
          </a:p>
          <a:p>
            <a:pPr marL="225425" indent="3175" algn="just"/>
            <a:r>
              <a:rPr lang="en-US" dirty="0"/>
              <a:t>Explanation.—For the purposes of this sub-section,—</a:t>
            </a:r>
          </a:p>
          <a:p>
            <a:pPr marL="225425" indent="3175" algn="just"/>
            <a:r>
              <a:rPr lang="en-US" dirty="0"/>
              <a:t>(i</a:t>
            </a:r>
            <a:r>
              <a:rPr lang="en-US" dirty="0" smtClean="0"/>
              <a:t>) "</a:t>
            </a:r>
            <a:r>
              <a:rPr lang="en-US" dirty="0"/>
              <a:t>authorised dealer" means a person authorised by the Reserve Bank of India under sub-section (1) of section 10 of the Foreign Exchange Management Act, 1999 (42 of 1999) to deal in foreign exchange or foreign security;</a:t>
            </a:r>
          </a:p>
          <a:p>
            <a:pPr marL="225425" indent="3175" algn="just"/>
            <a:r>
              <a:rPr lang="en-US" dirty="0"/>
              <a:t>(ii</a:t>
            </a:r>
            <a:r>
              <a:rPr lang="en-US" dirty="0" smtClean="0"/>
              <a:t>) "</a:t>
            </a:r>
            <a:r>
              <a:rPr lang="en-US" dirty="0"/>
              <a:t>overseas tour </a:t>
            </a:r>
            <a:r>
              <a:rPr lang="en-US" dirty="0" err="1"/>
              <a:t>programme</a:t>
            </a:r>
            <a:r>
              <a:rPr lang="en-US" dirty="0"/>
              <a:t> package" means any tour package which offers visit to a country or countries or territory or territories outside India and includes expenses for travel or hotel stay or boarding or lodging or any other expenditure of similar nature or in relation thereto.</a:t>
            </a:r>
          </a:p>
        </p:txBody>
      </p:sp>
    </p:spTree>
    <p:extLst>
      <p:ext uri="{BB962C8B-B14F-4D97-AF65-F5344CB8AC3E}">
        <p14:creationId xmlns:p14="http://schemas.microsoft.com/office/powerpoint/2010/main" val="3647027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323"/>
        <p:cNvGrpSpPr/>
        <p:nvPr/>
      </p:nvGrpSpPr>
      <p:grpSpPr>
        <a:xfrm>
          <a:off x="0" y="0"/>
          <a:ext cx="0" cy="0"/>
          <a:chOff x="0" y="0"/>
          <a:chExt cx="0" cy="0"/>
        </a:xfrm>
      </p:grpSpPr>
      <p:sp>
        <p:nvSpPr>
          <p:cNvPr id="324" name="Google Shape;324;p3"/>
          <p:cNvSpPr/>
          <p:nvPr/>
        </p:nvSpPr>
        <p:spPr>
          <a:xfrm>
            <a:off x="6883400" y="570018"/>
            <a:ext cx="5308600" cy="5754581"/>
          </a:xfrm>
          <a:prstGeom prst="rect">
            <a:avLst/>
          </a:prstGeom>
          <a:solidFill>
            <a:schemeClr val="lt1"/>
          </a:solidFill>
          <a:ln w="15875" cap="flat" cmpd="sng">
            <a:solidFill>
              <a:schemeClr val="accent1"/>
            </a:solidFill>
            <a:prstDash val="solid"/>
            <a:round/>
            <a:headEnd type="none" w="sm" len="sm"/>
            <a:tailEnd type="none" w="sm" len="sm"/>
          </a:ln>
        </p:spPr>
        <p:txBody>
          <a:bodyPr spcFirstLastPara="1" wrap="square" lIns="85800" tIns="42900" rIns="85800" bIns="42900" anchor="ctr" anchorCtr="0">
            <a:noAutofit/>
          </a:bodyPr>
          <a:lstStyle/>
          <a:p>
            <a:pPr marL="0" marR="0" lvl="0" indent="0" algn="ctr" rtl="0">
              <a:spcBef>
                <a:spcPts val="0"/>
              </a:spcBef>
              <a:spcAft>
                <a:spcPts val="0"/>
              </a:spcAft>
              <a:buNone/>
            </a:pPr>
            <a:r>
              <a:rPr lang="en-US" sz="4800" b="1" i="0" u="none" strike="noStrike" cap="none">
                <a:solidFill>
                  <a:schemeClr val="dk1"/>
                </a:solidFill>
                <a:latin typeface="Twentieth Century"/>
                <a:ea typeface="Twentieth Century"/>
                <a:cs typeface="Twentieth Century"/>
                <a:sym typeface="Twentieth Century"/>
              </a:rPr>
              <a:t>Practical legal aspects of TDS and TCS provisions under income tax law</a:t>
            </a:r>
            <a:endParaRPr>
              <a:solidFill>
                <a:schemeClr val="dk1"/>
              </a:solidFill>
            </a:endParaRPr>
          </a:p>
          <a:p>
            <a:pPr marL="0" marR="0" lvl="0" indent="0" algn="ctr" rtl="0">
              <a:spcBef>
                <a:spcPts val="0"/>
              </a:spcBef>
              <a:spcAft>
                <a:spcPts val="0"/>
              </a:spcAft>
              <a:buNone/>
            </a:pPr>
            <a:endParaRPr sz="4800" b="1" i="0" u="none" strike="noStrike" cap="none">
              <a:solidFill>
                <a:schemeClr val="dk1"/>
              </a:solidFill>
              <a:latin typeface="Twentieth Century"/>
              <a:ea typeface="Twentieth Century"/>
              <a:cs typeface="Twentieth Century"/>
              <a:sym typeface="Twentieth Century"/>
            </a:endParaRPr>
          </a:p>
        </p:txBody>
      </p:sp>
      <p:pic>
        <p:nvPicPr>
          <p:cNvPr id="325" name="Google Shape;325;p3"/>
          <p:cNvPicPr preferRelativeResize="0"/>
          <p:nvPr/>
        </p:nvPicPr>
        <p:blipFill rotWithShape="1">
          <a:blip r:embed="rId3">
            <a:alphaModFix/>
          </a:blip>
          <a:srcRect/>
          <a:stretch/>
        </p:blipFill>
        <p:spPr>
          <a:xfrm>
            <a:off x="0" y="570017"/>
            <a:ext cx="6883400" cy="5754581"/>
          </a:xfrm>
          <a:prstGeom prst="rect">
            <a:avLst/>
          </a:prstGeom>
          <a:noFill/>
          <a:ln>
            <a:noFill/>
          </a:ln>
        </p:spPr>
      </p:pic>
    </p:spTree>
  </p:cSld>
  <p:clrMapOvr>
    <a:masterClrMapping/>
  </p:clrMapOvr>
  <p:transition>
    <p:wedg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461"/>
        <p:cNvGrpSpPr/>
        <p:nvPr/>
      </p:nvGrpSpPr>
      <p:grpSpPr>
        <a:xfrm>
          <a:off x="0" y="0"/>
          <a:ext cx="0" cy="0"/>
          <a:chOff x="0" y="0"/>
          <a:chExt cx="0" cy="0"/>
        </a:xfrm>
      </p:grpSpPr>
      <p:sp>
        <p:nvSpPr>
          <p:cNvPr id="462" name="Google Shape;462;p22"/>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30</a:t>
            </a:fld>
            <a:endParaRPr/>
          </a:p>
        </p:txBody>
      </p:sp>
      <p:sp>
        <p:nvSpPr>
          <p:cNvPr id="463" name="Google Shape;463;p22"/>
          <p:cNvSpPr/>
          <p:nvPr/>
        </p:nvSpPr>
        <p:spPr>
          <a:xfrm>
            <a:off x="226243" y="642563"/>
            <a:ext cx="11670384" cy="5632311"/>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rgbClr val="000000"/>
                </a:solidFill>
                <a:latin typeface="Calibri"/>
                <a:ea typeface="Calibri"/>
                <a:cs typeface="Calibri"/>
                <a:sym typeface="Calibri"/>
              </a:rPr>
              <a:t>TCS provisions u/s 206C (1H):</a:t>
            </a:r>
            <a:r>
              <a:rPr lang="en-US" sz="1800">
                <a:solidFill>
                  <a:srgbClr val="000000"/>
                </a:solidFill>
                <a:latin typeface="Calibri"/>
                <a:ea typeface="Calibri"/>
                <a:cs typeface="Calibri"/>
                <a:sym typeface="Calibri"/>
              </a:rPr>
              <a:t> </a:t>
            </a: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Inserted by Finance Act 2021 </a:t>
            </a:r>
            <a:r>
              <a:rPr lang="en-US" sz="1800">
                <a:solidFill>
                  <a:srgbClr val="000000"/>
                </a:solidFill>
                <a:latin typeface="Arial"/>
                <a:ea typeface="Arial"/>
                <a:cs typeface="Arial"/>
                <a:sym typeface="Arial"/>
              </a:rPr>
              <a:t>w. e.f. </a:t>
            </a:r>
            <a:r>
              <a:rPr lang="en-US" sz="1800" b="1">
                <a:solidFill>
                  <a:srgbClr val="000000"/>
                </a:solidFill>
                <a:latin typeface="Arial"/>
                <a:ea typeface="Arial"/>
                <a:cs typeface="Arial"/>
                <a:sym typeface="Arial"/>
              </a:rPr>
              <a:t>1-10-2020</a:t>
            </a:r>
            <a:r>
              <a:rPr lang="en-US" sz="1800">
                <a:solidFill>
                  <a:srgbClr val="000000"/>
                </a:solidFill>
                <a:latin typeface="Arial"/>
                <a:ea typeface="Arial"/>
                <a:cs typeface="Arial"/>
                <a:sym typeface="Arial"/>
              </a:rPr>
              <a:t>.</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b="1">
                <a:solidFill>
                  <a:srgbClr val="000000"/>
                </a:solidFill>
                <a:latin typeface="Calibri"/>
                <a:ea typeface="Calibri"/>
                <a:cs typeface="Calibri"/>
                <a:sym typeface="Calibri"/>
              </a:rPr>
              <a:t>Who will collect tax?</a:t>
            </a:r>
            <a:endParaRPr/>
          </a:p>
          <a:p>
            <a:pPr marL="0" marR="0" lvl="0" indent="0" algn="just" rtl="0">
              <a:spcBef>
                <a:spcPts val="0"/>
              </a:spcBef>
              <a:spcAft>
                <a:spcPts val="0"/>
              </a:spcAft>
              <a:buNone/>
            </a:pPr>
            <a:endParaRPr sz="1800" b="1">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Seller being a person whose total sales, gross receipts or turnover from the business carried on by him exceed ₹ 10 crore during the financial year immediately preceding the FY in which tax to be collected). Here turnover sales, gross receipts  of  preceding  FY  to be considered . </a:t>
            </a:r>
            <a:r>
              <a:rPr lang="en-US" sz="1800" b="1">
                <a:solidFill>
                  <a:srgbClr val="000000"/>
                </a:solidFill>
                <a:latin typeface="Calibri"/>
                <a:ea typeface="Calibri"/>
                <a:cs typeface="Calibri"/>
                <a:sym typeface="Calibri"/>
              </a:rPr>
              <a:t>For example:</a:t>
            </a:r>
            <a:endParaRPr/>
          </a:p>
          <a:p>
            <a:pPr marL="0" marR="0" lvl="0" indent="0" algn="just" rtl="0">
              <a:spcBef>
                <a:spcPts val="0"/>
              </a:spcBef>
              <a:spcAft>
                <a:spcPts val="0"/>
              </a:spcAft>
              <a:buNone/>
            </a:pPr>
            <a:endParaRPr sz="1800" b="1">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 </a:t>
            </a:r>
            <a:r>
              <a:rPr lang="en-US" sz="1800" b="1">
                <a:solidFill>
                  <a:srgbClr val="000000"/>
                </a:solidFill>
                <a:latin typeface="Calibri"/>
                <a:ea typeface="Calibri"/>
                <a:cs typeface="Calibri"/>
                <a:sym typeface="Calibri"/>
              </a:rPr>
              <a:t>Case-1 </a:t>
            </a:r>
            <a:r>
              <a:rPr lang="en-US" sz="1800">
                <a:solidFill>
                  <a:srgbClr val="000000"/>
                </a:solidFill>
                <a:latin typeface="Calibri"/>
                <a:ea typeface="Calibri"/>
                <a:cs typeface="Calibri"/>
                <a:sym typeface="Calibri"/>
              </a:rPr>
              <a:t>suppose turnover during FY 19-20 of X ltd is ₹ 8.50 crore  but during FY 20-21 is ₹ 15 crore TCS provision of section 206C(1H) not applicable because turnover of preceding FY is less than ₹ 10 crore.</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b="1">
                <a:solidFill>
                  <a:srgbClr val="000000"/>
                </a:solidFill>
                <a:latin typeface="Calibri"/>
                <a:ea typeface="Calibri"/>
                <a:cs typeface="Calibri"/>
                <a:sym typeface="Calibri"/>
              </a:rPr>
              <a:t>Case-2</a:t>
            </a:r>
            <a:r>
              <a:rPr lang="en-US" sz="1800">
                <a:solidFill>
                  <a:srgbClr val="000000"/>
                </a:solidFill>
                <a:latin typeface="Calibri"/>
                <a:ea typeface="Calibri"/>
                <a:cs typeface="Calibri"/>
                <a:sym typeface="Calibri"/>
              </a:rPr>
              <a:t>  ₹ suppose turnover during FY 19-20 of X ltd is ₹ 15 crore  but during FY2020-21 is ₹ 8.50 crore TCS provision of section 206C(1H) applicable because turnover of preceding FY is  exceeding ₹ 10 crore</a:t>
            </a: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b="1">
                <a:solidFill>
                  <a:srgbClr val="000000"/>
                </a:solidFill>
                <a:latin typeface="Calibri"/>
                <a:ea typeface="Calibri"/>
                <a:cs typeface="Calibri"/>
                <a:sym typeface="Calibri"/>
              </a:rPr>
              <a:t>From whom tax shall be collected?</a:t>
            </a:r>
            <a:endParaRPr sz="1800" b="1">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Every person,  from whom amount of consideration for sale of any goods of the </a:t>
            </a:r>
            <a:r>
              <a:rPr lang="en-US" sz="1800" b="1">
                <a:solidFill>
                  <a:srgbClr val="000000"/>
                </a:solidFill>
                <a:latin typeface="Calibri"/>
                <a:ea typeface="Calibri"/>
                <a:cs typeface="Calibri"/>
                <a:sym typeface="Calibri"/>
              </a:rPr>
              <a:t>value or aggregate of such value </a:t>
            </a:r>
            <a:r>
              <a:rPr lang="en-US" sz="1800">
                <a:solidFill>
                  <a:srgbClr val="000000"/>
                </a:solidFill>
                <a:latin typeface="Calibri"/>
                <a:ea typeface="Calibri"/>
                <a:cs typeface="Calibri"/>
                <a:sym typeface="Calibri"/>
              </a:rPr>
              <a:t>exceeding ₹ 50 lakh in any previous year, </a:t>
            </a:r>
            <a:r>
              <a:rPr lang="en-US" sz="1800" b="1">
                <a:solidFill>
                  <a:srgbClr val="000000"/>
                </a:solidFill>
                <a:latin typeface="Calibri"/>
                <a:ea typeface="Calibri"/>
                <a:cs typeface="Calibri"/>
                <a:sym typeface="Calibri"/>
              </a:rPr>
              <a:t>other than the goods</a:t>
            </a:r>
            <a:r>
              <a:rPr lang="en-US" sz="1800">
                <a:solidFill>
                  <a:srgbClr val="000000"/>
                </a:solidFill>
                <a:latin typeface="Calibri"/>
                <a:ea typeface="Calibri"/>
                <a:cs typeface="Calibri"/>
                <a:sym typeface="Calibri"/>
              </a:rPr>
              <a:t> being exported out of India or goods covered in section 206C(1) or section 206C (1F) or section 206C (1G) </a:t>
            </a: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Provided further that the provisions of this sub-section shall not apply, if the buyer is liable to deduct tax at source under any other provision of this Act on the goods purchased by him from the seller and has deducted such amount. </a:t>
            </a:r>
            <a:endParaRPr sz="1800">
              <a:solidFill>
                <a:srgbClr val="000000"/>
              </a:solidFill>
              <a:latin typeface="Calibri"/>
              <a:ea typeface="Calibri"/>
              <a:cs typeface="Calibri"/>
              <a:sym typeface="Calibri"/>
            </a:endParaRPr>
          </a:p>
        </p:txBody>
      </p:sp>
    </p:spTree>
  </p:cSld>
  <p:clrMapOvr>
    <a:masterClrMapping/>
  </p:clrMapOvr>
  <p:transition>
    <p:wedg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467"/>
        <p:cNvGrpSpPr/>
        <p:nvPr/>
      </p:nvGrpSpPr>
      <p:grpSpPr>
        <a:xfrm>
          <a:off x="0" y="0"/>
          <a:ext cx="0" cy="0"/>
          <a:chOff x="0" y="0"/>
          <a:chExt cx="0" cy="0"/>
        </a:xfrm>
      </p:grpSpPr>
      <p:sp>
        <p:nvSpPr>
          <p:cNvPr id="468" name="Google Shape;468;p23"/>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31</a:t>
            </a:fld>
            <a:endParaRPr/>
          </a:p>
        </p:txBody>
      </p:sp>
      <p:sp>
        <p:nvSpPr>
          <p:cNvPr id="469" name="Google Shape;469;p23"/>
          <p:cNvSpPr/>
          <p:nvPr/>
        </p:nvSpPr>
        <p:spPr>
          <a:xfrm>
            <a:off x="113122" y="535171"/>
            <a:ext cx="11990894" cy="535531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Threshold limit for TCS : </a:t>
            </a:r>
            <a:r>
              <a:rPr lang="en-US" sz="1800">
                <a:solidFill>
                  <a:srgbClr val="000000"/>
                </a:solidFill>
                <a:latin typeface="Calibri"/>
                <a:ea typeface="Calibri"/>
                <a:cs typeface="Calibri"/>
                <a:sym typeface="Calibri"/>
              </a:rPr>
              <a:t>amount of consideration for sale of any goods of the </a:t>
            </a:r>
            <a:r>
              <a:rPr lang="en-US" sz="1800" b="1">
                <a:solidFill>
                  <a:srgbClr val="000000"/>
                </a:solidFill>
                <a:latin typeface="Calibri"/>
                <a:ea typeface="Calibri"/>
                <a:cs typeface="Calibri"/>
                <a:sym typeface="Calibri"/>
              </a:rPr>
              <a:t>value or aggregate of such value </a:t>
            </a:r>
            <a:r>
              <a:rPr lang="en-US" sz="1800">
                <a:solidFill>
                  <a:srgbClr val="000000"/>
                </a:solidFill>
                <a:latin typeface="Calibri"/>
                <a:ea typeface="Calibri"/>
                <a:cs typeface="Calibri"/>
                <a:sym typeface="Calibri"/>
              </a:rPr>
              <a:t>exceeding ₹ 50 lakh in any previous year,  </a:t>
            </a:r>
            <a:r>
              <a:rPr lang="en-US" sz="1800" b="1">
                <a:solidFill>
                  <a:srgbClr val="000000"/>
                </a:solidFill>
                <a:latin typeface="Calibri"/>
                <a:ea typeface="Calibri"/>
                <a:cs typeface="Calibri"/>
                <a:sym typeface="Calibri"/>
              </a:rPr>
              <a:t>EXCLUDING</a:t>
            </a:r>
            <a:r>
              <a:rPr lang="en-US" sz="1800">
                <a:solidFill>
                  <a:srgbClr val="000000"/>
                </a:solidFill>
                <a:latin typeface="Calibri"/>
                <a:ea typeface="Calibri"/>
                <a:cs typeface="Calibri"/>
                <a:sym typeface="Calibri"/>
              </a:rPr>
              <a:t>  certain goods such as  export or goods other wise covered in TCS provisions under other subsection of section 206C.</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00"/>
                </a:solidFill>
                <a:latin typeface="Calibri"/>
                <a:ea typeface="Calibri"/>
                <a:cs typeface="Calibri"/>
                <a:sym typeface="Calibri"/>
              </a:rPr>
              <a:t>Meaning of consideration: </a:t>
            </a:r>
            <a:r>
              <a:rPr lang="en-US" sz="1800">
                <a:solidFill>
                  <a:srgbClr val="000000"/>
                </a:solidFill>
                <a:latin typeface="Calibri"/>
                <a:ea typeface="Calibri"/>
                <a:cs typeface="Calibri"/>
                <a:sym typeface="Calibri"/>
              </a:rPr>
              <a:t>not defined in income tax law but very well defined in CGST   for valuing the supply and levy and collection of GST  as under:  as per section 2(31)consideration" in relation to the supply of goods or services or both includes— </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a:solidFill>
                  <a:srgbClr val="000000"/>
                </a:solidFill>
                <a:latin typeface="Calibri"/>
                <a:ea typeface="Calibri"/>
                <a:cs typeface="Calibri"/>
                <a:sym typeface="Calibri"/>
              </a:rPr>
              <a:t>(a)    any payment made or to be made, whether in money or otherwise, in respect of, in response to, or for the inducement of, the supply of goods or services or both, whether by the recipient or by any other person but shall not include any subsidy given by the Central Government or a State Government; </a:t>
            </a:r>
            <a:endParaRPr/>
          </a:p>
          <a:p>
            <a:pPr marL="0" marR="0" lvl="0" indent="0" algn="l" rtl="0">
              <a:spcBef>
                <a:spcPts val="0"/>
              </a:spcBef>
              <a:spcAft>
                <a:spcPts val="0"/>
              </a:spcAft>
              <a:buNone/>
            </a:pPr>
            <a:r>
              <a:rPr lang="en-US" sz="1800">
                <a:solidFill>
                  <a:srgbClr val="000000"/>
                </a:solidFill>
                <a:latin typeface="Calibri"/>
                <a:ea typeface="Calibri"/>
                <a:cs typeface="Calibri"/>
                <a:sym typeface="Calibri"/>
              </a:rPr>
              <a:t>(b)    the monetary value of any act or forbearance, in respect of, in response to, or for the inducement of, the supply of goods or services or both, whether by the recipient or by any other person but shall not include any subsidy given by the Central Government or a State Government: </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a:solidFill>
                  <a:srgbClr val="000000"/>
                </a:solidFill>
                <a:latin typeface="Calibri"/>
                <a:ea typeface="Calibri"/>
                <a:cs typeface="Calibri"/>
                <a:sym typeface="Calibri"/>
              </a:rPr>
              <a:t>Provided that a deposit given in respect of the supply of goods or services or both shall not be considered as payment made for such supply unless the supplier applies such deposit as consideration for the said supply; </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Tree>
  </p:cSld>
  <p:clrMapOvr>
    <a:masterClrMapping/>
  </p:clrMapOvr>
  <p:transition>
    <p:wedg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473"/>
        <p:cNvGrpSpPr/>
        <p:nvPr/>
      </p:nvGrpSpPr>
      <p:grpSpPr>
        <a:xfrm>
          <a:off x="0" y="0"/>
          <a:ext cx="0" cy="0"/>
          <a:chOff x="0" y="0"/>
          <a:chExt cx="0" cy="0"/>
        </a:xfrm>
      </p:grpSpPr>
      <p:sp>
        <p:nvSpPr>
          <p:cNvPr id="474" name="Google Shape;474;p24"/>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32</a:t>
            </a:fld>
            <a:endParaRPr/>
          </a:p>
        </p:txBody>
      </p:sp>
      <p:sp>
        <p:nvSpPr>
          <p:cNvPr id="475" name="Google Shape;475;p24"/>
          <p:cNvSpPr/>
          <p:nvPr/>
        </p:nvSpPr>
        <p:spPr>
          <a:xfrm>
            <a:off x="0" y="566403"/>
            <a:ext cx="12075737" cy="64633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b="1">
                <a:solidFill>
                  <a:srgbClr val="000000"/>
                </a:solidFill>
                <a:latin typeface="Arial"/>
                <a:ea typeface="Arial"/>
                <a:cs typeface="Arial"/>
                <a:sym typeface="Arial"/>
              </a:rPr>
              <a:t>Meaning of value:  </a:t>
            </a:r>
            <a:r>
              <a:rPr lang="en-US" sz="1300">
                <a:solidFill>
                  <a:srgbClr val="000000"/>
                </a:solidFill>
                <a:latin typeface="Bookman Old Style"/>
                <a:ea typeface="Bookman Old Style"/>
                <a:cs typeface="Bookman Old Style"/>
                <a:sym typeface="Bookman Old Style"/>
              </a:rPr>
              <a:t>Value</a:t>
            </a:r>
            <a:r>
              <a:rPr lang="en-US" sz="1300">
                <a:solidFill>
                  <a:srgbClr val="000000"/>
                </a:solidFill>
                <a:latin typeface="Arial"/>
                <a:ea typeface="Arial"/>
                <a:cs typeface="Arial"/>
                <a:sym typeface="Arial"/>
              </a:rPr>
              <a:t> </a:t>
            </a:r>
            <a:r>
              <a:rPr lang="en-US" sz="1300">
                <a:solidFill>
                  <a:srgbClr val="000000"/>
                </a:solidFill>
                <a:latin typeface="Bookman Old Style"/>
                <a:ea typeface="Bookman Old Style"/>
                <a:cs typeface="Bookman Old Style"/>
                <a:sym typeface="Bookman Old Style"/>
              </a:rPr>
              <a:t>not defined under  income tax law but defined in section 15 of the CGST/SGST law for collection of GST.  As per section 15. (1) The value of a supply of goods or services or both shall be the </a:t>
            </a:r>
            <a:r>
              <a:rPr lang="en-US" sz="1300" b="1">
                <a:solidFill>
                  <a:srgbClr val="000000"/>
                </a:solidFill>
                <a:latin typeface="Bookman Old Style"/>
                <a:ea typeface="Bookman Old Style"/>
                <a:cs typeface="Bookman Old Style"/>
                <a:sym typeface="Bookman Old Style"/>
              </a:rPr>
              <a:t>transaction value, </a:t>
            </a:r>
            <a:r>
              <a:rPr lang="en-US" sz="1300">
                <a:solidFill>
                  <a:srgbClr val="000000"/>
                </a:solidFill>
                <a:latin typeface="Bookman Old Style"/>
                <a:ea typeface="Bookman Old Style"/>
                <a:cs typeface="Bookman Old Style"/>
                <a:sym typeface="Bookman Old Style"/>
              </a:rPr>
              <a:t>which is the price actually paid or payable for the said supply of goods or services or both where the supplier and the recipient of the supply are not related and the </a:t>
            </a:r>
            <a:r>
              <a:rPr lang="en-US" sz="1300" b="1">
                <a:solidFill>
                  <a:srgbClr val="000000"/>
                </a:solidFill>
                <a:latin typeface="Bookman Old Style"/>
                <a:ea typeface="Bookman Old Style"/>
                <a:cs typeface="Bookman Old Style"/>
                <a:sym typeface="Bookman Old Style"/>
              </a:rPr>
              <a:t>price is the sole consideration </a:t>
            </a:r>
            <a:r>
              <a:rPr lang="en-US" sz="1300">
                <a:solidFill>
                  <a:srgbClr val="000000"/>
                </a:solidFill>
                <a:latin typeface="Bookman Old Style"/>
                <a:ea typeface="Bookman Old Style"/>
                <a:cs typeface="Bookman Old Style"/>
                <a:sym typeface="Bookman Old Style"/>
              </a:rPr>
              <a:t>for the supply.</a:t>
            </a:r>
            <a:endParaRPr/>
          </a:p>
          <a:p>
            <a:pPr marL="0" marR="0" lvl="0" indent="0" algn="l" rtl="0">
              <a:spcBef>
                <a:spcPts val="0"/>
              </a:spcBef>
              <a:spcAft>
                <a:spcPts val="0"/>
              </a:spcAft>
              <a:buNone/>
            </a:pPr>
            <a:endParaRPr sz="1300">
              <a:solidFill>
                <a:srgbClr val="000000"/>
              </a:solidFill>
              <a:latin typeface="Bookman Old Style"/>
              <a:ea typeface="Bookman Old Style"/>
              <a:cs typeface="Bookman Old Style"/>
              <a:sym typeface="Bookman Old Style"/>
            </a:endParaRPr>
          </a:p>
          <a:p>
            <a:pPr marL="0" marR="0" lvl="0" indent="0" algn="l" rtl="0">
              <a:spcBef>
                <a:spcPts val="0"/>
              </a:spcBef>
              <a:spcAft>
                <a:spcPts val="0"/>
              </a:spcAft>
              <a:buNone/>
            </a:pPr>
            <a:r>
              <a:rPr lang="en-US" sz="1300">
                <a:solidFill>
                  <a:srgbClr val="000000"/>
                </a:solidFill>
                <a:latin typeface="Bookman Old Style"/>
                <a:ea typeface="Bookman Old Style"/>
                <a:cs typeface="Bookman Old Style"/>
                <a:sym typeface="Bookman Old Style"/>
              </a:rPr>
              <a:t>(2) The value of supply </a:t>
            </a:r>
            <a:r>
              <a:rPr lang="en-US" sz="1300" b="1">
                <a:solidFill>
                  <a:srgbClr val="000000"/>
                </a:solidFill>
                <a:latin typeface="Bookman Old Style"/>
                <a:ea typeface="Bookman Old Style"/>
                <a:cs typeface="Bookman Old Style"/>
                <a:sym typeface="Bookman Old Style"/>
              </a:rPr>
              <a:t>shall include</a:t>
            </a:r>
            <a:r>
              <a:rPr lang="en-US" sz="1300">
                <a:solidFill>
                  <a:srgbClr val="000000"/>
                </a:solidFill>
                <a:latin typeface="Bookman Old Style"/>
                <a:ea typeface="Bookman Old Style"/>
                <a:cs typeface="Bookman Old Style"/>
                <a:sym typeface="Bookman Old Style"/>
              </a:rPr>
              <a:t>—</a:t>
            </a:r>
            <a:endParaRPr/>
          </a:p>
          <a:p>
            <a:pPr marL="0" marR="0" lvl="0" indent="0" algn="l" rtl="0">
              <a:spcBef>
                <a:spcPts val="0"/>
              </a:spcBef>
              <a:spcAft>
                <a:spcPts val="0"/>
              </a:spcAft>
              <a:buNone/>
            </a:pPr>
            <a:r>
              <a:rPr lang="en-US" sz="1300">
                <a:solidFill>
                  <a:srgbClr val="000000"/>
                </a:solidFill>
                <a:latin typeface="Bookman Old Style"/>
                <a:ea typeface="Bookman Old Style"/>
                <a:cs typeface="Bookman Old Style"/>
                <a:sym typeface="Bookman Old Style"/>
              </a:rPr>
              <a:t>(a)    any taxes, duties, cesses, fees and charges levied under any law for the time being in force </a:t>
            </a:r>
            <a:r>
              <a:rPr lang="en-US" sz="1300" b="1">
                <a:solidFill>
                  <a:srgbClr val="000000"/>
                </a:solidFill>
                <a:latin typeface="Bookman Old Style"/>
                <a:ea typeface="Bookman Old Style"/>
                <a:cs typeface="Bookman Old Style"/>
                <a:sym typeface="Bookman Old Style"/>
              </a:rPr>
              <a:t>other than this Act, the State Goods and Services Tax Act, the Union Territory Goods and Services Tax Act and the Goods and Services Tax (Compensation to States) Act,</a:t>
            </a:r>
            <a:r>
              <a:rPr lang="en-US" sz="1300">
                <a:solidFill>
                  <a:srgbClr val="000000"/>
                </a:solidFill>
                <a:latin typeface="Bookman Old Style"/>
                <a:ea typeface="Bookman Old Style"/>
                <a:cs typeface="Bookman Old Style"/>
                <a:sym typeface="Bookman Old Style"/>
              </a:rPr>
              <a:t> if charged separately by the supplier; </a:t>
            </a:r>
            <a:endParaRPr/>
          </a:p>
          <a:p>
            <a:pPr marL="0" marR="0" lvl="0" indent="0" algn="l" rtl="0">
              <a:spcBef>
                <a:spcPts val="0"/>
              </a:spcBef>
              <a:spcAft>
                <a:spcPts val="0"/>
              </a:spcAft>
              <a:buNone/>
            </a:pPr>
            <a:r>
              <a:rPr lang="en-US" sz="1300">
                <a:solidFill>
                  <a:srgbClr val="000000"/>
                </a:solidFill>
                <a:latin typeface="Bookman Old Style"/>
                <a:ea typeface="Bookman Old Style"/>
                <a:cs typeface="Bookman Old Style"/>
                <a:sym typeface="Bookman Old Style"/>
              </a:rPr>
              <a:t>(b)    any amount that the supplier is liable to pay in relation to such supply but which has been incurred by the recipient of the supply and not included in the price actually paid or payable for the goods or services or both; </a:t>
            </a:r>
            <a:endParaRPr/>
          </a:p>
          <a:p>
            <a:pPr marL="0" marR="0" lvl="0" indent="0" algn="l" rtl="0">
              <a:spcBef>
                <a:spcPts val="0"/>
              </a:spcBef>
              <a:spcAft>
                <a:spcPts val="0"/>
              </a:spcAft>
              <a:buNone/>
            </a:pPr>
            <a:r>
              <a:rPr lang="en-US" sz="1300">
                <a:solidFill>
                  <a:srgbClr val="000000"/>
                </a:solidFill>
                <a:latin typeface="Bookman Old Style"/>
                <a:ea typeface="Bookman Old Style"/>
                <a:cs typeface="Bookman Old Style"/>
                <a:sym typeface="Bookman Old Style"/>
              </a:rPr>
              <a:t>(c)    incidental expenses, including commission and packing, charged by the supplier to the recipient of a supply and any amount charged for anything done by the supplier in respect of the supply of goods or services or both at the time of, or before delivery of goods or supply of services; </a:t>
            </a:r>
            <a:endParaRPr/>
          </a:p>
          <a:p>
            <a:pPr marL="0" marR="0" lvl="0" indent="0" algn="l" rtl="0">
              <a:spcBef>
                <a:spcPts val="0"/>
              </a:spcBef>
              <a:spcAft>
                <a:spcPts val="0"/>
              </a:spcAft>
              <a:buNone/>
            </a:pPr>
            <a:r>
              <a:rPr lang="en-US" sz="1300">
                <a:solidFill>
                  <a:srgbClr val="000000"/>
                </a:solidFill>
                <a:latin typeface="Bookman Old Style"/>
                <a:ea typeface="Bookman Old Style"/>
                <a:cs typeface="Bookman Old Style"/>
                <a:sym typeface="Bookman Old Style"/>
              </a:rPr>
              <a:t>(d)    interest or late fee or penalty for delayed payment of any consideration for any supply; and </a:t>
            </a:r>
            <a:endParaRPr/>
          </a:p>
          <a:p>
            <a:pPr marL="0" marR="0" lvl="0" indent="0" algn="l" rtl="0">
              <a:spcBef>
                <a:spcPts val="0"/>
              </a:spcBef>
              <a:spcAft>
                <a:spcPts val="0"/>
              </a:spcAft>
              <a:buNone/>
            </a:pPr>
            <a:r>
              <a:rPr lang="en-US" sz="1300">
                <a:solidFill>
                  <a:srgbClr val="000000"/>
                </a:solidFill>
                <a:latin typeface="Bookman Old Style"/>
                <a:ea typeface="Bookman Old Style"/>
                <a:cs typeface="Bookman Old Style"/>
                <a:sym typeface="Bookman Old Style"/>
              </a:rPr>
              <a:t>(e)    subsidies directly linked to the price excluding subsidies provided by the Central Government and the* State Governments. </a:t>
            </a:r>
            <a:endParaRPr/>
          </a:p>
          <a:p>
            <a:pPr marL="0" marR="0" lvl="0" indent="0" algn="l" rtl="0">
              <a:spcBef>
                <a:spcPts val="0"/>
              </a:spcBef>
              <a:spcAft>
                <a:spcPts val="0"/>
              </a:spcAft>
              <a:buNone/>
            </a:pPr>
            <a:endParaRPr sz="1300">
              <a:solidFill>
                <a:srgbClr val="000000"/>
              </a:solidFill>
              <a:latin typeface="Bookman Old Style"/>
              <a:ea typeface="Bookman Old Style"/>
              <a:cs typeface="Bookman Old Style"/>
              <a:sym typeface="Bookman Old Style"/>
            </a:endParaRPr>
          </a:p>
          <a:p>
            <a:pPr marL="0" marR="0" lvl="0" indent="0" algn="l" rtl="0">
              <a:spcBef>
                <a:spcPts val="0"/>
              </a:spcBef>
              <a:spcAft>
                <a:spcPts val="0"/>
              </a:spcAft>
              <a:buNone/>
            </a:pPr>
            <a:r>
              <a:rPr lang="en-US" sz="1300" b="1">
                <a:solidFill>
                  <a:srgbClr val="000000"/>
                </a:solidFill>
                <a:latin typeface="Bookman Old Style"/>
                <a:ea typeface="Bookman Old Style"/>
                <a:cs typeface="Bookman Old Style"/>
                <a:sym typeface="Bookman Old Style"/>
              </a:rPr>
              <a:t>Explanation.— </a:t>
            </a:r>
            <a:r>
              <a:rPr lang="en-US" sz="1300">
                <a:solidFill>
                  <a:srgbClr val="000000"/>
                </a:solidFill>
                <a:latin typeface="Bookman Old Style"/>
                <a:ea typeface="Bookman Old Style"/>
                <a:cs typeface="Bookman Old Style"/>
                <a:sym typeface="Bookman Old Style"/>
              </a:rPr>
              <a:t>For the purposes of this sub-section, the amount of </a:t>
            </a:r>
            <a:r>
              <a:rPr lang="en-US" sz="1300" b="1">
                <a:solidFill>
                  <a:srgbClr val="000000"/>
                </a:solidFill>
                <a:latin typeface="Bookman Old Style"/>
                <a:ea typeface="Bookman Old Style"/>
                <a:cs typeface="Bookman Old Style"/>
                <a:sym typeface="Bookman Old Style"/>
              </a:rPr>
              <a:t>subsidy</a:t>
            </a:r>
            <a:r>
              <a:rPr lang="en-US" sz="1300">
                <a:solidFill>
                  <a:srgbClr val="000000"/>
                </a:solidFill>
                <a:latin typeface="Bookman Old Style"/>
                <a:ea typeface="Bookman Old Style"/>
                <a:cs typeface="Bookman Old Style"/>
                <a:sym typeface="Bookman Old Style"/>
              </a:rPr>
              <a:t> shall be included in the value of supply of the supplier who receives the subsidy.</a:t>
            </a:r>
            <a:endParaRPr/>
          </a:p>
          <a:p>
            <a:pPr marL="0" marR="0" lvl="0" indent="0" algn="l" rtl="0">
              <a:spcBef>
                <a:spcPts val="0"/>
              </a:spcBef>
              <a:spcAft>
                <a:spcPts val="0"/>
              </a:spcAft>
              <a:buNone/>
            </a:pPr>
            <a:r>
              <a:rPr lang="en-US" sz="1300">
                <a:solidFill>
                  <a:srgbClr val="000000"/>
                </a:solidFill>
                <a:latin typeface="Bookman Old Style"/>
                <a:ea typeface="Bookman Old Style"/>
                <a:cs typeface="Bookman Old Style"/>
                <a:sym typeface="Bookman Old Style"/>
              </a:rPr>
              <a:t>(3) The value of the supply </a:t>
            </a:r>
            <a:r>
              <a:rPr lang="en-US" sz="1300" b="1">
                <a:solidFill>
                  <a:srgbClr val="000000"/>
                </a:solidFill>
                <a:latin typeface="Bookman Old Style"/>
                <a:ea typeface="Bookman Old Style"/>
                <a:cs typeface="Bookman Old Style"/>
                <a:sym typeface="Bookman Old Style"/>
              </a:rPr>
              <a:t>shall not include </a:t>
            </a:r>
            <a:r>
              <a:rPr lang="en-US" sz="1300">
                <a:solidFill>
                  <a:srgbClr val="000000"/>
                </a:solidFill>
                <a:latin typeface="Bookman Old Style"/>
                <a:ea typeface="Bookman Old Style"/>
                <a:cs typeface="Bookman Old Style"/>
                <a:sym typeface="Bookman Old Style"/>
              </a:rPr>
              <a:t>any </a:t>
            </a:r>
            <a:r>
              <a:rPr lang="en-US" sz="1300" b="1">
                <a:solidFill>
                  <a:srgbClr val="000000"/>
                </a:solidFill>
                <a:latin typeface="Bookman Old Style"/>
                <a:ea typeface="Bookman Old Style"/>
                <a:cs typeface="Bookman Old Style"/>
                <a:sym typeface="Bookman Old Style"/>
              </a:rPr>
              <a:t>discount </a:t>
            </a:r>
            <a:r>
              <a:rPr lang="en-US" sz="1300">
                <a:solidFill>
                  <a:srgbClr val="000000"/>
                </a:solidFill>
                <a:latin typeface="Bookman Old Style"/>
                <a:ea typeface="Bookman Old Style"/>
                <a:cs typeface="Bookman Old Style"/>
                <a:sym typeface="Bookman Old Style"/>
              </a:rPr>
              <a:t>which is given—</a:t>
            </a:r>
            <a:endParaRPr/>
          </a:p>
          <a:p>
            <a:pPr marL="0" marR="0" lvl="0" indent="0" algn="l" rtl="0">
              <a:spcBef>
                <a:spcPts val="0"/>
              </a:spcBef>
              <a:spcAft>
                <a:spcPts val="0"/>
              </a:spcAft>
              <a:buNone/>
            </a:pPr>
            <a:endParaRPr sz="1300">
              <a:solidFill>
                <a:srgbClr val="000000"/>
              </a:solidFill>
              <a:latin typeface="Bookman Old Style"/>
              <a:ea typeface="Bookman Old Style"/>
              <a:cs typeface="Bookman Old Style"/>
              <a:sym typeface="Bookman Old Style"/>
            </a:endParaRPr>
          </a:p>
          <a:p>
            <a:pPr marL="0" marR="0" lvl="0" indent="0" algn="l" rtl="0">
              <a:spcBef>
                <a:spcPts val="0"/>
              </a:spcBef>
              <a:spcAft>
                <a:spcPts val="0"/>
              </a:spcAft>
              <a:buNone/>
            </a:pPr>
            <a:r>
              <a:rPr lang="en-US" sz="1300">
                <a:solidFill>
                  <a:srgbClr val="000000"/>
                </a:solidFill>
                <a:latin typeface="Bookman Old Style"/>
                <a:ea typeface="Bookman Old Style"/>
                <a:cs typeface="Bookman Old Style"/>
                <a:sym typeface="Bookman Old Style"/>
              </a:rPr>
              <a:t>(a)    before or at the time of the supply if such discount has been duly recorded in the invoice issued in respect of such supply; and </a:t>
            </a:r>
            <a:endParaRPr/>
          </a:p>
          <a:p>
            <a:pPr marL="0" marR="0" lvl="0" indent="0" algn="l" rtl="0">
              <a:spcBef>
                <a:spcPts val="0"/>
              </a:spcBef>
              <a:spcAft>
                <a:spcPts val="0"/>
              </a:spcAft>
              <a:buNone/>
            </a:pPr>
            <a:r>
              <a:rPr lang="en-US" sz="1300">
                <a:solidFill>
                  <a:srgbClr val="000000"/>
                </a:solidFill>
                <a:latin typeface="Bookman Old Style"/>
                <a:ea typeface="Bookman Old Style"/>
                <a:cs typeface="Bookman Old Style"/>
                <a:sym typeface="Bookman Old Style"/>
              </a:rPr>
              <a:t>(b)    after the supply has been effected, if— </a:t>
            </a:r>
            <a:endParaRPr/>
          </a:p>
          <a:p>
            <a:pPr marL="0" marR="0" lvl="0" indent="0" algn="l" rtl="0">
              <a:spcBef>
                <a:spcPts val="0"/>
              </a:spcBef>
              <a:spcAft>
                <a:spcPts val="0"/>
              </a:spcAft>
              <a:buNone/>
            </a:pPr>
            <a:endParaRPr sz="1300">
              <a:solidFill>
                <a:srgbClr val="000000"/>
              </a:solidFill>
              <a:latin typeface="Bookman Old Style"/>
              <a:ea typeface="Bookman Old Style"/>
              <a:cs typeface="Bookman Old Style"/>
              <a:sym typeface="Bookman Old Style"/>
            </a:endParaRPr>
          </a:p>
          <a:p>
            <a:pPr marL="0" marR="0" lvl="0" indent="0" algn="l" rtl="0">
              <a:spcBef>
                <a:spcPts val="0"/>
              </a:spcBef>
              <a:spcAft>
                <a:spcPts val="0"/>
              </a:spcAft>
              <a:buNone/>
            </a:pPr>
            <a:r>
              <a:rPr lang="en-US" sz="1300">
                <a:solidFill>
                  <a:srgbClr val="000000"/>
                </a:solidFill>
                <a:latin typeface="Bookman Old Style"/>
                <a:ea typeface="Bookman Old Style"/>
                <a:cs typeface="Bookman Old Style"/>
                <a:sym typeface="Bookman Old Style"/>
              </a:rPr>
              <a:t>(i)    such discount is established in terms of an agreement entered into at or before the time of such supply and specifically linked to relevant invoices; and </a:t>
            </a:r>
            <a:endParaRPr/>
          </a:p>
          <a:p>
            <a:pPr marL="0" marR="0" lvl="0" indent="0" algn="l" rtl="0">
              <a:spcBef>
                <a:spcPts val="0"/>
              </a:spcBef>
              <a:spcAft>
                <a:spcPts val="0"/>
              </a:spcAft>
              <a:buNone/>
            </a:pPr>
            <a:r>
              <a:rPr lang="en-US" sz="1300">
                <a:solidFill>
                  <a:srgbClr val="000000"/>
                </a:solidFill>
                <a:latin typeface="Bookman Old Style"/>
                <a:ea typeface="Bookman Old Style"/>
                <a:cs typeface="Bookman Old Style"/>
                <a:sym typeface="Bookman Old Style"/>
              </a:rPr>
              <a:t>(ii)    input tax credit as is attributable to the discount on the basis of document issued by the supplier has been reversed by the recipient of the supply. </a:t>
            </a:r>
            <a:endParaRPr/>
          </a:p>
          <a:p>
            <a:pPr marL="0" marR="0" lvl="0" indent="0" algn="l" rtl="0">
              <a:spcBef>
                <a:spcPts val="0"/>
              </a:spcBef>
              <a:spcAft>
                <a:spcPts val="0"/>
              </a:spcAft>
              <a:buNone/>
            </a:pPr>
            <a:r>
              <a:rPr lang="en-US" sz="1300">
                <a:solidFill>
                  <a:srgbClr val="000000"/>
                </a:solidFill>
                <a:latin typeface="Bookman Old Style"/>
                <a:ea typeface="Bookman Old Style"/>
                <a:cs typeface="Bookman Old Style"/>
                <a:sym typeface="Bookman Old Style"/>
              </a:rPr>
              <a:t>(4) Where the value of the supply of goods or services or both cannot be determined under sub-section (1), the same shall be determined in such manner as may be prescribed. Ie as per valuation rules from 27 to 35.</a:t>
            </a:r>
            <a:endParaRPr sz="1300">
              <a:solidFill>
                <a:srgbClr val="000000"/>
              </a:solidFill>
              <a:latin typeface="Bookman Old Style"/>
              <a:ea typeface="Bookman Old Style"/>
              <a:cs typeface="Bookman Old Style"/>
              <a:sym typeface="Bookman Old Style"/>
            </a:endParaRPr>
          </a:p>
          <a:p>
            <a:pPr marL="0" marR="0" lvl="0" indent="0" algn="l" rtl="0">
              <a:spcBef>
                <a:spcPts val="0"/>
              </a:spcBef>
              <a:spcAft>
                <a:spcPts val="0"/>
              </a:spcAft>
              <a:buNone/>
            </a:pPr>
            <a:endParaRPr sz="1200">
              <a:solidFill>
                <a:srgbClr val="000000"/>
              </a:solidFill>
              <a:latin typeface="Bookman Old Style"/>
              <a:ea typeface="Bookman Old Style"/>
              <a:cs typeface="Bookman Old Style"/>
              <a:sym typeface="Bookman Old Style"/>
            </a:endParaRPr>
          </a:p>
          <a:p>
            <a:pPr marL="0" marR="0" lvl="0" indent="0" algn="l" rtl="0">
              <a:spcBef>
                <a:spcPts val="0"/>
              </a:spcBef>
              <a:spcAft>
                <a:spcPts val="0"/>
              </a:spcAft>
              <a:buNone/>
            </a:pPr>
            <a:endParaRPr sz="1200">
              <a:solidFill>
                <a:srgbClr val="000000"/>
              </a:solidFill>
              <a:latin typeface="Bookman Old Style"/>
              <a:ea typeface="Bookman Old Style"/>
              <a:cs typeface="Bookman Old Style"/>
              <a:sym typeface="Bookman Old Style"/>
            </a:endParaRPr>
          </a:p>
        </p:txBody>
      </p:sp>
    </p:spTree>
  </p:cSld>
  <p:clrMapOvr>
    <a:masterClrMapping/>
  </p:clrMapOvr>
  <p:transition>
    <p:wedg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479"/>
        <p:cNvGrpSpPr/>
        <p:nvPr/>
      </p:nvGrpSpPr>
      <p:grpSpPr>
        <a:xfrm>
          <a:off x="0" y="0"/>
          <a:ext cx="0" cy="0"/>
          <a:chOff x="0" y="0"/>
          <a:chExt cx="0" cy="0"/>
        </a:xfrm>
      </p:grpSpPr>
      <p:sp>
        <p:nvSpPr>
          <p:cNvPr id="480" name="Google Shape;480;p25"/>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33</a:t>
            </a:fld>
            <a:endParaRPr/>
          </a:p>
        </p:txBody>
      </p:sp>
      <p:sp>
        <p:nvSpPr>
          <p:cNvPr id="481" name="Google Shape;481;p25"/>
          <p:cNvSpPr/>
          <p:nvPr/>
        </p:nvSpPr>
        <p:spPr>
          <a:xfrm>
            <a:off x="131975" y="607040"/>
            <a:ext cx="11962615" cy="4247317"/>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rgbClr val="000000"/>
                </a:solidFill>
                <a:latin typeface="Calibri"/>
                <a:ea typeface="Calibri"/>
                <a:cs typeface="Calibri"/>
                <a:sym typeface="Calibri"/>
              </a:rPr>
              <a:t>Exclusion of goods form section 206C (1H) applicability: certain goods are otherwise specifically covered in different subsections of section 206C so they will continue to cover under those subsections. Section 206C(1H) is a residuary provisions for goods otherwise not covered elsewhere. Such excluded goods are as under: </a:t>
            </a: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b="1">
                <a:solidFill>
                  <a:srgbClr val="000000"/>
                </a:solidFill>
                <a:latin typeface="Calibri"/>
                <a:ea typeface="Calibri"/>
                <a:cs typeface="Calibri"/>
                <a:sym typeface="Calibri"/>
              </a:rPr>
              <a:t> </a:t>
            </a:r>
            <a:endParaRPr sz="18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1800"/>
              <a:buFont typeface="Arial"/>
              <a:buAutoNum type="arabicPeriod"/>
            </a:pPr>
            <a:r>
              <a:rPr lang="en-US" sz="1800" b="1">
                <a:solidFill>
                  <a:srgbClr val="000000"/>
                </a:solidFill>
                <a:latin typeface="Calibri"/>
                <a:ea typeface="Calibri"/>
                <a:cs typeface="Calibri"/>
                <a:sym typeface="Calibri"/>
              </a:rPr>
              <a:t> Export of goods- not relevant for section 194Q also.</a:t>
            </a:r>
            <a:endParaRPr sz="18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1800"/>
              <a:buFont typeface="Arial"/>
              <a:buAutoNum type="arabicPeriod"/>
            </a:pPr>
            <a:r>
              <a:rPr lang="en-US" sz="1800" b="1">
                <a:solidFill>
                  <a:srgbClr val="000000"/>
                </a:solidFill>
                <a:latin typeface="Calibri"/>
                <a:ea typeface="Calibri"/>
                <a:cs typeface="Calibri"/>
                <a:sym typeface="Calibri"/>
              </a:rPr>
              <a:t>Goods  covered  u/s 206C(1H) -</a:t>
            </a:r>
            <a:r>
              <a:rPr lang="en-US" sz="1800">
                <a:solidFill>
                  <a:srgbClr val="000000"/>
                </a:solidFill>
                <a:latin typeface="Calibri"/>
                <a:ea typeface="Calibri"/>
                <a:cs typeface="Calibri"/>
                <a:sym typeface="Calibri"/>
              </a:rPr>
              <a:t> Alcoholic Liquor for human consumption, Tendu leaves, Timber obtained under a forest lease, Timber obtained by any mode other than under a forest lease, Any other forest produce not being timber or tendu leaves, Scrap</a:t>
            </a:r>
            <a:r>
              <a:rPr lang="en-US" sz="1800" baseline="30000">
                <a:solidFill>
                  <a:srgbClr val="000000"/>
                </a:solidFill>
                <a:latin typeface="Calibri"/>
                <a:ea typeface="Calibri"/>
                <a:cs typeface="Calibri"/>
                <a:sym typeface="Calibri"/>
              </a:rPr>
              <a:t> </a:t>
            </a:r>
            <a:r>
              <a:rPr lang="en-US" sz="1800" b="1">
                <a:solidFill>
                  <a:srgbClr val="000000"/>
                </a:solidFill>
                <a:latin typeface="Calibri"/>
                <a:ea typeface="Calibri"/>
                <a:cs typeface="Calibri"/>
                <a:sym typeface="Calibri"/>
              </a:rPr>
              <a:t>, </a:t>
            </a:r>
            <a:r>
              <a:rPr lang="en-US" sz="1800">
                <a:solidFill>
                  <a:srgbClr val="000000"/>
                </a:solidFill>
                <a:latin typeface="Calibri"/>
                <a:ea typeface="Calibri"/>
                <a:cs typeface="Calibri"/>
                <a:sym typeface="Calibri"/>
              </a:rPr>
              <a:t>Minerals, being coal or lignite or iron ore.</a:t>
            </a:r>
            <a:endParaRPr/>
          </a:p>
          <a:p>
            <a:pPr marL="342900" marR="0" lvl="0" indent="-342900" algn="just" rtl="0">
              <a:spcBef>
                <a:spcPts val="0"/>
              </a:spcBef>
              <a:spcAft>
                <a:spcPts val="0"/>
              </a:spcAft>
              <a:buClr>
                <a:srgbClr val="000000"/>
              </a:buClr>
              <a:buSzPts val="1800"/>
              <a:buFont typeface="Arial"/>
              <a:buAutoNum type="arabicPeriod"/>
            </a:pPr>
            <a:r>
              <a:rPr lang="en-US" sz="1800" b="1">
                <a:solidFill>
                  <a:srgbClr val="000000"/>
                </a:solidFill>
                <a:latin typeface="Calibri"/>
                <a:ea typeface="Calibri"/>
                <a:cs typeface="Calibri"/>
                <a:sym typeface="Calibri"/>
              </a:rPr>
              <a:t>Goods covered u/s 206C(1F): </a:t>
            </a:r>
            <a:r>
              <a:rPr lang="en-US" sz="1800">
                <a:solidFill>
                  <a:srgbClr val="000000"/>
                </a:solidFill>
                <a:latin typeface="Calibri"/>
                <a:ea typeface="Calibri"/>
                <a:cs typeface="Calibri"/>
                <a:sym typeface="Calibri"/>
              </a:rPr>
              <a:t>motor vehicle exceeding ₹10 lakh value </a:t>
            </a:r>
            <a:endParaRPr/>
          </a:p>
          <a:p>
            <a:pPr marL="342900" marR="0" lvl="0" indent="-342900" algn="just" rtl="0">
              <a:spcBef>
                <a:spcPts val="0"/>
              </a:spcBef>
              <a:spcAft>
                <a:spcPts val="0"/>
              </a:spcAft>
              <a:buClr>
                <a:srgbClr val="000000"/>
              </a:buClr>
              <a:buSzPts val="1800"/>
              <a:buFont typeface="Arial"/>
              <a:buAutoNum type="arabicPeriod"/>
            </a:pPr>
            <a:r>
              <a:rPr lang="en-US" sz="1800" b="1">
                <a:solidFill>
                  <a:srgbClr val="000000"/>
                </a:solidFill>
                <a:latin typeface="Calibri"/>
                <a:ea typeface="Calibri"/>
                <a:cs typeface="Calibri"/>
                <a:sym typeface="Calibri"/>
              </a:rPr>
              <a:t>Goods covered u/s 206C(1G):</a:t>
            </a:r>
            <a:r>
              <a:rPr lang="en-US" sz="1800" i="1">
                <a:solidFill>
                  <a:srgbClr val="000000"/>
                </a:solidFill>
                <a:latin typeface="Calibri"/>
                <a:ea typeface="Calibri"/>
                <a:cs typeface="Calibri"/>
                <a:sym typeface="Calibri"/>
              </a:rPr>
              <a:t> sale of foreign exchange or foreign security by authorised dealer exceeding ₹ 7  lakh</a:t>
            </a:r>
            <a:endParaRPr sz="1800">
              <a:solidFill>
                <a:srgbClr val="000000"/>
              </a:solidFill>
              <a:latin typeface="Calibri"/>
              <a:ea typeface="Calibri"/>
              <a:cs typeface="Calibri"/>
              <a:sym typeface="Calibri"/>
            </a:endParaRPr>
          </a:p>
          <a:p>
            <a:pPr marL="342900" marR="0" lvl="0" indent="-342900" algn="just" rtl="0">
              <a:spcBef>
                <a:spcPts val="0"/>
              </a:spcBef>
              <a:spcAft>
                <a:spcPts val="0"/>
              </a:spcAft>
              <a:buClr>
                <a:srgbClr val="000000"/>
              </a:buClr>
              <a:buSzPts val="1800"/>
              <a:buFont typeface="Arial"/>
              <a:buAutoNum type="arabicPeriod"/>
            </a:pPr>
            <a:r>
              <a:rPr lang="en-US" sz="1800" b="1">
                <a:solidFill>
                  <a:srgbClr val="000000"/>
                </a:solidFill>
                <a:latin typeface="Calibri"/>
                <a:ea typeface="Calibri"/>
                <a:cs typeface="Calibri"/>
                <a:sym typeface="Calibri"/>
              </a:rPr>
              <a:t>If TDS provision applicable in respect of any transaction where buyer</a:t>
            </a:r>
            <a:r>
              <a:rPr lang="en-US" sz="1800">
                <a:solidFill>
                  <a:srgbClr val="000000"/>
                </a:solidFill>
                <a:latin typeface="Calibri"/>
                <a:ea typeface="Calibri"/>
                <a:cs typeface="Calibri"/>
                <a:sym typeface="Calibri"/>
              </a:rPr>
              <a:t> is liable to deduct tax at source under any other provision of this Act on the goods purchased by him from the seller and has deducted such amount. </a:t>
            </a: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endParaRPr sz="1800" b="1">
              <a:solidFill>
                <a:srgbClr val="000000"/>
              </a:solidFill>
              <a:latin typeface="Arial"/>
              <a:ea typeface="Arial"/>
              <a:cs typeface="Arial"/>
              <a:sym typeface="Arial"/>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457200" marR="0" lvl="0" indent="0" algn="just" rtl="0">
              <a:spcBef>
                <a:spcPts val="0"/>
              </a:spcBef>
              <a:spcAft>
                <a:spcPts val="0"/>
              </a:spcAft>
              <a:buNone/>
            </a:pPr>
            <a:r>
              <a:rPr lang="en-US" sz="1800" b="1">
                <a:solidFill>
                  <a:srgbClr val="000000"/>
                </a:solidFill>
                <a:latin typeface="Calibri"/>
                <a:ea typeface="Calibri"/>
                <a:cs typeface="Calibri"/>
                <a:sym typeface="Calibri"/>
              </a:rPr>
              <a:t> </a:t>
            </a:r>
            <a:endParaRPr sz="1800">
              <a:solidFill>
                <a:srgbClr val="000000"/>
              </a:solidFill>
              <a:latin typeface="Calibri"/>
              <a:ea typeface="Calibri"/>
              <a:cs typeface="Calibri"/>
              <a:sym typeface="Calibri"/>
            </a:endParaRPr>
          </a:p>
        </p:txBody>
      </p:sp>
    </p:spTree>
  </p:cSld>
  <p:clrMapOvr>
    <a:masterClrMapping/>
  </p:clrMapOvr>
  <p:transition>
    <p:wedg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485"/>
        <p:cNvGrpSpPr/>
        <p:nvPr/>
      </p:nvGrpSpPr>
      <p:grpSpPr>
        <a:xfrm>
          <a:off x="0" y="0"/>
          <a:ext cx="0" cy="0"/>
          <a:chOff x="0" y="0"/>
          <a:chExt cx="0" cy="0"/>
        </a:xfrm>
      </p:grpSpPr>
      <p:sp>
        <p:nvSpPr>
          <p:cNvPr id="486" name="Google Shape;486;p26"/>
          <p:cNvSpPr txBox="1">
            <a:spLocks noGrp="1"/>
          </p:cNvSpPr>
          <p:nvPr>
            <p:ph type="title"/>
          </p:nvPr>
        </p:nvSpPr>
        <p:spPr>
          <a:xfrm>
            <a:off x="496479" y="0"/>
            <a:ext cx="10972800" cy="57312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S-194 Q Vs. 206( 1H) </a:t>
            </a:r>
            <a:endParaRPr/>
          </a:p>
        </p:txBody>
      </p:sp>
      <p:sp>
        <p:nvSpPr>
          <p:cNvPr id="487" name="Google Shape;487;p26"/>
          <p:cNvSpPr txBox="1">
            <a:spLocks noGrp="1"/>
          </p:cNvSpPr>
          <p:nvPr>
            <p:ph type="body" idx="1"/>
          </p:nvPr>
        </p:nvSpPr>
        <p:spPr>
          <a:xfrm>
            <a:off x="685015" y="987464"/>
            <a:ext cx="10972800" cy="4525963"/>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rmAutofit/>
          </a:bodyPr>
          <a:lstStyle/>
          <a:p>
            <a:pPr marL="321812" lvl="0" indent="-321812" algn="just" rtl="0">
              <a:spcBef>
                <a:spcPts val="0"/>
              </a:spcBef>
              <a:spcAft>
                <a:spcPts val="0"/>
              </a:spcAft>
              <a:buNone/>
            </a:pPr>
            <a:r>
              <a:rPr lang="en-US" b="1">
                <a:solidFill>
                  <a:schemeClr val="dk1"/>
                </a:solidFill>
                <a:latin typeface="Arial"/>
                <a:ea typeface="Arial"/>
                <a:cs typeface="Arial"/>
                <a:sym typeface="Arial"/>
              </a:rPr>
              <a:t>	CONCLUSION: </a:t>
            </a:r>
            <a:r>
              <a:rPr lang="en-US">
                <a:solidFill>
                  <a:schemeClr val="dk1"/>
                </a:solidFill>
                <a:latin typeface="Arial"/>
                <a:ea typeface="Arial"/>
                <a:cs typeface="Arial"/>
                <a:sym typeface="Arial"/>
              </a:rPr>
              <a:t>From combined reading of section 194Q read with section 206C  it is clear that TDS  provisions of section  194 Q  shall not be applicable if  sale of goods otherwise covered under  section 206C except section 206C (1H).    if tax deduction under any other section applicable then this section 194Q   shall not be applicable means this is residuary provision  for deduction of tax on sale of goods. Sale of certain goods expressly excluded from section 206C (1H) applicability and   sale of other goods if covered under TDS provisions then excluded from TCS provisions so if transaction of sale is covered in section 194Q which is appicable on sale of any goods otherwise not covered in TCS in any way , section 206(1H) shall not be applicable  due to 2nd proviso to section 206C(1H). In other words if transaction of sale purchase is covered in TDS and tax deducted under TDS provisions  under section 194Q then such transaction shall be excluded from TCS .</a:t>
            </a:r>
            <a:endParaRPr/>
          </a:p>
        </p:txBody>
      </p:sp>
      <p:sp>
        <p:nvSpPr>
          <p:cNvPr id="488" name="Google Shape;488;p26"/>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 PP SINGH </a:t>
            </a:r>
            <a:endParaRPr/>
          </a:p>
        </p:txBody>
      </p:sp>
    </p:spTree>
  </p:cSld>
  <p:clrMapOvr>
    <a:masterClrMapping/>
  </p:clrMapOvr>
  <p:transition>
    <p:wedg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492"/>
        <p:cNvGrpSpPr/>
        <p:nvPr/>
      </p:nvGrpSpPr>
      <p:grpSpPr>
        <a:xfrm>
          <a:off x="0" y="0"/>
          <a:ext cx="0" cy="0"/>
          <a:chOff x="0" y="0"/>
          <a:chExt cx="0" cy="0"/>
        </a:xfrm>
      </p:grpSpPr>
      <p:sp>
        <p:nvSpPr>
          <p:cNvPr id="493" name="Google Shape;493;p27"/>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35</a:t>
            </a:fld>
            <a:endParaRPr/>
          </a:p>
        </p:txBody>
      </p:sp>
      <p:sp>
        <p:nvSpPr>
          <p:cNvPr id="494" name="Google Shape;494;p27"/>
          <p:cNvSpPr/>
          <p:nvPr/>
        </p:nvSpPr>
        <p:spPr>
          <a:xfrm>
            <a:off x="1093509" y="70404"/>
            <a:ext cx="101620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 CLARIFICATION THROUGH CIRCULAR NO. 17 OF 2020 DATED 29-9-2020 ON 206C(1H)</a:t>
            </a:r>
            <a:endParaRPr sz="1800">
              <a:solidFill>
                <a:srgbClr val="000000"/>
              </a:solidFill>
              <a:latin typeface="Arial"/>
              <a:ea typeface="Arial"/>
              <a:cs typeface="Arial"/>
              <a:sym typeface="Arial"/>
            </a:endParaRPr>
          </a:p>
        </p:txBody>
      </p:sp>
      <p:sp>
        <p:nvSpPr>
          <p:cNvPr id="495" name="Google Shape;495;p27"/>
          <p:cNvSpPr/>
          <p:nvPr/>
        </p:nvSpPr>
        <p:spPr>
          <a:xfrm>
            <a:off x="179109" y="654866"/>
            <a:ext cx="11764651" cy="729430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rgbClr val="000000"/>
                </a:solidFill>
                <a:latin typeface="Arial"/>
                <a:ea typeface="Arial"/>
                <a:cs typeface="Arial"/>
                <a:sym typeface="Arial"/>
              </a:rPr>
              <a:t>Q. </a:t>
            </a:r>
            <a:r>
              <a:rPr lang="en-US" sz="1800" b="1">
                <a:solidFill>
                  <a:srgbClr val="000000"/>
                </a:solidFill>
                <a:latin typeface="Arial"/>
                <a:ea typeface="Arial"/>
                <a:cs typeface="Arial"/>
                <a:sym typeface="Arial"/>
              </a:rPr>
              <a:t>Receipt of sale consideration  before 01-10-2020 </a:t>
            </a:r>
            <a:r>
              <a:rPr lang="en-US" sz="1800">
                <a:solidFill>
                  <a:srgbClr val="000000"/>
                </a:solidFill>
                <a:latin typeface="Arial"/>
                <a:ea typeface="Arial"/>
                <a:cs typeface="Arial"/>
                <a:sym typeface="Arial"/>
              </a:rPr>
              <a:t>whether section 206C(1H) shall be applicable?</a:t>
            </a:r>
            <a:endParaRPr/>
          </a:p>
          <a:p>
            <a:pPr marL="0" marR="0" lvl="0" indent="0" algn="just" rtl="0">
              <a:spcBef>
                <a:spcPts val="0"/>
              </a:spcBef>
              <a:spcAft>
                <a:spcPts val="0"/>
              </a:spcAft>
              <a:buNone/>
            </a:pPr>
            <a:endParaRPr sz="1800">
              <a:solidFill>
                <a:srgbClr val="000000"/>
              </a:solidFill>
              <a:latin typeface="Arial"/>
              <a:ea typeface="Arial"/>
              <a:cs typeface="Arial"/>
              <a:sym typeface="Arial"/>
            </a:endParaRPr>
          </a:p>
          <a:p>
            <a:pPr marL="342900" marR="0" lvl="0" indent="-342900" algn="just" rtl="0">
              <a:spcBef>
                <a:spcPts val="0"/>
              </a:spcBef>
              <a:spcAft>
                <a:spcPts val="0"/>
              </a:spcAft>
              <a:buClr>
                <a:srgbClr val="000000"/>
              </a:buClr>
              <a:buSzPts val="1800"/>
              <a:buFont typeface="Arial"/>
              <a:buAutoNum type="alphaUcPeriod"/>
            </a:pPr>
            <a:r>
              <a:rPr lang="en-US" sz="1800">
                <a:solidFill>
                  <a:srgbClr val="000000"/>
                </a:solidFill>
                <a:latin typeface="Arial"/>
                <a:ea typeface="Arial"/>
                <a:cs typeface="Arial"/>
                <a:sym typeface="Arial"/>
              </a:rPr>
              <a:t>Since sub-section (1H) of section 206C of the Act applies on receipt of sale consideration, the provision of this sub-section shall not apply on any sale consideration received before 1st October 2020. Consequently it would apply on all sale consideration (including advance received for sale) received on or after 1st October 2020 even if the sale was carried out before 1st October 2020. Para </a:t>
            </a:r>
            <a:r>
              <a:rPr lang="en-US" sz="1800" b="1">
                <a:solidFill>
                  <a:srgbClr val="000000"/>
                </a:solidFill>
                <a:latin typeface="Arial"/>
                <a:ea typeface="Arial"/>
                <a:cs typeface="Arial"/>
                <a:sym typeface="Arial"/>
              </a:rPr>
              <a:t>4.4.2 (ii).</a:t>
            </a:r>
            <a:endParaRPr/>
          </a:p>
          <a:p>
            <a:pPr marL="0" marR="0" lvl="0" indent="0" algn="just" rtl="0">
              <a:spcBef>
                <a:spcPts val="0"/>
              </a:spcBef>
              <a:spcAft>
                <a:spcPts val="0"/>
              </a:spcAft>
              <a:buNone/>
            </a:pPr>
            <a:endParaRPr sz="1800" b="1">
              <a:solidFill>
                <a:srgbClr val="000000"/>
              </a:solidFill>
              <a:latin typeface="Arial"/>
              <a:ea typeface="Arial"/>
              <a:cs typeface="Arial"/>
              <a:sym typeface="Arial"/>
            </a:endParaRPr>
          </a:p>
          <a:p>
            <a:pPr marL="0" marR="0" lvl="0" indent="0" algn="just" rtl="0">
              <a:spcBef>
                <a:spcPts val="0"/>
              </a:spcBef>
              <a:spcAft>
                <a:spcPts val="0"/>
              </a:spcAft>
              <a:buNone/>
            </a:pPr>
            <a:r>
              <a:rPr lang="en-US" sz="1800" b="1">
                <a:solidFill>
                  <a:srgbClr val="000000"/>
                </a:solidFill>
                <a:latin typeface="Arial"/>
                <a:ea typeface="Arial"/>
                <a:cs typeface="Arial"/>
                <a:sym typeface="Arial"/>
              </a:rPr>
              <a:t>Q. Receipts of sale consideration on or after 01-10-2020 for  credit sale made before 01-10-2020, whether TCS provision u/s 206C(1H) applicable?</a:t>
            </a:r>
            <a:endParaRPr/>
          </a:p>
          <a:p>
            <a:pPr marL="0" marR="0" lvl="0" indent="0" algn="just" rtl="0">
              <a:spcBef>
                <a:spcPts val="0"/>
              </a:spcBef>
              <a:spcAft>
                <a:spcPts val="0"/>
              </a:spcAft>
              <a:buNone/>
            </a:pPr>
            <a:endParaRPr sz="1800" b="1">
              <a:solidFill>
                <a:srgbClr val="000000"/>
              </a:solidFill>
              <a:latin typeface="Arial"/>
              <a:ea typeface="Arial"/>
              <a:cs typeface="Arial"/>
              <a:sym typeface="Arial"/>
            </a:endParaRPr>
          </a:p>
          <a:p>
            <a:pPr marL="263525" marR="0" lvl="0" indent="-263525" algn="just" rtl="0">
              <a:spcBef>
                <a:spcPts val="0"/>
              </a:spcBef>
              <a:spcAft>
                <a:spcPts val="0"/>
              </a:spcAft>
              <a:buNone/>
            </a:pPr>
            <a:r>
              <a:rPr lang="en-US" sz="1800" b="1">
                <a:solidFill>
                  <a:srgbClr val="000000"/>
                </a:solidFill>
                <a:latin typeface="Arial"/>
                <a:ea typeface="Arial"/>
                <a:cs typeface="Arial"/>
                <a:sym typeface="Arial"/>
              </a:rPr>
              <a:t>A. </a:t>
            </a:r>
            <a:r>
              <a:rPr lang="en-US" sz="1800">
                <a:solidFill>
                  <a:srgbClr val="000000"/>
                </a:solidFill>
                <a:latin typeface="Arial"/>
                <a:ea typeface="Arial"/>
                <a:cs typeface="Arial"/>
                <a:sym typeface="Arial"/>
              </a:rPr>
              <a:t>Since the threshold of ₹50 lakh is with respect to the previous year, calculation of receipt of sale consideration for triggering TCS under sub-section (1H) of section 206C shall be computed from 1st April, 2020. Hence, if a person being seller has already received ₹50 lakh or more up to 30th September 2020 from a buyer, the TCS under sub-section (1H) of section 206C shall apply on all receipt of sale consideration during the previous year, on or after 1st October 2020, from such buyer. Para </a:t>
            </a:r>
            <a:r>
              <a:rPr lang="en-US" sz="1800" b="1">
                <a:solidFill>
                  <a:srgbClr val="000000"/>
                </a:solidFill>
                <a:latin typeface="Arial"/>
                <a:ea typeface="Arial"/>
                <a:cs typeface="Arial"/>
                <a:sym typeface="Arial"/>
              </a:rPr>
              <a:t>4.4.2 (iiI).</a:t>
            </a:r>
            <a:endParaRPr sz="1800" b="1">
              <a:solidFill>
                <a:srgbClr val="000000"/>
              </a:solidFill>
              <a:latin typeface="Arial"/>
              <a:ea typeface="Arial"/>
              <a:cs typeface="Arial"/>
              <a:sym typeface="Arial"/>
            </a:endParaRPr>
          </a:p>
          <a:p>
            <a:pPr marL="0" marR="0" lvl="0" indent="0" algn="just" rtl="0">
              <a:spcBef>
                <a:spcPts val="0"/>
              </a:spcBef>
              <a:spcAft>
                <a:spcPts val="0"/>
              </a:spcAft>
              <a:buNone/>
            </a:pPr>
            <a:endParaRPr sz="1800" b="1">
              <a:solidFill>
                <a:srgbClr val="000000"/>
              </a:solidFill>
              <a:latin typeface="Arial"/>
              <a:ea typeface="Arial"/>
              <a:cs typeface="Arial"/>
              <a:sym typeface="Arial"/>
            </a:endParaRPr>
          </a:p>
          <a:p>
            <a:pPr marL="342900" marR="0" lvl="0" indent="-342900" algn="just" rtl="0">
              <a:spcBef>
                <a:spcPts val="0"/>
              </a:spcBef>
              <a:spcAft>
                <a:spcPts val="0"/>
              </a:spcAft>
              <a:buClr>
                <a:srgbClr val="000000"/>
              </a:buClr>
              <a:buSzPts val="1800"/>
              <a:buFont typeface="Arial"/>
              <a:buAutoNum type="alphaUcPeriod" startAt="17"/>
            </a:pPr>
            <a:r>
              <a:rPr lang="en-US" sz="1800" b="1">
                <a:solidFill>
                  <a:srgbClr val="000000"/>
                </a:solidFill>
                <a:latin typeface="Arial"/>
                <a:ea typeface="Arial"/>
                <a:cs typeface="Arial"/>
                <a:sym typeface="Arial"/>
              </a:rPr>
              <a:t>Amount received against  credit sale of goods of ₹ 60 lakh before 01-07-2021 on which TCS applicable but  amount received on or after 01-07-2021, Whether TCS shall be collected?</a:t>
            </a:r>
            <a:endParaRPr/>
          </a:p>
          <a:p>
            <a:pPr marL="342900" marR="0" lvl="0" indent="-342900" algn="just" rtl="0">
              <a:spcBef>
                <a:spcPts val="0"/>
              </a:spcBef>
              <a:spcAft>
                <a:spcPts val="0"/>
              </a:spcAft>
              <a:buClr>
                <a:srgbClr val="000000"/>
              </a:buClr>
              <a:buSzPts val="1800"/>
              <a:buFont typeface="Arial"/>
              <a:buAutoNum type="alphaUcPeriod"/>
            </a:pPr>
            <a:r>
              <a:rPr lang="en-US" sz="1800">
                <a:solidFill>
                  <a:srgbClr val="000000"/>
                </a:solidFill>
                <a:latin typeface="Arial"/>
                <a:ea typeface="Arial"/>
                <a:cs typeface="Arial"/>
                <a:sym typeface="Arial"/>
              </a:rPr>
              <a:t>Yes , because section 206C(1H) is still in statue books and TCS to be collected at the time of receipts of amount of consideration . So on outstanding balance TCS shall be collected and on fresh  sale on or after 01-07-2021 tax shall be deducted by the buyer, probably due to all these reasons 206C(1H) is still in statute book and still continuing.</a:t>
            </a:r>
            <a:endParaRPr/>
          </a:p>
          <a:p>
            <a:pPr marL="0" marR="0" lvl="0" indent="0" algn="just" rtl="0">
              <a:spcBef>
                <a:spcPts val="0"/>
              </a:spcBef>
              <a:spcAft>
                <a:spcPts val="0"/>
              </a:spcAft>
              <a:buNone/>
            </a:pPr>
            <a:r>
              <a:rPr lang="en-US"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Tree>
  </p:cSld>
  <p:clrMapOvr>
    <a:masterClrMapping/>
  </p:clrMapOvr>
  <p:transition>
    <p:wedg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499"/>
        <p:cNvGrpSpPr/>
        <p:nvPr/>
      </p:nvGrpSpPr>
      <p:grpSpPr>
        <a:xfrm>
          <a:off x="0" y="0"/>
          <a:ext cx="0" cy="0"/>
          <a:chOff x="0" y="0"/>
          <a:chExt cx="0" cy="0"/>
        </a:xfrm>
      </p:grpSpPr>
      <p:sp>
        <p:nvSpPr>
          <p:cNvPr id="500" name="Google Shape;500;p28"/>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36</a:t>
            </a:fld>
            <a:endParaRPr/>
          </a:p>
        </p:txBody>
      </p:sp>
      <p:sp>
        <p:nvSpPr>
          <p:cNvPr id="501" name="Google Shape;501;p28"/>
          <p:cNvSpPr/>
          <p:nvPr/>
        </p:nvSpPr>
        <p:spPr>
          <a:xfrm>
            <a:off x="132073" y="651963"/>
            <a:ext cx="11717419"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Q. </a:t>
            </a:r>
            <a:r>
              <a:rPr lang="en-US" sz="1800" b="1">
                <a:solidFill>
                  <a:srgbClr val="000000"/>
                </a:solidFill>
                <a:latin typeface="Arial"/>
                <a:ea typeface="Arial"/>
                <a:cs typeface="Arial"/>
                <a:sym typeface="Arial"/>
              </a:rPr>
              <a:t>Sale of motor vehicle </a:t>
            </a:r>
            <a:r>
              <a:rPr lang="en-US" sz="1800">
                <a:solidFill>
                  <a:srgbClr val="000000"/>
                </a:solidFill>
                <a:latin typeface="Arial"/>
                <a:ea typeface="Arial"/>
                <a:cs typeface="Arial"/>
                <a:sym typeface="Arial"/>
              </a:rPr>
              <a:t>: first sale by car company to car dealer  and second sale from car dealer to consumer, which transaction is covered in TDS and TCS?</a:t>
            </a:r>
            <a:endParaRPr/>
          </a:p>
          <a:p>
            <a:pPr marL="0" marR="0" lvl="0" indent="0" algn="l" rtl="0">
              <a:spcBef>
                <a:spcPts val="0"/>
              </a:spcBef>
              <a:spcAft>
                <a:spcPts val="0"/>
              </a:spcAft>
              <a:buNone/>
            </a:pPr>
            <a:r>
              <a:rPr lang="en-US" sz="1800">
                <a:solidFill>
                  <a:srgbClr val="000000"/>
                </a:solidFill>
                <a:latin typeface="Arial"/>
                <a:ea typeface="Arial"/>
                <a:cs typeface="Arial"/>
                <a:sym typeface="Arial"/>
              </a:rPr>
              <a:t>A. </a:t>
            </a:r>
            <a:endParaRPr/>
          </a:p>
          <a:p>
            <a:pPr marL="400050" marR="0" lvl="0" indent="-400050" algn="l" rtl="0">
              <a:spcBef>
                <a:spcPts val="0"/>
              </a:spcBef>
              <a:spcAft>
                <a:spcPts val="0"/>
              </a:spcAft>
              <a:buClr>
                <a:srgbClr val="000000"/>
              </a:buClr>
              <a:buSzPts val="1800"/>
              <a:buFont typeface="Arial"/>
              <a:buAutoNum type="romanLcParenBoth"/>
            </a:pPr>
            <a:r>
              <a:rPr lang="en-US" sz="1800">
                <a:solidFill>
                  <a:srgbClr val="000000"/>
                </a:solidFill>
                <a:latin typeface="Arial"/>
                <a:ea typeface="Arial"/>
                <a:cs typeface="Arial"/>
                <a:sym typeface="Arial"/>
              </a:rPr>
              <a:t>Receipt of sale consideration from a dealer to car manufacturer etc,  would be subjected to TCS under sub-section (1H) of the Act, if such sales are not subjected to TCS under sub-section (1F) of section 206C of the Act.</a:t>
            </a:r>
            <a:endParaRPr/>
          </a:p>
          <a:p>
            <a:pPr marL="400050" marR="0" lvl="0" indent="-400050" algn="l" rtl="0">
              <a:spcBef>
                <a:spcPts val="0"/>
              </a:spcBef>
              <a:spcAft>
                <a:spcPts val="0"/>
              </a:spcAft>
              <a:buClr>
                <a:srgbClr val="000000"/>
              </a:buClr>
              <a:buSzPts val="1800"/>
              <a:buFont typeface="Arial"/>
              <a:buAutoNum type="romanLcParenBoth"/>
            </a:pPr>
            <a:r>
              <a:rPr lang="en-US" sz="1800">
                <a:solidFill>
                  <a:srgbClr val="000000"/>
                </a:solidFill>
                <a:latin typeface="Arial"/>
                <a:ea typeface="Arial"/>
                <a:cs typeface="Arial"/>
                <a:sym typeface="Arial"/>
              </a:rPr>
              <a:t>In case of sale by dealer  to consumer, receipt of sale consideration for sale of motor vehicle of the value of ₹10 lakh or less to a buyer would be subjected to TCS under sub-section (1H) of section 206C of the Act, if the receipt of sale consideration for such vehicles during the previous year exceeds ₹ 50 lakh rupees during the previous year. This may happen if  car dealer has sold so many car to company like tour operator etc, in such cases TCS to be collected.</a:t>
            </a:r>
            <a:endParaRPr/>
          </a:p>
          <a:p>
            <a:pPr marL="400050" marR="0" lvl="0" indent="-400050" algn="l" rtl="0">
              <a:spcBef>
                <a:spcPts val="0"/>
              </a:spcBef>
              <a:spcAft>
                <a:spcPts val="0"/>
              </a:spcAft>
              <a:buClr>
                <a:srgbClr val="000000"/>
              </a:buClr>
              <a:buSzPts val="1800"/>
              <a:buFont typeface="Arial"/>
              <a:buAutoNum type="romanLcParenBoth"/>
            </a:pPr>
            <a:r>
              <a:rPr lang="en-US" sz="1800">
                <a:solidFill>
                  <a:srgbClr val="000000"/>
                </a:solidFill>
                <a:latin typeface="Arial"/>
                <a:ea typeface="Arial"/>
                <a:cs typeface="Arial"/>
                <a:sym typeface="Arial"/>
              </a:rPr>
              <a:t>In case of sale to consumer, receipt of sale consideration for sale of motor vehicle of the value exceeding ₹ 10 lakh would not be subjected to TCS under sub-section (1H) of section 206C of the Act because such sales are subjected to TCS under sub-section (1F) of section 206C of the Act. Refer para </a:t>
            </a:r>
            <a:r>
              <a:rPr lang="en-US" sz="1800" b="1">
                <a:solidFill>
                  <a:srgbClr val="000000"/>
                </a:solidFill>
                <a:latin typeface="Arial"/>
                <a:ea typeface="Arial"/>
                <a:cs typeface="Arial"/>
                <a:sym typeface="Arial"/>
              </a:rPr>
              <a:t>4.5.2</a:t>
            </a:r>
            <a:endParaRPr sz="1800">
              <a:solidFill>
                <a:srgbClr val="000000"/>
              </a:solidFill>
              <a:latin typeface="Arial"/>
              <a:ea typeface="Arial"/>
              <a:cs typeface="Arial"/>
              <a:sym typeface="Arial"/>
            </a:endParaRPr>
          </a:p>
          <a:p>
            <a:pPr marL="400050" marR="0" lvl="0" indent="-285750" algn="l" rtl="0">
              <a:spcBef>
                <a:spcPts val="0"/>
              </a:spcBef>
              <a:spcAft>
                <a:spcPts val="0"/>
              </a:spcAft>
              <a:buClr>
                <a:schemeClr val="dk1"/>
              </a:buClr>
              <a:buSzPts val="1800"/>
              <a:buFont typeface="Arial"/>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r>
              <a:rPr lang="en-US" sz="1800" b="1">
                <a:solidFill>
                  <a:srgbClr val="000000"/>
                </a:solidFill>
                <a:latin typeface="Arial"/>
                <a:ea typeface="Arial"/>
                <a:cs typeface="Arial"/>
                <a:sym typeface="Arial"/>
              </a:rPr>
              <a:t>Extract of section 206C (1F): </a:t>
            </a:r>
            <a:endParaRPr sz="1800" b="1">
              <a:solidFill>
                <a:srgbClr val="000000"/>
              </a:solidFill>
              <a:latin typeface="Arial"/>
              <a:ea typeface="Arial"/>
              <a:cs typeface="Arial"/>
              <a:sym typeface="Arial"/>
            </a:endParaRPr>
          </a:p>
        </p:txBody>
      </p:sp>
    </p:spTree>
  </p:cSld>
  <p:clrMapOvr>
    <a:masterClrMapping/>
  </p:clrMapOvr>
  <p:transition>
    <p:wedg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505"/>
        <p:cNvGrpSpPr/>
        <p:nvPr/>
      </p:nvGrpSpPr>
      <p:grpSpPr>
        <a:xfrm>
          <a:off x="0" y="0"/>
          <a:ext cx="0" cy="0"/>
          <a:chOff x="0" y="0"/>
          <a:chExt cx="0" cy="0"/>
        </a:xfrm>
      </p:grpSpPr>
      <p:sp>
        <p:nvSpPr>
          <p:cNvPr id="506" name="Google Shape;506;p29"/>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37</a:t>
            </a:fld>
            <a:endParaRPr/>
          </a:p>
        </p:txBody>
      </p:sp>
      <p:sp>
        <p:nvSpPr>
          <p:cNvPr id="507" name="Google Shape;507;p29"/>
          <p:cNvSpPr/>
          <p:nvPr/>
        </p:nvSpPr>
        <p:spPr>
          <a:xfrm>
            <a:off x="2967477" y="67501"/>
            <a:ext cx="56348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Adjustment for sale return, discount or indirect taxes: </a:t>
            </a:r>
            <a:endParaRPr sz="1800">
              <a:solidFill>
                <a:srgbClr val="000000"/>
              </a:solidFill>
              <a:latin typeface="Arial"/>
              <a:ea typeface="Arial"/>
              <a:cs typeface="Arial"/>
              <a:sym typeface="Arial"/>
            </a:endParaRPr>
          </a:p>
        </p:txBody>
      </p:sp>
      <p:sp>
        <p:nvSpPr>
          <p:cNvPr id="508" name="Google Shape;508;p29"/>
          <p:cNvSpPr/>
          <p:nvPr/>
        </p:nvSpPr>
        <p:spPr>
          <a:xfrm>
            <a:off x="0" y="629607"/>
            <a:ext cx="12036457" cy="590931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00"/>
                </a:solidFill>
                <a:latin typeface="Arial"/>
                <a:ea typeface="Arial"/>
                <a:cs typeface="Arial"/>
                <a:sym typeface="Arial"/>
              </a:rPr>
              <a:t>Q Amount on which tax to be collected ? Whether  GST or other tax to be excluded?</a:t>
            </a:r>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r>
              <a:rPr lang="en-US" sz="1800">
                <a:solidFill>
                  <a:srgbClr val="000000"/>
                </a:solidFill>
                <a:latin typeface="Arial"/>
                <a:ea typeface="Arial"/>
                <a:cs typeface="Arial"/>
                <a:sym typeface="Arial"/>
              </a:rPr>
              <a:t>4.6.1 It is requested to clarify that whether adjustment is required to be made for sales return, discount or indirect taxes including GST for the purpose of collection of tax under sub-section (1H) of section 206C of the Act. It is hereby clarified that no adjustment on account of sale return or discount or indirect taxes including GST is required to be made for collection of tax under sub-section (1H) of section 206C of the Act since the collection is made with reference to </a:t>
            </a:r>
            <a:r>
              <a:rPr lang="en-US" sz="1800" b="1">
                <a:solidFill>
                  <a:srgbClr val="000000"/>
                </a:solidFill>
                <a:latin typeface="Arial"/>
                <a:ea typeface="Arial"/>
                <a:cs typeface="Arial"/>
                <a:sym typeface="Arial"/>
              </a:rPr>
              <a:t>receipt of amount of sale consideration.</a:t>
            </a:r>
            <a:endParaRPr/>
          </a:p>
          <a:p>
            <a:pPr marL="0" marR="0" lvl="0" indent="0" algn="l" rtl="0">
              <a:spcBef>
                <a:spcPts val="0"/>
              </a:spcBef>
              <a:spcAft>
                <a:spcPts val="0"/>
              </a:spcAft>
              <a:buNone/>
            </a:pPr>
            <a:r>
              <a:rPr lang="en-US" sz="1800" b="1">
                <a:solidFill>
                  <a:srgbClr val="000000"/>
                </a:solidFill>
                <a:latin typeface="Arial"/>
                <a:ea typeface="Arial"/>
                <a:cs typeface="Arial"/>
                <a:sym typeface="Arial"/>
              </a:rPr>
              <a:t>Note: </a:t>
            </a:r>
            <a:r>
              <a:rPr lang="en-US" sz="1800">
                <a:solidFill>
                  <a:srgbClr val="000000"/>
                </a:solidFill>
                <a:latin typeface="Arial"/>
                <a:ea typeface="Arial"/>
                <a:cs typeface="Arial"/>
                <a:sym typeface="Arial"/>
              </a:rPr>
              <a:t>TCS to be collected on the amount of consideration received so discount already been adjusted and only on net amount received TCS shall be applicable and that too  on amount exceeding ₹50 lakh.</a:t>
            </a:r>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just" rtl="0">
              <a:spcBef>
                <a:spcPts val="0"/>
              </a:spcBef>
              <a:spcAft>
                <a:spcPts val="0"/>
              </a:spcAft>
              <a:buNone/>
            </a:pPr>
            <a:r>
              <a:rPr lang="en-US" sz="1800" b="1">
                <a:solidFill>
                  <a:srgbClr val="000000"/>
                </a:solidFill>
                <a:latin typeface="Arial"/>
                <a:ea typeface="Arial"/>
                <a:cs typeface="Arial"/>
                <a:sym typeface="Arial"/>
              </a:rPr>
              <a:t>Note: </a:t>
            </a:r>
            <a:r>
              <a:rPr lang="en-US" sz="1800">
                <a:solidFill>
                  <a:srgbClr val="000000"/>
                </a:solidFill>
                <a:latin typeface="Arial"/>
                <a:ea typeface="Arial"/>
                <a:cs typeface="Arial"/>
                <a:sym typeface="Arial"/>
              </a:rPr>
              <a:t>in the case of sales return the consideration received against sale  shall be net of sales return only. If goods sold for ₹ 1 crore and amount received is ₹ 90 lakh during the FY but entire goods returned , the the amount received is just advance and not consideration against sale of goods so no need of TCS.   </a:t>
            </a:r>
            <a:endParaRPr sz="1800">
              <a:solidFill>
                <a:srgbClr val="000000"/>
              </a:solidFill>
              <a:latin typeface="Arial"/>
              <a:ea typeface="Arial"/>
              <a:cs typeface="Arial"/>
              <a:sym typeface="Arial"/>
            </a:endParaRPr>
          </a:p>
          <a:p>
            <a:pPr marL="0" marR="0" lvl="0" indent="0" algn="just"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r>
              <a:rPr lang="en-US" sz="1800">
                <a:solidFill>
                  <a:srgbClr val="000000"/>
                </a:solidFill>
                <a:latin typeface="Arial"/>
                <a:ea typeface="Arial"/>
                <a:cs typeface="Arial"/>
                <a:sym typeface="Arial"/>
              </a:rPr>
              <a:t>4.7 </a:t>
            </a:r>
            <a:r>
              <a:rPr lang="en-US" sz="1800" b="1">
                <a:solidFill>
                  <a:srgbClr val="000000"/>
                </a:solidFill>
                <a:latin typeface="Arial"/>
                <a:ea typeface="Arial"/>
                <a:cs typeface="Arial"/>
                <a:sym typeface="Arial"/>
              </a:rPr>
              <a:t>Fuel supplied to non-resident airlines: </a:t>
            </a:r>
            <a:endParaRPr/>
          </a:p>
          <a:p>
            <a:pPr marL="0" marR="0" lvl="0" indent="0" algn="l" rtl="0">
              <a:spcBef>
                <a:spcPts val="0"/>
              </a:spcBef>
              <a:spcAft>
                <a:spcPts val="0"/>
              </a:spcAft>
              <a:buNone/>
            </a:pPr>
            <a:endParaRPr sz="1800">
              <a:solidFill>
                <a:srgbClr val="000000"/>
              </a:solidFill>
              <a:latin typeface="Arial"/>
              <a:ea typeface="Arial"/>
              <a:cs typeface="Arial"/>
              <a:sym typeface="Arial"/>
            </a:endParaRPr>
          </a:p>
          <a:p>
            <a:pPr marL="0" marR="0" lvl="0" indent="0" algn="l" rtl="0">
              <a:spcBef>
                <a:spcPts val="0"/>
              </a:spcBef>
              <a:spcAft>
                <a:spcPts val="0"/>
              </a:spcAft>
              <a:buNone/>
            </a:pPr>
            <a:r>
              <a:rPr lang="en-US" sz="1800">
                <a:solidFill>
                  <a:srgbClr val="000000"/>
                </a:solidFill>
                <a:latin typeface="Arial"/>
                <a:ea typeface="Arial"/>
                <a:cs typeface="Arial"/>
                <a:sym typeface="Arial"/>
              </a:rPr>
              <a:t>4.7.1 It is requested to clarify if the provisions of sub-section (1H) of section 206C of the Act shall apply on fuel supplied to non-resident airlines at airports in India. To remove difficulties it is provided that the provisions of sub-section (1H) of section 206C of the Act shall not apply on the sale consideration received for fuel supplied to non-resident airlines at airports in India.</a:t>
            </a:r>
            <a:endParaRPr/>
          </a:p>
          <a:p>
            <a:pPr marL="0" marR="0" lvl="0" indent="0" algn="l" rtl="0">
              <a:spcBef>
                <a:spcPts val="0"/>
              </a:spcBef>
              <a:spcAft>
                <a:spcPts val="0"/>
              </a:spcAft>
              <a:buNone/>
            </a:pPr>
            <a:r>
              <a:rPr lang="en-US" sz="1800">
                <a:solidFill>
                  <a:srgbClr val="000000"/>
                </a:solidFill>
                <a:latin typeface="Arial"/>
                <a:ea typeface="Arial"/>
                <a:cs typeface="Arial"/>
                <a:sym typeface="Arial"/>
              </a:rPr>
              <a:t>Note: no exclusion to petroleum company so TCS applicable on sale of petroleum product to  petrol pump owner.</a:t>
            </a:r>
            <a:endParaRPr sz="1800">
              <a:solidFill>
                <a:srgbClr val="000000"/>
              </a:solidFill>
              <a:latin typeface="Arial"/>
              <a:ea typeface="Arial"/>
              <a:cs typeface="Arial"/>
              <a:sym typeface="Arial"/>
            </a:endParaRPr>
          </a:p>
        </p:txBody>
      </p:sp>
    </p:spTree>
  </p:cSld>
  <p:clrMapOvr>
    <a:masterClrMapping/>
  </p:clrMapOvr>
  <p:transition>
    <p:wedg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512"/>
        <p:cNvGrpSpPr/>
        <p:nvPr/>
      </p:nvGrpSpPr>
      <p:grpSpPr>
        <a:xfrm>
          <a:off x="0" y="0"/>
          <a:ext cx="0" cy="0"/>
          <a:chOff x="0" y="0"/>
          <a:chExt cx="0" cy="0"/>
        </a:xfrm>
      </p:grpSpPr>
      <p:sp>
        <p:nvSpPr>
          <p:cNvPr id="513" name="Google Shape;513;p30"/>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38</a:t>
            </a:fld>
            <a:endParaRPr/>
          </a:p>
        </p:txBody>
      </p:sp>
      <p:sp>
        <p:nvSpPr>
          <p:cNvPr id="514" name="Google Shape;514;p30"/>
          <p:cNvSpPr/>
          <p:nvPr/>
        </p:nvSpPr>
        <p:spPr>
          <a:xfrm>
            <a:off x="339244" y="2326312"/>
            <a:ext cx="10949151" cy="1938992"/>
          </a:xfrm>
          <a:prstGeom prst="rect">
            <a:avLst/>
          </a:prstGeom>
          <a:gradFill>
            <a:gsLst>
              <a:gs pos="0">
                <a:srgbClr val="CBDEFF"/>
              </a:gs>
              <a:gs pos="35000">
                <a:srgbClr val="DAE6FE"/>
              </a:gs>
              <a:gs pos="100000">
                <a:srgbClr val="EEF5FF"/>
              </a:gs>
            </a:gsLst>
            <a:lin ang="16200000" scaled="0"/>
          </a:gradFill>
          <a:ln w="9525" cap="flat" cmpd="sng">
            <a:solidFill>
              <a:srgbClr val="ABBBD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Arial"/>
                <a:ea typeface="Arial"/>
                <a:cs typeface="Arial"/>
                <a:sym typeface="Arial"/>
              </a:rPr>
              <a:t>Tax deduction on purchase of goods</a:t>
            </a:r>
            <a:endParaRPr/>
          </a:p>
          <a:p>
            <a:pPr marL="0" marR="0" lvl="0" indent="0" algn="ctr" rtl="0">
              <a:spcBef>
                <a:spcPts val="0"/>
              </a:spcBef>
              <a:spcAft>
                <a:spcPts val="0"/>
              </a:spcAft>
              <a:buNone/>
            </a:pPr>
            <a:r>
              <a:rPr lang="en-US" sz="4000" b="1">
                <a:solidFill>
                  <a:schemeClr val="dk1"/>
                </a:solidFill>
                <a:latin typeface="Arial"/>
                <a:ea typeface="Arial"/>
                <a:cs typeface="Arial"/>
                <a:sym typeface="Arial"/>
              </a:rPr>
              <a:t> exceeding ₹ 50 lakh in a FY from a person.  </a:t>
            </a:r>
            <a:endParaRPr/>
          </a:p>
          <a:p>
            <a:pPr marL="0" marR="0" lvl="0" indent="0" algn="ctr" rtl="0">
              <a:spcBef>
                <a:spcPts val="0"/>
              </a:spcBef>
              <a:spcAft>
                <a:spcPts val="0"/>
              </a:spcAft>
              <a:buNone/>
            </a:pPr>
            <a:r>
              <a:rPr lang="en-US" sz="4000" b="1">
                <a:solidFill>
                  <a:schemeClr val="dk1"/>
                </a:solidFill>
                <a:latin typeface="Arial"/>
                <a:ea typeface="Arial"/>
                <a:cs typeface="Arial"/>
                <a:sym typeface="Arial"/>
              </a:rPr>
              <a:t>[section 194Q]</a:t>
            </a:r>
            <a:endParaRPr sz="4000">
              <a:solidFill>
                <a:schemeClr val="dk1"/>
              </a:solidFill>
              <a:latin typeface="Arial"/>
              <a:ea typeface="Arial"/>
              <a:cs typeface="Arial"/>
              <a:sym typeface="Arial"/>
            </a:endParaRPr>
          </a:p>
        </p:txBody>
      </p:sp>
    </p:spTree>
  </p:cSld>
  <p:clrMapOvr>
    <a:masterClrMapping/>
  </p:clrMapOvr>
  <p:transition>
    <p:wedg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518"/>
        <p:cNvGrpSpPr/>
        <p:nvPr/>
      </p:nvGrpSpPr>
      <p:grpSpPr>
        <a:xfrm>
          <a:off x="0" y="0"/>
          <a:ext cx="0" cy="0"/>
          <a:chOff x="0" y="0"/>
          <a:chExt cx="0" cy="0"/>
        </a:xfrm>
      </p:grpSpPr>
      <p:sp>
        <p:nvSpPr>
          <p:cNvPr id="519" name="Google Shape;519;p31"/>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39</a:t>
            </a:fld>
            <a:endParaRPr/>
          </a:p>
        </p:txBody>
      </p:sp>
      <p:grpSp>
        <p:nvGrpSpPr>
          <p:cNvPr id="520" name="Google Shape;520;p31"/>
          <p:cNvGrpSpPr/>
          <p:nvPr/>
        </p:nvGrpSpPr>
        <p:grpSpPr>
          <a:xfrm>
            <a:off x="926771" y="729254"/>
            <a:ext cx="5262648" cy="5418344"/>
            <a:chOff x="758136" y="161"/>
            <a:chExt cx="5262648" cy="5418344"/>
          </a:xfrm>
        </p:grpSpPr>
        <p:sp>
          <p:nvSpPr>
            <p:cNvPr id="521" name="Google Shape;521;p31"/>
            <p:cNvSpPr/>
            <p:nvPr/>
          </p:nvSpPr>
          <p:spPr>
            <a:xfrm>
              <a:off x="833603" y="161"/>
              <a:ext cx="1970504" cy="1208157"/>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txBox="1"/>
            <p:nvPr/>
          </p:nvSpPr>
          <p:spPr>
            <a:xfrm>
              <a:off x="1122177" y="177091"/>
              <a:ext cx="1393356" cy="85429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1000">
                  <a:solidFill>
                    <a:schemeClr val="lt1"/>
                  </a:solidFill>
                  <a:latin typeface="Arial"/>
                  <a:ea typeface="Arial"/>
                  <a:cs typeface="Arial"/>
                  <a:sym typeface="Arial"/>
                </a:rPr>
                <a:t>Purchase of goods</a:t>
              </a:r>
              <a:endParaRPr sz="1000">
                <a:solidFill>
                  <a:schemeClr val="lt1"/>
                </a:solidFill>
                <a:latin typeface="Arial"/>
                <a:ea typeface="Arial"/>
                <a:cs typeface="Arial"/>
                <a:sym typeface="Arial"/>
              </a:endParaRPr>
            </a:p>
          </p:txBody>
        </p:sp>
        <p:sp>
          <p:nvSpPr>
            <p:cNvPr id="523" name="Google Shape;523;p31"/>
            <p:cNvSpPr/>
            <p:nvPr/>
          </p:nvSpPr>
          <p:spPr>
            <a:xfrm>
              <a:off x="1468490" y="1306421"/>
              <a:ext cx="700731" cy="700731"/>
            </a:xfrm>
            <a:prstGeom prst="mathPlus">
              <a:avLst>
                <a:gd name="adj1" fmla="val 23520"/>
              </a:avLst>
            </a:prstGeom>
            <a:solidFill>
              <a:srgbClr val="B1C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txBox="1"/>
            <p:nvPr/>
          </p:nvSpPr>
          <p:spPr>
            <a:xfrm>
              <a:off x="1561372" y="1574381"/>
              <a:ext cx="514967" cy="16481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800">
                <a:solidFill>
                  <a:schemeClr val="lt1"/>
                </a:solidFill>
                <a:latin typeface="Arial"/>
                <a:ea typeface="Arial"/>
                <a:cs typeface="Arial"/>
                <a:sym typeface="Arial"/>
              </a:endParaRPr>
            </a:p>
          </p:txBody>
        </p:sp>
        <p:sp>
          <p:nvSpPr>
            <p:cNvPr id="525" name="Google Shape;525;p31"/>
            <p:cNvSpPr/>
            <p:nvPr/>
          </p:nvSpPr>
          <p:spPr>
            <a:xfrm>
              <a:off x="758136" y="2105254"/>
              <a:ext cx="2121439" cy="1208157"/>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txBox="1"/>
            <p:nvPr/>
          </p:nvSpPr>
          <p:spPr>
            <a:xfrm>
              <a:off x="1068814" y="2282184"/>
              <a:ext cx="1500083" cy="85429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1000">
                  <a:solidFill>
                    <a:schemeClr val="lt1"/>
                  </a:solidFill>
                  <a:latin typeface="Arial"/>
                  <a:ea typeface="Arial"/>
                  <a:cs typeface="Arial"/>
                  <a:sym typeface="Arial"/>
                </a:rPr>
                <a:t>Purchases exceeding ₹ 50  lakh during the FY</a:t>
              </a:r>
              <a:endParaRPr sz="1000">
                <a:solidFill>
                  <a:schemeClr val="lt1"/>
                </a:solidFill>
                <a:latin typeface="Arial"/>
                <a:ea typeface="Arial"/>
                <a:cs typeface="Arial"/>
                <a:sym typeface="Arial"/>
              </a:endParaRPr>
            </a:p>
          </p:txBody>
        </p:sp>
        <p:sp>
          <p:nvSpPr>
            <p:cNvPr id="527" name="Google Shape;527;p31"/>
            <p:cNvSpPr/>
            <p:nvPr/>
          </p:nvSpPr>
          <p:spPr>
            <a:xfrm>
              <a:off x="1468490" y="3411514"/>
              <a:ext cx="700731" cy="700731"/>
            </a:xfrm>
            <a:prstGeom prst="mathPlus">
              <a:avLst>
                <a:gd name="adj1" fmla="val 23520"/>
              </a:avLst>
            </a:prstGeom>
            <a:solidFill>
              <a:srgbClr val="B1C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txBox="1"/>
            <p:nvPr/>
          </p:nvSpPr>
          <p:spPr>
            <a:xfrm>
              <a:off x="1561372" y="3679474"/>
              <a:ext cx="514967" cy="16481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800">
                <a:solidFill>
                  <a:schemeClr val="lt1"/>
                </a:solidFill>
                <a:latin typeface="Arial"/>
                <a:ea typeface="Arial"/>
                <a:cs typeface="Arial"/>
                <a:sym typeface="Arial"/>
              </a:endParaRPr>
            </a:p>
          </p:txBody>
        </p:sp>
        <p:sp>
          <p:nvSpPr>
            <p:cNvPr id="529" name="Google Shape;529;p31"/>
            <p:cNvSpPr/>
            <p:nvPr/>
          </p:nvSpPr>
          <p:spPr>
            <a:xfrm>
              <a:off x="851448" y="4210348"/>
              <a:ext cx="1934815" cy="1208157"/>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txBox="1"/>
            <p:nvPr/>
          </p:nvSpPr>
          <p:spPr>
            <a:xfrm>
              <a:off x="1134795" y="4387278"/>
              <a:ext cx="1368121" cy="854297"/>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1000">
                  <a:solidFill>
                    <a:schemeClr val="lt1"/>
                  </a:solidFill>
                  <a:latin typeface="Arial"/>
                  <a:ea typeface="Arial"/>
                  <a:cs typeface="Arial"/>
                  <a:sym typeface="Arial"/>
                </a:rPr>
                <a:t>Buyer gross receipts, turnover, sales  from both goods and service of preceding FY exceeds ₹ 10 crore.</a:t>
              </a:r>
              <a:endParaRPr sz="1000">
                <a:solidFill>
                  <a:schemeClr val="lt1"/>
                </a:solidFill>
                <a:latin typeface="Arial"/>
                <a:ea typeface="Arial"/>
                <a:cs typeface="Arial"/>
                <a:sym typeface="Arial"/>
              </a:endParaRPr>
            </a:p>
          </p:txBody>
        </p:sp>
        <p:sp>
          <p:nvSpPr>
            <p:cNvPr id="531" name="Google Shape;531;p31"/>
            <p:cNvSpPr/>
            <p:nvPr/>
          </p:nvSpPr>
          <p:spPr>
            <a:xfrm>
              <a:off x="3060799" y="2484616"/>
              <a:ext cx="384194" cy="449434"/>
            </a:xfrm>
            <a:prstGeom prst="rightArrow">
              <a:avLst>
                <a:gd name="adj1" fmla="val 60000"/>
                <a:gd name="adj2" fmla="val 50000"/>
              </a:avLst>
            </a:prstGeom>
            <a:solidFill>
              <a:srgbClr val="B1C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txBox="1"/>
            <p:nvPr/>
          </p:nvSpPr>
          <p:spPr>
            <a:xfrm>
              <a:off x="3060799" y="2574503"/>
              <a:ext cx="268936" cy="26966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800">
                <a:solidFill>
                  <a:schemeClr val="lt1"/>
                </a:solidFill>
                <a:latin typeface="Arial"/>
                <a:ea typeface="Arial"/>
                <a:cs typeface="Arial"/>
                <a:sym typeface="Arial"/>
              </a:endParaRPr>
            </a:p>
          </p:txBody>
        </p:sp>
        <p:sp>
          <p:nvSpPr>
            <p:cNvPr id="533" name="Google Shape;533;p31"/>
            <p:cNvSpPr/>
            <p:nvPr/>
          </p:nvSpPr>
          <p:spPr>
            <a:xfrm>
              <a:off x="3604470" y="1501176"/>
              <a:ext cx="2416314" cy="2416314"/>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1"/>
            <p:cNvSpPr txBox="1"/>
            <p:nvPr/>
          </p:nvSpPr>
          <p:spPr>
            <a:xfrm>
              <a:off x="3958331" y="1855037"/>
              <a:ext cx="1708592" cy="1708592"/>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None/>
              </a:pPr>
              <a:r>
                <a:rPr lang="en-US" sz="2000">
                  <a:solidFill>
                    <a:schemeClr val="lt1"/>
                  </a:solidFill>
                  <a:latin typeface="Arial"/>
                  <a:ea typeface="Arial"/>
                  <a:cs typeface="Arial"/>
                  <a:sym typeface="Arial"/>
                </a:rPr>
                <a:t>Applicability of new section 194 Q </a:t>
              </a:r>
              <a:endParaRPr sz="2000">
                <a:solidFill>
                  <a:schemeClr val="lt1"/>
                </a:solidFill>
                <a:latin typeface="Arial"/>
                <a:ea typeface="Arial"/>
                <a:cs typeface="Arial"/>
                <a:sym typeface="Arial"/>
              </a:endParaRPr>
            </a:p>
          </p:txBody>
        </p:sp>
      </p:grpSp>
      <p:sp>
        <p:nvSpPr>
          <p:cNvPr id="535" name="Google Shape;535;p31"/>
          <p:cNvSpPr txBox="1"/>
          <p:nvPr/>
        </p:nvSpPr>
        <p:spPr>
          <a:xfrm>
            <a:off x="6947556" y="876693"/>
            <a:ext cx="5090474" cy="5493812"/>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Rate of TDS @ 0.1%</a:t>
            </a:r>
            <a:endParaRPr/>
          </a:p>
          <a:p>
            <a:pPr marL="285750" marR="0" lvl="0" indent="-285750" algn="l" rtl="0">
              <a:lnSpc>
                <a:spcPct val="150000"/>
              </a:lnSpc>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Amount on which tax to be deducted: aggregate of purchases during FY- ₹ 50 Lakh.</a:t>
            </a:r>
            <a:endParaRPr/>
          </a:p>
          <a:p>
            <a:pPr marL="285750" marR="0" lvl="0" indent="-171450" algn="l" rtl="0">
              <a:lnSpc>
                <a:spcPct val="150000"/>
              </a:lnSpc>
              <a:spcBef>
                <a:spcPts val="0"/>
              </a:spcBef>
              <a:spcAft>
                <a:spcPts val="0"/>
              </a:spcAft>
              <a:buClr>
                <a:schemeClr val="dk1"/>
              </a:buClr>
              <a:buSzPts val="1800"/>
              <a:buFont typeface="Noto Sans Symbols"/>
              <a:buNone/>
            </a:pPr>
            <a:endParaRPr sz="1800">
              <a:solidFill>
                <a:schemeClr val="dk1"/>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Turnover/sales/gross receipts of FY 2020-21 to be checked and that too of goods and service both .</a:t>
            </a:r>
            <a:endParaRPr/>
          </a:p>
          <a:p>
            <a:pPr marL="285750" marR="0" lvl="0" indent="-285750" algn="l" rtl="0">
              <a:lnSpc>
                <a:spcPct val="150000"/>
              </a:lnSpc>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Turnover/sales/gross receipts of buyer  to be checked.</a:t>
            </a:r>
            <a:endParaRPr/>
          </a:p>
          <a:p>
            <a:pPr marL="285750" marR="0" lvl="0" indent="-285750" algn="l" rtl="0">
              <a:lnSpc>
                <a:spcPct val="150000"/>
              </a:lnSpc>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aggregate of purchases of current year  from a person to be checked exceeding ₹ 50 lakh </a:t>
            </a:r>
            <a:endParaRPr/>
          </a:p>
          <a:p>
            <a:pPr marL="0" marR="0" lvl="0" indent="0" algn="l" rtl="0">
              <a:lnSpc>
                <a:spcPct val="150000"/>
              </a:lnSpc>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329"/>
        <p:cNvGrpSpPr/>
        <p:nvPr/>
      </p:nvGrpSpPr>
      <p:grpSpPr>
        <a:xfrm>
          <a:off x="0" y="0"/>
          <a:ext cx="0" cy="0"/>
          <a:chOff x="0" y="0"/>
          <a:chExt cx="0" cy="0"/>
        </a:xfrm>
      </p:grpSpPr>
      <p:sp>
        <p:nvSpPr>
          <p:cNvPr id="330" name="Google Shape;330;p4"/>
          <p:cNvSpPr txBox="1">
            <a:spLocks noGrp="1"/>
          </p:cNvSpPr>
          <p:nvPr>
            <p:ph type="title"/>
          </p:nvPr>
        </p:nvSpPr>
        <p:spPr>
          <a:xfrm>
            <a:off x="300646" y="2390744"/>
            <a:ext cx="3155986" cy="173736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rgbClr val="0C0C0C"/>
              </a:buClr>
              <a:buSzPts val="4000"/>
              <a:buFont typeface="Twentieth Century"/>
              <a:buNone/>
            </a:pPr>
            <a:r>
              <a:rPr lang="en-US"/>
              <a:t>CONTENTS </a:t>
            </a:r>
            <a:endParaRPr/>
          </a:p>
        </p:txBody>
      </p:sp>
      <p:sp>
        <p:nvSpPr>
          <p:cNvPr id="331" name="Google Shape;331;p4"/>
          <p:cNvSpPr txBox="1">
            <a:spLocks noGrp="1"/>
          </p:cNvSpPr>
          <p:nvPr>
            <p:ph type="body" idx="1"/>
          </p:nvPr>
        </p:nvSpPr>
        <p:spPr>
          <a:xfrm>
            <a:off x="3255666" y="0"/>
            <a:ext cx="8936333" cy="6857999"/>
          </a:xfrm>
          <a:prstGeom prst="rect">
            <a:avLst/>
          </a:prstGeom>
          <a:solidFill>
            <a:schemeClr val="lt1"/>
          </a:solidFill>
          <a:ln w="15875" cap="flat" cmpd="sng">
            <a:solidFill>
              <a:schemeClr val="accent1"/>
            </a:solidFill>
            <a:prstDash val="solid"/>
            <a:round/>
            <a:headEnd type="none" w="sm" len="sm"/>
            <a:tailEnd type="none" w="sm" len="sm"/>
          </a:ln>
        </p:spPr>
        <p:txBody>
          <a:bodyPr spcFirstLastPara="1" wrap="square" lIns="45700" tIns="45700" rIns="45700" bIns="45700" anchor="ctr" anchorCtr="0">
            <a:normAutofit/>
          </a:bodyPr>
          <a:lstStyle/>
          <a:p>
            <a:pPr marL="452438" lvl="0" indent="-463868" algn="l" rtl="0">
              <a:lnSpc>
                <a:spcPct val="160000"/>
              </a:lnSpc>
              <a:spcBef>
                <a:spcPts val="0"/>
              </a:spcBef>
              <a:spcAft>
                <a:spcPts val="0"/>
              </a:spcAft>
              <a:buSzPts val="2400"/>
              <a:buFont typeface="Noto Sans Symbols"/>
              <a:buChar char="❑"/>
            </a:pPr>
            <a:r>
              <a:rPr lang="en-US" dirty="0">
                <a:solidFill>
                  <a:schemeClr val="dk1"/>
                </a:solidFill>
                <a:latin typeface="Twentieth Century"/>
                <a:ea typeface="Twentieth Century"/>
                <a:cs typeface="Twentieth Century"/>
                <a:sym typeface="Twentieth Century"/>
              </a:rPr>
              <a:t>Changes by </a:t>
            </a:r>
            <a:r>
              <a:rPr lang="en-US" dirty="0"/>
              <a:t>R</a:t>
            </a:r>
            <a:r>
              <a:rPr lang="en-US" dirty="0">
                <a:solidFill>
                  <a:schemeClr val="dk1"/>
                </a:solidFill>
                <a:latin typeface="Twentieth Century"/>
                <a:ea typeface="Twentieth Century"/>
                <a:cs typeface="Twentieth Century"/>
                <a:sym typeface="Twentieth Century"/>
              </a:rPr>
              <a:t>ecent  Finance Act 2021, 22, 23  in the TDS and TCS provisions</a:t>
            </a:r>
            <a:endParaRPr dirty="0"/>
          </a:p>
          <a:p>
            <a:pPr marL="452437" lvl="0" indent="-463867" algn="l" rtl="0">
              <a:lnSpc>
                <a:spcPct val="160000"/>
              </a:lnSpc>
              <a:spcBef>
                <a:spcPts val="1400"/>
              </a:spcBef>
              <a:spcAft>
                <a:spcPts val="0"/>
              </a:spcAft>
              <a:buSzPts val="2400"/>
              <a:buFont typeface="Noto Sans Symbols"/>
              <a:buChar char="❑"/>
            </a:pPr>
            <a:r>
              <a:rPr lang="en-US" dirty="0">
                <a:solidFill>
                  <a:schemeClr val="dk1"/>
                </a:solidFill>
                <a:latin typeface="Twentieth Century"/>
                <a:ea typeface="Twentieth Century"/>
                <a:cs typeface="Twentieth Century"/>
                <a:sym typeface="Twentieth Century"/>
              </a:rPr>
              <a:t> Implications of changes and Issues.</a:t>
            </a:r>
            <a:endParaRPr dirty="0">
              <a:solidFill>
                <a:schemeClr val="dk1"/>
              </a:solidFill>
              <a:latin typeface="Twentieth Century"/>
              <a:ea typeface="Twentieth Century"/>
              <a:cs typeface="Twentieth Century"/>
              <a:sym typeface="Twentieth Century"/>
            </a:endParaRPr>
          </a:p>
          <a:p>
            <a:pPr marL="452437" lvl="0" indent="-419417" algn="l" rtl="0">
              <a:lnSpc>
                <a:spcPct val="160000"/>
              </a:lnSpc>
              <a:spcBef>
                <a:spcPts val="1400"/>
              </a:spcBef>
              <a:spcAft>
                <a:spcPts val="0"/>
              </a:spcAft>
              <a:buSzPts val="1700"/>
              <a:buChar char="❑"/>
            </a:pPr>
            <a:r>
              <a:rPr lang="en-US" dirty="0"/>
              <a:t>Practical issues</a:t>
            </a:r>
            <a:endParaRPr dirty="0"/>
          </a:p>
          <a:p>
            <a:pPr marL="452438" lvl="0" indent="-463868" algn="l" rtl="0">
              <a:lnSpc>
                <a:spcPct val="160000"/>
              </a:lnSpc>
              <a:spcBef>
                <a:spcPts val="1400"/>
              </a:spcBef>
              <a:spcAft>
                <a:spcPts val="0"/>
              </a:spcAft>
              <a:buSzPts val="2400"/>
              <a:buFont typeface="Noto Sans Symbols"/>
              <a:buChar char="❑"/>
            </a:pPr>
            <a:r>
              <a:rPr lang="en-US" dirty="0" smtClean="0">
                <a:solidFill>
                  <a:schemeClr val="dk1"/>
                </a:solidFill>
                <a:latin typeface="Twentieth Century"/>
                <a:ea typeface="Twentieth Century"/>
                <a:cs typeface="Twentieth Century"/>
                <a:sym typeface="Twentieth Century"/>
              </a:rPr>
              <a:t>FAQ</a:t>
            </a:r>
            <a:endParaRPr dirty="0"/>
          </a:p>
          <a:p>
            <a:pPr marL="91440" lvl="0" indent="0" algn="l" rtl="0">
              <a:lnSpc>
                <a:spcPct val="90000"/>
              </a:lnSpc>
              <a:spcBef>
                <a:spcPts val="1400"/>
              </a:spcBef>
              <a:spcAft>
                <a:spcPts val="0"/>
              </a:spcAft>
              <a:buSzPts val="2400"/>
              <a:buNone/>
            </a:pPr>
            <a:r>
              <a:rPr lang="en-US" dirty="0">
                <a:solidFill>
                  <a:schemeClr val="dk1"/>
                </a:solidFill>
                <a:latin typeface="Twentieth Century"/>
                <a:ea typeface="Twentieth Century"/>
                <a:cs typeface="Twentieth Century"/>
                <a:sym typeface="Twentieth Century"/>
              </a:rPr>
              <a:t> </a:t>
            </a:r>
            <a:endParaRPr dirty="0"/>
          </a:p>
          <a:p>
            <a:pPr marL="91440" lvl="0" indent="0" algn="l" rtl="0">
              <a:lnSpc>
                <a:spcPct val="90000"/>
              </a:lnSpc>
              <a:spcBef>
                <a:spcPts val="1400"/>
              </a:spcBef>
              <a:spcAft>
                <a:spcPts val="0"/>
              </a:spcAft>
              <a:buSzPts val="2400"/>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539"/>
        <p:cNvGrpSpPr/>
        <p:nvPr/>
      </p:nvGrpSpPr>
      <p:grpSpPr>
        <a:xfrm>
          <a:off x="0" y="0"/>
          <a:ext cx="0" cy="0"/>
          <a:chOff x="0" y="0"/>
          <a:chExt cx="0" cy="0"/>
        </a:xfrm>
      </p:grpSpPr>
      <p:sp>
        <p:nvSpPr>
          <p:cNvPr id="540" name="Google Shape;540;p32"/>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40</a:t>
            </a:fld>
            <a:endParaRPr/>
          </a:p>
        </p:txBody>
      </p:sp>
      <p:sp>
        <p:nvSpPr>
          <p:cNvPr id="541" name="Google Shape;541;p32"/>
          <p:cNvSpPr/>
          <p:nvPr/>
        </p:nvSpPr>
        <p:spPr>
          <a:xfrm>
            <a:off x="254524" y="879697"/>
            <a:ext cx="11368725" cy="5355312"/>
          </a:xfrm>
          <a:prstGeom prst="rect">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800"/>
              <a:buFont typeface="Noto Sans Symbols"/>
              <a:buChar char="⮚"/>
            </a:pPr>
            <a:r>
              <a:rPr lang="en-US" sz="1800" b="1">
                <a:solidFill>
                  <a:schemeClr val="dk1"/>
                </a:solidFill>
                <a:latin typeface="Calibri"/>
                <a:ea typeface="Calibri"/>
                <a:cs typeface="Calibri"/>
                <a:sym typeface="Calibri"/>
              </a:rPr>
              <a:t>Date of applicability</a:t>
            </a:r>
            <a:r>
              <a:rPr lang="en-US" sz="1800">
                <a:solidFill>
                  <a:schemeClr val="dk1"/>
                </a:solidFill>
                <a:latin typeface="Calibri"/>
                <a:ea typeface="Calibri"/>
                <a:cs typeface="Calibri"/>
                <a:sym typeface="Calibri"/>
              </a:rPr>
              <a:t> : 01-07-2021 </a:t>
            </a:r>
            <a:endParaRPr sz="18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TDS on purchase or purchases of goods during the FY by </a:t>
            </a:r>
            <a:r>
              <a:rPr lang="en-US" sz="1800" b="1">
                <a:solidFill>
                  <a:schemeClr val="dk1"/>
                </a:solidFill>
                <a:latin typeface="Calibri"/>
                <a:ea typeface="Calibri"/>
                <a:cs typeface="Calibri"/>
                <a:sym typeface="Calibri"/>
              </a:rPr>
              <a:t>specified buyer</a:t>
            </a:r>
            <a:r>
              <a:rPr lang="en-US" sz="1800">
                <a:solidFill>
                  <a:schemeClr val="dk1"/>
                </a:solidFill>
                <a:latin typeface="Calibri"/>
                <a:ea typeface="Calibri"/>
                <a:cs typeface="Calibri"/>
                <a:sym typeface="Calibri"/>
              </a:rPr>
              <a:t>.</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800"/>
              <a:buFont typeface="Noto Sans Symbols"/>
              <a:buChar char="⮚"/>
            </a:pPr>
            <a:r>
              <a:rPr lang="en-US" sz="1800" b="1">
                <a:solidFill>
                  <a:schemeClr val="dk1"/>
                </a:solidFill>
                <a:latin typeface="Calibri"/>
                <a:ea typeface="Calibri"/>
                <a:cs typeface="Calibri"/>
                <a:sym typeface="Calibri"/>
              </a:rPr>
              <a:t>Specified buyer</a:t>
            </a:r>
            <a:r>
              <a:rPr lang="en-US" sz="1800">
                <a:solidFill>
                  <a:schemeClr val="dk1"/>
                </a:solidFill>
                <a:latin typeface="Calibri"/>
                <a:ea typeface="Calibri"/>
                <a:cs typeface="Calibri"/>
                <a:sym typeface="Calibri"/>
              </a:rPr>
              <a:t> means a person whose total </a:t>
            </a:r>
            <a:r>
              <a:rPr lang="en-US" sz="1800" b="1">
                <a:solidFill>
                  <a:schemeClr val="dk1"/>
                </a:solidFill>
                <a:latin typeface="Calibri"/>
                <a:ea typeface="Calibri"/>
                <a:cs typeface="Calibri"/>
                <a:sym typeface="Calibri"/>
              </a:rPr>
              <a:t>sales, gross receipts or turnover from the business</a:t>
            </a:r>
            <a:r>
              <a:rPr lang="en-US" sz="1800">
                <a:solidFill>
                  <a:schemeClr val="dk1"/>
                </a:solidFill>
                <a:latin typeface="Calibri"/>
                <a:ea typeface="Calibri"/>
                <a:cs typeface="Calibri"/>
                <a:sym typeface="Calibri"/>
              </a:rPr>
              <a:t> carried on by him exceed </a:t>
            </a:r>
            <a:r>
              <a:rPr lang="en-US" sz="1800" b="1">
                <a:solidFill>
                  <a:schemeClr val="dk1"/>
                </a:solidFill>
                <a:latin typeface="Calibri"/>
                <a:ea typeface="Calibri"/>
                <a:cs typeface="Calibri"/>
                <a:sym typeface="Calibri"/>
              </a:rPr>
              <a:t>₹10 crore</a:t>
            </a:r>
            <a:r>
              <a:rPr lang="en-US" sz="1800">
                <a:solidFill>
                  <a:schemeClr val="dk1"/>
                </a:solidFill>
                <a:latin typeface="Calibri"/>
                <a:ea typeface="Calibri"/>
                <a:cs typeface="Calibri"/>
                <a:sym typeface="Calibri"/>
              </a:rPr>
              <a:t> during the immediately preceding financial year. So for deduction of tax during FY 2021-22, we have to check the turnover, gross receipts or sale of the buyer of FY 2020-21. </a:t>
            </a:r>
            <a:r>
              <a:rPr lang="en-US" sz="1800" b="1" u="sng">
                <a:solidFill>
                  <a:schemeClr val="dk1"/>
                </a:solidFill>
                <a:latin typeface="Calibri"/>
                <a:ea typeface="Calibri"/>
                <a:cs typeface="Calibri"/>
                <a:sym typeface="Calibri"/>
              </a:rPr>
              <a:t>However certain buyer are excluded from the obligation of tax deduction and deposit as Central Government may, by notification in the Official Gazette specify.  </a:t>
            </a:r>
            <a:endParaRPr sz="1800" b="1" u="sng">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Purchase or </a:t>
            </a:r>
            <a:r>
              <a:rPr lang="en-US" sz="1800" b="1">
                <a:solidFill>
                  <a:schemeClr val="dk1"/>
                </a:solidFill>
                <a:latin typeface="Calibri"/>
                <a:ea typeface="Calibri"/>
                <a:cs typeface="Calibri"/>
                <a:sym typeface="Calibri"/>
              </a:rPr>
              <a:t>aggregate of purchases</a:t>
            </a:r>
            <a:r>
              <a:rPr lang="en-US" sz="1800">
                <a:solidFill>
                  <a:schemeClr val="dk1"/>
                </a:solidFill>
                <a:latin typeface="Calibri"/>
                <a:ea typeface="Calibri"/>
                <a:cs typeface="Calibri"/>
                <a:sym typeface="Calibri"/>
              </a:rPr>
              <a:t> of </a:t>
            </a:r>
            <a:r>
              <a:rPr lang="en-US" sz="1800" b="1">
                <a:solidFill>
                  <a:schemeClr val="dk1"/>
                </a:solidFill>
                <a:latin typeface="Calibri"/>
                <a:ea typeface="Calibri"/>
                <a:cs typeface="Calibri"/>
                <a:sym typeface="Calibri"/>
              </a:rPr>
              <a:t>goods</a:t>
            </a:r>
            <a:r>
              <a:rPr lang="en-US" sz="1800">
                <a:solidFill>
                  <a:schemeClr val="dk1"/>
                </a:solidFill>
                <a:latin typeface="Calibri"/>
                <a:ea typeface="Calibri"/>
                <a:cs typeface="Calibri"/>
                <a:sym typeface="Calibri"/>
              </a:rPr>
              <a:t> during the FY </a:t>
            </a:r>
            <a:r>
              <a:rPr lang="en-US" sz="1800" b="1">
                <a:solidFill>
                  <a:schemeClr val="dk1"/>
                </a:solidFill>
                <a:latin typeface="Calibri"/>
                <a:ea typeface="Calibri"/>
                <a:cs typeface="Calibri"/>
                <a:sym typeface="Calibri"/>
              </a:rPr>
              <a:t>exceeding ₹ 50 lakh</a:t>
            </a:r>
            <a:r>
              <a:rPr lang="en-US" sz="1800">
                <a:solidFill>
                  <a:schemeClr val="dk1"/>
                </a:solidFill>
                <a:latin typeface="Calibri"/>
                <a:ea typeface="Calibri"/>
                <a:cs typeface="Calibri"/>
                <a:sym typeface="Calibri"/>
              </a:rPr>
              <a:t>. We have to check aggregate of purchases during the current FY. As soon as aggregate of purchases cross the threshold limit during the FY TDS provisions become applicable. Suppose aggregate of purchases during last year FY 2020-21 was ₹ 1 crore but during FY 2021-22 till date purchases is less than ₹ 50 lakhs no need to deduct tax.</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800"/>
              <a:buFont typeface="Noto Sans Symbols"/>
              <a:buChar char="⮚"/>
            </a:pPr>
            <a:r>
              <a:rPr lang="en-US" sz="1800" b="1">
                <a:solidFill>
                  <a:schemeClr val="dk1"/>
                </a:solidFill>
                <a:latin typeface="Arial"/>
                <a:ea typeface="Arial"/>
                <a:cs typeface="Arial"/>
                <a:sym typeface="Arial"/>
              </a:rPr>
              <a:t>Seller must be a resident person.</a:t>
            </a:r>
            <a:r>
              <a:rPr lang="en-US" sz="1800">
                <a:solidFill>
                  <a:schemeClr val="dk1"/>
                </a:solidFill>
                <a:latin typeface="Arial"/>
                <a:ea typeface="Arial"/>
                <a:cs typeface="Arial"/>
                <a:sym typeface="Arial"/>
              </a:rPr>
              <a:t> So in the case of import we have to check residential status of the company from who we are importing goods. If Seller Company is resident in India, we have to deduct tax even on import of goods.   </a:t>
            </a:r>
            <a:endParaRPr sz="1800">
              <a:solidFill>
                <a:schemeClr val="dk1"/>
              </a:solidFill>
              <a:latin typeface="Arial"/>
              <a:ea typeface="Arial"/>
              <a:cs typeface="Arial"/>
              <a:sym typeface="Arial"/>
            </a:endParaRPr>
          </a:p>
          <a:p>
            <a:pPr marL="342900" marR="0" lvl="0" indent="-342900" algn="just" rtl="0">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Specified buyer of goods shall deduct TDS.</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marL="342900" marR="0" lvl="0" indent="-228600" algn="just"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Tree>
  </p:cSld>
  <p:clrMapOvr>
    <a:masterClrMapping/>
  </p:clrMapOvr>
  <p:transition>
    <p:wedg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545"/>
        <p:cNvGrpSpPr/>
        <p:nvPr/>
      </p:nvGrpSpPr>
      <p:grpSpPr>
        <a:xfrm>
          <a:off x="0" y="0"/>
          <a:ext cx="0" cy="0"/>
          <a:chOff x="0" y="0"/>
          <a:chExt cx="0" cy="0"/>
        </a:xfrm>
      </p:grpSpPr>
      <p:sp>
        <p:nvSpPr>
          <p:cNvPr id="546" name="Google Shape;546;p33"/>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41</a:t>
            </a:fld>
            <a:endParaRPr/>
          </a:p>
        </p:txBody>
      </p:sp>
      <p:sp>
        <p:nvSpPr>
          <p:cNvPr id="547" name="Google Shape;547;p33"/>
          <p:cNvSpPr/>
          <p:nvPr/>
        </p:nvSpPr>
        <p:spPr>
          <a:xfrm>
            <a:off x="961534" y="1702706"/>
            <a:ext cx="9992413" cy="2585323"/>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Rate of TDS: </a:t>
            </a:r>
            <a:r>
              <a:rPr lang="en-US" sz="1800">
                <a:solidFill>
                  <a:schemeClr val="dk1"/>
                </a:solidFill>
                <a:latin typeface="Calibri"/>
                <a:ea typeface="Calibri"/>
                <a:cs typeface="Calibri"/>
                <a:sym typeface="Calibri"/>
              </a:rPr>
              <a:t>0.1 %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Amount on which tax to be deducted</a:t>
            </a:r>
            <a:r>
              <a:rPr lang="en-US" sz="1800">
                <a:solidFill>
                  <a:schemeClr val="dk1"/>
                </a:solidFill>
                <a:latin typeface="Calibri"/>
                <a:ea typeface="Calibri"/>
                <a:cs typeface="Calibri"/>
                <a:sym typeface="Calibri"/>
              </a:rPr>
              <a:t>: sum of purchases exceeding ₹50 lakh. For example suppose purchase during FY 2021-22 is ₹ 1.20 crore then TDS on ₹ 70 lakh only @ 0.1 %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Timing of deduction of TDS: </a:t>
            </a:r>
            <a:r>
              <a:rPr lang="en-US" sz="1800">
                <a:solidFill>
                  <a:schemeClr val="dk1"/>
                </a:solidFill>
                <a:latin typeface="Calibri"/>
                <a:ea typeface="Calibri"/>
                <a:cs typeface="Calibri"/>
                <a:sym typeface="Calibri"/>
              </a:rPr>
              <a:t>at the time of credit of such sum to the account of the seller or at the time of payment thereof by any mode, whichever is earlier? In other words if credit entry to the account of creditor in respect of purchases on 20-07-2021 but payment to the party /creditor in 03-08-2021 tax to deducted  on 20-07-2021 only and not on  03-08-2021. </a:t>
            </a:r>
            <a:endParaRPr sz="1800">
              <a:solidFill>
                <a:schemeClr val="dk1"/>
              </a:solidFill>
              <a:latin typeface="Calibri"/>
              <a:ea typeface="Calibri"/>
              <a:cs typeface="Calibri"/>
              <a:sym typeface="Calibri"/>
            </a:endParaRPr>
          </a:p>
        </p:txBody>
      </p:sp>
    </p:spTree>
  </p:cSld>
  <p:clrMapOvr>
    <a:masterClrMapping/>
  </p:clrMapOvr>
  <p:transition>
    <p:wedge/>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551"/>
        <p:cNvGrpSpPr/>
        <p:nvPr/>
      </p:nvGrpSpPr>
      <p:grpSpPr>
        <a:xfrm>
          <a:off x="0" y="0"/>
          <a:ext cx="0" cy="0"/>
          <a:chOff x="0" y="0"/>
          <a:chExt cx="0" cy="0"/>
        </a:xfrm>
      </p:grpSpPr>
      <p:sp>
        <p:nvSpPr>
          <p:cNvPr id="552" name="Google Shape;552;p34"/>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42</a:t>
            </a:fld>
            <a:endParaRPr/>
          </a:p>
        </p:txBody>
      </p:sp>
      <p:sp>
        <p:nvSpPr>
          <p:cNvPr id="553" name="Google Shape;553;p34"/>
          <p:cNvSpPr/>
          <p:nvPr/>
        </p:nvSpPr>
        <p:spPr>
          <a:xfrm>
            <a:off x="678729" y="1859340"/>
            <a:ext cx="10605155" cy="2031325"/>
          </a:xfrm>
          <a:prstGeom prst="rect">
            <a:avLst/>
          </a:prstGeom>
          <a:gradFill>
            <a:gsLst>
              <a:gs pos="0">
                <a:srgbClr val="BABABA"/>
              </a:gs>
              <a:gs pos="35000">
                <a:srgbClr val="CFCFCF"/>
              </a:gs>
              <a:gs pos="100000">
                <a:srgbClr val="EDEDED"/>
              </a:gs>
            </a:gsLst>
            <a:lin ang="16200000" scaled="0"/>
          </a:gradFill>
          <a:ln w="9525" cap="flat" cmpd="sng">
            <a:solidFill>
              <a:schemeClr val="accent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Non applicability of provisions of this section: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800"/>
              <a:buFont typeface="Arial"/>
              <a:buAutoNum type="arabicPeriod"/>
            </a:pPr>
            <a:r>
              <a:rPr lang="en-US" sz="1800" b="1">
                <a:solidFill>
                  <a:schemeClr val="dk1"/>
                </a:solidFill>
                <a:latin typeface="Calibri"/>
                <a:ea typeface="Calibri"/>
                <a:cs typeface="Calibri"/>
                <a:sym typeface="Calibri"/>
              </a:rPr>
              <a:t>Tax deducted under any other section. </a:t>
            </a:r>
            <a:r>
              <a:rPr lang="en-US" sz="1800">
                <a:solidFill>
                  <a:schemeClr val="dk1"/>
                </a:solidFill>
                <a:latin typeface="Calibri"/>
                <a:ea typeface="Calibri"/>
                <a:cs typeface="Calibri"/>
                <a:sym typeface="Calibri"/>
              </a:rPr>
              <a:t>In other words this section is general residuary section and therefore if tax deducted/deductible in any other section no tax deduction under this section again. </a:t>
            </a:r>
            <a:endParaRPr sz="18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1800"/>
              <a:buFont typeface="Arial"/>
              <a:buAutoNum type="arabicPeriod"/>
            </a:pPr>
            <a:r>
              <a:rPr lang="en-US" sz="1800" b="1">
                <a:solidFill>
                  <a:schemeClr val="dk1"/>
                </a:solidFill>
                <a:latin typeface="Calibri"/>
                <a:ea typeface="Calibri"/>
                <a:cs typeface="Calibri"/>
                <a:sym typeface="Calibri"/>
              </a:rPr>
              <a:t>Tax is collectible under the provisions of section 206C</a:t>
            </a:r>
            <a:r>
              <a:rPr lang="en-US" sz="1800">
                <a:solidFill>
                  <a:schemeClr val="dk1"/>
                </a:solidFill>
                <a:latin typeface="Calibri"/>
                <a:ea typeface="Calibri"/>
                <a:cs typeface="Calibri"/>
                <a:sym typeface="Calibri"/>
              </a:rPr>
              <a:t> </a:t>
            </a:r>
            <a:r>
              <a:rPr lang="en-US" sz="1800" b="1">
                <a:solidFill>
                  <a:schemeClr val="dk1"/>
                </a:solidFill>
                <a:latin typeface="Calibri"/>
                <a:ea typeface="Calibri"/>
                <a:cs typeface="Calibri"/>
                <a:sym typeface="Calibri"/>
              </a:rPr>
              <a:t>other than under section 206C (1H). </a:t>
            </a:r>
            <a:r>
              <a:rPr lang="en-US" sz="1800">
                <a:solidFill>
                  <a:schemeClr val="dk1"/>
                </a:solidFill>
                <a:latin typeface="Calibri"/>
                <a:ea typeface="Calibri"/>
                <a:cs typeface="Calibri"/>
                <a:sym typeface="Calibri"/>
              </a:rPr>
              <a:t>In other words if TCS provision applicable except TCS u/s 206C (1H) no need to deduct tax under this section. So we must understand the TCS provisions u/s 206C (1H) .</a:t>
            </a:r>
            <a:endParaRPr sz="1800">
              <a:solidFill>
                <a:schemeClr val="dk1"/>
              </a:solidFill>
              <a:latin typeface="Calibri"/>
              <a:ea typeface="Calibri"/>
              <a:cs typeface="Calibri"/>
              <a:sym typeface="Calibri"/>
            </a:endParaRPr>
          </a:p>
        </p:txBody>
      </p:sp>
    </p:spTree>
  </p:cSld>
  <p:clrMapOvr>
    <a:masterClrMapping/>
  </p:clrMapOvr>
  <p:transition>
    <p:wedge/>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557"/>
        <p:cNvGrpSpPr/>
        <p:nvPr/>
      </p:nvGrpSpPr>
      <p:grpSpPr>
        <a:xfrm>
          <a:off x="0" y="0"/>
          <a:ext cx="0" cy="0"/>
          <a:chOff x="0" y="0"/>
          <a:chExt cx="0" cy="0"/>
        </a:xfrm>
      </p:grpSpPr>
      <p:sp>
        <p:nvSpPr>
          <p:cNvPr id="558" name="Google Shape;558;p35"/>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43</a:t>
            </a:fld>
            <a:endParaRPr/>
          </a:p>
        </p:txBody>
      </p:sp>
      <p:sp>
        <p:nvSpPr>
          <p:cNvPr id="559" name="Google Shape;559;p35"/>
          <p:cNvSpPr/>
          <p:nvPr/>
        </p:nvSpPr>
        <p:spPr>
          <a:xfrm>
            <a:off x="141402" y="176597"/>
            <a:ext cx="11594969" cy="63248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chemeClr val="dk1"/>
                </a:solidFill>
                <a:latin typeface="Calibri"/>
                <a:ea typeface="Calibri"/>
                <a:cs typeface="Calibri"/>
                <a:sym typeface="Calibri"/>
              </a:rPr>
              <a:t>Extract of section ‘194Q.</a:t>
            </a:r>
            <a:r>
              <a:rPr lang="en-US" sz="1500">
                <a:solidFill>
                  <a:schemeClr val="dk1"/>
                </a:solidFill>
                <a:latin typeface="Calibri"/>
                <a:ea typeface="Calibri"/>
                <a:cs typeface="Calibri"/>
                <a:sym typeface="Calibri"/>
              </a:rPr>
              <a:t> </a:t>
            </a:r>
            <a:endParaRPr sz="1500">
              <a:solidFill>
                <a:schemeClr val="dk1"/>
              </a:solidFill>
              <a:latin typeface="Calibri"/>
              <a:ea typeface="Calibri"/>
              <a:cs typeface="Calibri"/>
              <a:sym typeface="Calibri"/>
            </a:endParaRPr>
          </a:p>
          <a:p>
            <a:pPr marL="0" marR="0" lvl="0" indent="0" algn="just" rtl="0">
              <a:spcBef>
                <a:spcPts val="0"/>
              </a:spcBef>
              <a:spcAft>
                <a:spcPts val="0"/>
              </a:spcAft>
              <a:buNone/>
            </a:pPr>
            <a:endParaRPr sz="15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500">
                <a:solidFill>
                  <a:schemeClr val="dk1"/>
                </a:solidFill>
                <a:latin typeface="Calibri"/>
                <a:ea typeface="Calibri"/>
                <a:cs typeface="Calibri"/>
                <a:sym typeface="Calibri"/>
              </a:rPr>
              <a:t>(1) Any person, being a buyer who is responsible for paying any sum to any resident (hereafter in this section referred to as the seller) for purchase of any goods of the value or aggregate of such value exceeding ₹ 50 lakh in any previous year, shall, at the time of credit of such sum to the account of the seller or at the time of payment thereof by any mode, whichever is earlier, deduct an amount equal to 0.1 per cent. of such sum exceeding fifty lakh rupees as income-tax.</a:t>
            </a:r>
            <a:endParaRPr sz="15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500">
                <a:solidFill>
                  <a:schemeClr val="dk1"/>
                </a:solidFill>
                <a:latin typeface="Calibri"/>
                <a:ea typeface="Calibri"/>
                <a:cs typeface="Calibri"/>
                <a:sym typeface="Calibri"/>
              </a:rPr>
              <a:t> </a:t>
            </a:r>
            <a:endParaRPr sz="15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500">
                <a:solidFill>
                  <a:schemeClr val="dk1"/>
                </a:solidFill>
                <a:latin typeface="Calibri"/>
                <a:ea typeface="Calibri"/>
                <a:cs typeface="Calibri"/>
                <a:sym typeface="Calibri"/>
              </a:rPr>
              <a:t>Explanation.––For the purposes of this sub-section, </a:t>
            </a:r>
            <a:r>
              <a:rPr lang="en-US" sz="1500" b="1">
                <a:solidFill>
                  <a:schemeClr val="dk1"/>
                </a:solidFill>
                <a:latin typeface="Calibri"/>
                <a:ea typeface="Calibri"/>
                <a:cs typeface="Calibri"/>
                <a:sym typeface="Calibri"/>
              </a:rPr>
              <a:t>“buyer”</a:t>
            </a:r>
            <a:r>
              <a:rPr lang="en-US" sz="1500">
                <a:solidFill>
                  <a:schemeClr val="dk1"/>
                </a:solidFill>
                <a:latin typeface="Calibri"/>
                <a:ea typeface="Calibri"/>
                <a:cs typeface="Calibri"/>
                <a:sym typeface="Calibri"/>
              </a:rPr>
              <a:t> means a person whose total sales, gross receipts or turnover from the business carried on by him exceed ₹10 crore </a:t>
            </a:r>
            <a:r>
              <a:rPr lang="en-US" sz="1500" b="1">
                <a:solidFill>
                  <a:schemeClr val="dk1"/>
                </a:solidFill>
                <a:latin typeface="Calibri"/>
                <a:ea typeface="Calibri"/>
                <a:cs typeface="Calibri"/>
                <a:sym typeface="Calibri"/>
              </a:rPr>
              <a:t>during the financial year immediately preceding the financial year </a:t>
            </a:r>
            <a:r>
              <a:rPr lang="en-US" sz="1500">
                <a:solidFill>
                  <a:schemeClr val="dk1"/>
                </a:solidFill>
                <a:latin typeface="Calibri"/>
                <a:ea typeface="Calibri"/>
                <a:cs typeface="Calibri"/>
                <a:sym typeface="Calibri"/>
              </a:rPr>
              <a:t>in which the purchase of goods is carried out, not being a person, as the Central Government may, by notification in the Official Gazette, specify for this purpose, subject to such conditions as may be specified therein.</a:t>
            </a:r>
            <a:endParaRPr sz="15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500">
                <a:solidFill>
                  <a:schemeClr val="dk1"/>
                </a:solidFill>
                <a:latin typeface="Calibri"/>
                <a:ea typeface="Calibri"/>
                <a:cs typeface="Calibri"/>
                <a:sym typeface="Calibri"/>
              </a:rPr>
              <a:t> </a:t>
            </a:r>
            <a:endParaRPr sz="15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500">
                <a:solidFill>
                  <a:schemeClr val="dk1"/>
                </a:solidFill>
                <a:latin typeface="Calibri"/>
                <a:ea typeface="Calibri"/>
                <a:cs typeface="Calibri"/>
                <a:sym typeface="Calibri"/>
              </a:rPr>
              <a:t>(2)Where any sum referred to in sub-section (1) is credited to any account, whether called “suspense account” or by any other name, in the books of account of the person liable to pay such income, such credit of income shall be deemed to be the credit of such income to the account of the payee and the provisions of this section shall apply accordingly.</a:t>
            </a:r>
            <a:endParaRPr sz="15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500">
                <a:solidFill>
                  <a:schemeClr val="dk1"/>
                </a:solidFill>
                <a:latin typeface="Calibri"/>
                <a:ea typeface="Calibri"/>
                <a:cs typeface="Calibri"/>
                <a:sym typeface="Calibri"/>
              </a:rPr>
              <a:t> </a:t>
            </a:r>
            <a:endParaRPr sz="15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500">
                <a:solidFill>
                  <a:schemeClr val="dk1"/>
                </a:solidFill>
                <a:latin typeface="Calibri"/>
                <a:ea typeface="Calibri"/>
                <a:cs typeface="Calibri"/>
                <a:sym typeface="Calibri"/>
              </a:rPr>
              <a:t>(3)If any difficulty arises in giving effect to the provisions of this section, the Board may, with the previous approval of the Central Government, issue guidelines for the purpose of removing the difficulty.</a:t>
            </a:r>
            <a:endParaRPr sz="15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500">
                <a:solidFill>
                  <a:schemeClr val="dk1"/>
                </a:solidFill>
                <a:latin typeface="Calibri"/>
                <a:ea typeface="Calibri"/>
                <a:cs typeface="Calibri"/>
                <a:sym typeface="Calibri"/>
              </a:rPr>
              <a:t> </a:t>
            </a:r>
            <a:endParaRPr sz="15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500">
                <a:solidFill>
                  <a:schemeClr val="dk1"/>
                </a:solidFill>
                <a:latin typeface="Calibri"/>
                <a:ea typeface="Calibri"/>
                <a:cs typeface="Calibri"/>
                <a:sym typeface="Calibri"/>
              </a:rPr>
              <a:t>(4)Every guideline issued by the Board under sub-section (3)shall, as soon as may be after it is issued, be laid before each House of Parliament, and shall be binding on the income- tax authorities and the person liable to deduct tax.</a:t>
            </a:r>
            <a:endParaRPr sz="15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500">
                <a:solidFill>
                  <a:schemeClr val="dk1"/>
                </a:solidFill>
                <a:latin typeface="Calibri"/>
                <a:ea typeface="Calibri"/>
                <a:cs typeface="Calibri"/>
                <a:sym typeface="Calibri"/>
              </a:rPr>
              <a:t> </a:t>
            </a:r>
            <a:endParaRPr sz="15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500">
                <a:solidFill>
                  <a:schemeClr val="dk1"/>
                </a:solidFill>
                <a:latin typeface="Calibri"/>
                <a:ea typeface="Calibri"/>
                <a:cs typeface="Calibri"/>
                <a:sym typeface="Calibri"/>
              </a:rPr>
              <a:t>(5)The </a:t>
            </a:r>
            <a:r>
              <a:rPr lang="en-US" sz="1500" b="1">
                <a:solidFill>
                  <a:schemeClr val="dk1"/>
                </a:solidFill>
                <a:latin typeface="Calibri"/>
                <a:ea typeface="Calibri"/>
                <a:cs typeface="Calibri"/>
                <a:sym typeface="Calibri"/>
              </a:rPr>
              <a:t>provisions of this section shall not apply</a:t>
            </a:r>
            <a:r>
              <a:rPr lang="en-US" sz="1500">
                <a:solidFill>
                  <a:schemeClr val="dk1"/>
                </a:solidFill>
                <a:latin typeface="Calibri"/>
                <a:ea typeface="Calibri"/>
                <a:cs typeface="Calibri"/>
                <a:sym typeface="Calibri"/>
              </a:rPr>
              <a:t> to a transaction on which––</a:t>
            </a:r>
            <a:endParaRPr sz="15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500">
                <a:solidFill>
                  <a:schemeClr val="dk1"/>
                </a:solidFill>
                <a:latin typeface="Calibri"/>
                <a:ea typeface="Calibri"/>
                <a:cs typeface="Calibri"/>
                <a:sym typeface="Calibri"/>
              </a:rPr>
              <a:t> </a:t>
            </a:r>
            <a:endParaRPr sz="15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500">
                <a:solidFill>
                  <a:schemeClr val="dk1"/>
                </a:solidFill>
                <a:latin typeface="Calibri"/>
                <a:ea typeface="Calibri"/>
                <a:cs typeface="Calibri"/>
                <a:sym typeface="Calibri"/>
              </a:rPr>
              <a:t>(a)tax is deductible under any of the provisions of this Act; and</a:t>
            </a:r>
            <a:endParaRPr sz="15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500">
                <a:solidFill>
                  <a:schemeClr val="dk1"/>
                </a:solidFill>
                <a:latin typeface="Calibri"/>
                <a:ea typeface="Calibri"/>
                <a:cs typeface="Calibri"/>
                <a:sym typeface="Calibri"/>
              </a:rPr>
              <a:t> </a:t>
            </a:r>
            <a:endParaRPr sz="1500">
              <a:solidFill>
                <a:schemeClr val="dk1"/>
              </a:solidFill>
              <a:latin typeface="Calibri"/>
              <a:ea typeface="Calibri"/>
              <a:cs typeface="Calibri"/>
              <a:sym typeface="Calibri"/>
            </a:endParaRPr>
          </a:p>
          <a:p>
            <a:pPr marL="0" marR="0" lvl="0" indent="0" algn="l" rtl="0">
              <a:spcBef>
                <a:spcPts val="0"/>
              </a:spcBef>
              <a:spcAft>
                <a:spcPts val="0"/>
              </a:spcAft>
              <a:buNone/>
            </a:pPr>
            <a:r>
              <a:rPr lang="en-US" sz="1500">
                <a:solidFill>
                  <a:schemeClr val="dk1"/>
                </a:solidFill>
                <a:latin typeface="Calibri"/>
                <a:ea typeface="Calibri"/>
                <a:cs typeface="Calibri"/>
                <a:sym typeface="Calibri"/>
              </a:rPr>
              <a:t>(b)tax is collectible under the provisions of section 206C </a:t>
            </a:r>
            <a:r>
              <a:rPr lang="en-US" sz="1500" b="1">
                <a:solidFill>
                  <a:schemeClr val="dk1"/>
                </a:solidFill>
                <a:latin typeface="Calibri"/>
                <a:ea typeface="Calibri"/>
                <a:cs typeface="Calibri"/>
                <a:sym typeface="Calibri"/>
              </a:rPr>
              <a:t>other than a transaction to which sub-section (1H) of section 206C applies.’.</a:t>
            </a:r>
            <a:endParaRPr sz="1500">
              <a:solidFill>
                <a:schemeClr val="dk1"/>
              </a:solidFill>
              <a:latin typeface="Arial"/>
              <a:ea typeface="Arial"/>
              <a:cs typeface="Arial"/>
              <a:sym typeface="Arial"/>
            </a:endParaRPr>
          </a:p>
        </p:txBody>
      </p:sp>
    </p:spTree>
  </p:cSld>
  <p:clrMapOvr>
    <a:masterClrMapping/>
  </p:clrMapOvr>
  <p:transition>
    <p:wedg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563"/>
        <p:cNvGrpSpPr/>
        <p:nvPr/>
      </p:nvGrpSpPr>
      <p:grpSpPr>
        <a:xfrm>
          <a:off x="0" y="0"/>
          <a:ext cx="0" cy="0"/>
          <a:chOff x="0" y="0"/>
          <a:chExt cx="0" cy="0"/>
        </a:xfrm>
      </p:grpSpPr>
      <p:sp>
        <p:nvSpPr>
          <p:cNvPr id="564" name="Google Shape;564;p36"/>
          <p:cNvSpPr txBox="1">
            <a:spLocks noGrp="1"/>
          </p:cNvSpPr>
          <p:nvPr>
            <p:ph type="title"/>
          </p:nvPr>
        </p:nvSpPr>
        <p:spPr>
          <a:xfrm>
            <a:off x="609602" y="0"/>
            <a:ext cx="10972800" cy="603315"/>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Comparison of section 194Q and 206C(1H)</a:t>
            </a:r>
            <a:endParaRPr/>
          </a:p>
        </p:txBody>
      </p:sp>
      <p:sp>
        <p:nvSpPr>
          <p:cNvPr id="565" name="Google Shape;565;p36"/>
          <p:cNvSpPr txBox="1">
            <a:spLocks noGrp="1"/>
          </p:cNvSpPr>
          <p:nvPr>
            <p:ph type="body" idx="1"/>
          </p:nvPr>
        </p:nvSpPr>
        <p:spPr>
          <a:xfrm>
            <a:off x="84841" y="611286"/>
            <a:ext cx="6011159" cy="639762"/>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2200"/>
              <a:buNone/>
            </a:pPr>
            <a:r>
              <a:rPr lang="en-US">
                <a:solidFill>
                  <a:schemeClr val="dk1"/>
                </a:solidFill>
                <a:latin typeface="Arial"/>
                <a:ea typeface="Arial"/>
                <a:cs typeface="Arial"/>
                <a:sym typeface="Arial"/>
              </a:rPr>
              <a:t>Section 194Q</a:t>
            </a:r>
            <a:endParaRPr/>
          </a:p>
        </p:txBody>
      </p:sp>
      <p:sp>
        <p:nvSpPr>
          <p:cNvPr id="566" name="Google Shape;566;p36"/>
          <p:cNvSpPr txBox="1">
            <a:spLocks noGrp="1"/>
          </p:cNvSpPr>
          <p:nvPr>
            <p:ph type="body" idx="2"/>
          </p:nvPr>
        </p:nvSpPr>
        <p:spPr>
          <a:xfrm>
            <a:off x="84841" y="1259019"/>
            <a:ext cx="6011159" cy="5000378"/>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rmAutofit/>
          </a:bodyPr>
          <a:lstStyle/>
          <a:p>
            <a:pPr marL="285750" lvl="0" indent="-285750" algn="just" rtl="0">
              <a:spcBef>
                <a:spcPts val="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buyer shall deduct TDS on purchases made from a person exceeding ₹ 50 lakh in a FY </a:t>
            </a:r>
            <a:endParaRPr/>
          </a:p>
          <a:p>
            <a:pPr marL="285750" lvl="0" indent="-285750" algn="just" rtl="0">
              <a:spcBef>
                <a:spcPts val="320"/>
              </a:spcBef>
              <a:spcAft>
                <a:spcPts val="0"/>
              </a:spcAft>
              <a:buClr>
                <a:schemeClr val="dk1"/>
              </a:buClr>
              <a:buSzPts val="1600"/>
              <a:buFont typeface="Noto Sans Symbols"/>
              <a:buChar char="▪"/>
            </a:pPr>
            <a:r>
              <a:rPr lang="en-US" sz="1600" b="1">
                <a:solidFill>
                  <a:schemeClr val="dk1"/>
                </a:solidFill>
                <a:latin typeface="Arial"/>
                <a:ea typeface="Arial"/>
                <a:cs typeface="Arial"/>
                <a:sym typeface="Arial"/>
              </a:rPr>
              <a:t>Buye</a:t>
            </a:r>
            <a:r>
              <a:rPr lang="en-US" sz="1600">
                <a:solidFill>
                  <a:schemeClr val="dk1"/>
                </a:solidFill>
                <a:latin typeface="Arial"/>
                <a:ea typeface="Arial"/>
                <a:cs typeface="Arial"/>
                <a:sym typeface="Arial"/>
              </a:rPr>
              <a:t>r turnover/gross receipts/sales exceeds ₹ 10 crore in preceding FY.</a:t>
            </a:r>
            <a:endParaRPr/>
          </a:p>
          <a:p>
            <a:pPr marL="285750" lvl="0" indent="-285750" algn="just" rtl="0">
              <a:spcBef>
                <a:spcPts val="32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Rate of TDS: 0.1% </a:t>
            </a:r>
            <a:endParaRPr/>
          </a:p>
          <a:p>
            <a:pPr marL="285750" lvl="0" indent="-285750" algn="just" rtl="0">
              <a:spcBef>
                <a:spcPts val="320"/>
              </a:spcBef>
              <a:spcAft>
                <a:spcPts val="0"/>
              </a:spcAft>
              <a:buClr>
                <a:schemeClr val="dk1"/>
              </a:buClr>
              <a:buSzPts val="1600"/>
              <a:buFont typeface="Noto Sans Symbols"/>
              <a:buChar char="▪"/>
            </a:pPr>
            <a:r>
              <a:rPr lang="en-US" sz="1600">
                <a:solidFill>
                  <a:schemeClr val="dk1"/>
                </a:solidFill>
                <a:latin typeface="Calibri"/>
                <a:ea typeface="Calibri"/>
                <a:cs typeface="Calibri"/>
                <a:sym typeface="Calibri"/>
              </a:rPr>
              <a:t>Buyer not being a person, as the Central Government may, by notification in the Official Gazette, specify granting relaxation from TDS provisions. </a:t>
            </a:r>
            <a:endParaRPr/>
          </a:p>
          <a:p>
            <a:pPr marL="285750" lvl="0" indent="-285750" algn="just" rtl="0">
              <a:spcBef>
                <a:spcPts val="320"/>
              </a:spcBef>
              <a:spcAft>
                <a:spcPts val="0"/>
              </a:spcAft>
              <a:buClr>
                <a:schemeClr val="dk1"/>
              </a:buClr>
              <a:buSzPts val="1600"/>
              <a:buFont typeface="Noto Sans Symbols"/>
              <a:buChar char="▪"/>
            </a:pPr>
            <a:r>
              <a:rPr lang="en-US" sz="1600">
                <a:solidFill>
                  <a:schemeClr val="dk1"/>
                </a:solidFill>
                <a:latin typeface="Arial"/>
                <a:ea typeface="Arial"/>
                <a:cs typeface="Arial"/>
                <a:sym typeface="Arial"/>
              </a:rPr>
              <a:t>Applicable on all  sale of all goods except goods expressly covered under TCS u/s 206C.</a:t>
            </a:r>
            <a:endParaRPr sz="1600"/>
          </a:p>
          <a:p>
            <a:pPr marL="0" lvl="0" indent="0" algn="just" rtl="0">
              <a:spcBef>
                <a:spcPts val="320"/>
              </a:spcBef>
              <a:spcAft>
                <a:spcPts val="0"/>
              </a:spcAft>
              <a:buNone/>
            </a:pPr>
            <a:endParaRPr sz="1600"/>
          </a:p>
          <a:p>
            <a:pPr marL="321812" lvl="0" indent="-321812" algn="l" rtl="0">
              <a:spcBef>
                <a:spcPts val="320"/>
              </a:spcBef>
              <a:spcAft>
                <a:spcPts val="0"/>
              </a:spcAft>
              <a:buNone/>
            </a:pPr>
            <a:endParaRPr sz="1600"/>
          </a:p>
          <a:p>
            <a:pPr marL="321812" lvl="0" indent="-321812" algn="l" rtl="0">
              <a:spcBef>
                <a:spcPts val="450"/>
              </a:spcBef>
              <a:spcAft>
                <a:spcPts val="0"/>
              </a:spcAft>
              <a:buNone/>
            </a:pPr>
            <a:endParaRPr/>
          </a:p>
        </p:txBody>
      </p:sp>
      <p:sp>
        <p:nvSpPr>
          <p:cNvPr id="567" name="Google Shape;567;p36"/>
          <p:cNvSpPr txBox="1">
            <a:spLocks noGrp="1"/>
          </p:cNvSpPr>
          <p:nvPr>
            <p:ph type="body" idx="3"/>
          </p:nvPr>
        </p:nvSpPr>
        <p:spPr>
          <a:xfrm>
            <a:off x="6100190" y="611286"/>
            <a:ext cx="5942029" cy="639762"/>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2200"/>
              <a:buNone/>
            </a:pPr>
            <a:r>
              <a:rPr lang="en-US">
                <a:solidFill>
                  <a:schemeClr val="dk1"/>
                </a:solidFill>
                <a:latin typeface="Arial"/>
                <a:ea typeface="Arial"/>
                <a:cs typeface="Arial"/>
                <a:sym typeface="Arial"/>
              </a:rPr>
              <a:t>Section 206C(1H)</a:t>
            </a:r>
            <a:endParaRPr/>
          </a:p>
        </p:txBody>
      </p:sp>
      <p:sp>
        <p:nvSpPr>
          <p:cNvPr id="568" name="Google Shape;568;p36"/>
          <p:cNvSpPr txBox="1">
            <a:spLocks noGrp="1"/>
          </p:cNvSpPr>
          <p:nvPr>
            <p:ph type="body" idx="4"/>
          </p:nvPr>
        </p:nvSpPr>
        <p:spPr>
          <a:xfrm>
            <a:off x="6096000" y="1312666"/>
            <a:ext cx="5942029" cy="4946731"/>
          </a:xfrm>
          <a:prstGeom prst="rect">
            <a:avLst/>
          </a:prstGeom>
          <a:gradFill>
            <a:gsLst>
              <a:gs pos="0">
                <a:srgbClr val="BABABA"/>
              </a:gs>
              <a:gs pos="35000">
                <a:srgbClr val="CFCFCF"/>
              </a:gs>
              <a:gs pos="100000">
                <a:srgbClr val="EDEDED"/>
              </a:gs>
            </a:gsLst>
            <a:lin ang="16200000" scaled="0"/>
          </a:gradFill>
          <a:ln w="9525" cap="flat" cmpd="sng">
            <a:solidFill>
              <a:schemeClr val="accent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rmAutofit fontScale="92500" lnSpcReduction="10000"/>
          </a:bodyPr>
          <a:lstStyle/>
          <a:p>
            <a:pPr marL="285750" lvl="0" indent="-278130" algn="just" rtl="0">
              <a:spcBef>
                <a:spcPts val="0"/>
              </a:spcBef>
              <a:spcAft>
                <a:spcPts val="0"/>
              </a:spcAft>
              <a:buClr>
                <a:schemeClr val="dk1"/>
              </a:buClr>
              <a:buSzPct val="100000"/>
              <a:buFont typeface="Noto Sans Symbols"/>
              <a:buChar char="▪"/>
            </a:pPr>
            <a:r>
              <a:rPr lang="en-US" sz="1600">
                <a:solidFill>
                  <a:schemeClr val="dk1"/>
                </a:solidFill>
                <a:latin typeface="Arial"/>
                <a:ea typeface="Arial"/>
                <a:cs typeface="Arial"/>
                <a:sym typeface="Arial"/>
              </a:rPr>
              <a:t>Seller shall collect TCS on sale consideration </a:t>
            </a:r>
            <a:r>
              <a:rPr lang="en-US" sz="1600" i="1">
                <a:solidFill>
                  <a:schemeClr val="dk1"/>
                </a:solidFill>
                <a:latin typeface="Arial"/>
                <a:ea typeface="Arial"/>
                <a:cs typeface="Arial"/>
                <a:sym typeface="Arial"/>
              </a:rPr>
              <a:t>of any goods of value exceeding ₹ 50 lakhs </a:t>
            </a:r>
            <a:r>
              <a:rPr lang="en-US" sz="1600">
                <a:solidFill>
                  <a:schemeClr val="dk1"/>
                </a:solidFill>
                <a:latin typeface="Arial"/>
                <a:ea typeface="Arial"/>
                <a:cs typeface="Arial"/>
                <a:sym typeface="Arial"/>
              </a:rPr>
              <a:t> .  Certain seller are excluded from such compliances such  as seller </a:t>
            </a:r>
            <a:r>
              <a:rPr lang="en-US" sz="1600" i="1">
                <a:solidFill>
                  <a:schemeClr val="dk1"/>
                </a:solidFill>
                <a:latin typeface="Arial"/>
                <a:ea typeface="Arial"/>
                <a:cs typeface="Arial"/>
                <a:sym typeface="Arial"/>
              </a:rPr>
              <a:t>not being a person as the Central Government may, by notification in the Official Gazette, specify.</a:t>
            </a:r>
            <a:endParaRPr sz="1600"/>
          </a:p>
          <a:p>
            <a:pPr marL="285750" lvl="0" indent="-278130" algn="just" rtl="0">
              <a:spcBef>
                <a:spcPts val="320"/>
              </a:spcBef>
              <a:spcAft>
                <a:spcPts val="0"/>
              </a:spcAft>
              <a:buClr>
                <a:schemeClr val="dk1"/>
              </a:buClr>
              <a:buSzPct val="100000"/>
              <a:buFont typeface="Noto Sans Symbols"/>
              <a:buChar char="▪"/>
            </a:pPr>
            <a:r>
              <a:rPr lang="en-US" sz="1600" b="1">
                <a:solidFill>
                  <a:schemeClr val="dk1"/>
                </a:solidFill>
                <a:latin typeface="Arial"/>
                <a:ea typeface="Arial"/>
                <a:cs typeface="Arial"/>
                <a:sym typeface="Arial"/>
              </a:rPr>
              <a:t>Seller</a:t>
            </a:r>
            <a:r>
              <a:rPr lang="en-US" sz="1600">
                <a:solidFill>
                  <a:schemeClr val="dk1"/>
                </a:solidFill>
                <a:latin typeface="Arial"/>
                <a:ea typeface="Arial"/>
                <a:cs typeface="Arial"/>
                <a:sym typeface="Arial"/>
              </a:rPr>
              <a:t> turnover/gross receipts/sales exceeds ₹ 10 crore in preceding FY </a:t>
            </a:r>
            <a:endParaRPr/>
          </a:p>
          <a:p>
            <a:pPr marL="285750" lvl="0" indent="-278130" algn="just" rtl="0">
              <a:spcBef>
                <a:spcPts val="320"/>
              </a:spcBef>
              <a:spcAft>
                <a:spcPts val="0"/>
              </a:spcAft>
              <a:buClr>
                <a:schemeClr val="dk1"/>
              </a:buClr>
              <a:buSzPct val="100000"/>
              <a:buFont typeface="Noto Sans Symbols"/>
              <a:buChar char="▪"/>
            </a:pPr>
            <a:r>
              <a:rPr lang="en-US" sz="1600">
                <a:solidFill>
                  <a:schemeClr val="dk1"/>
                </a:solidFill>
                <a:latin typeface="Arial"/>
                <a:ea typeface="Arial"/>
                <a:cs typeface="Arial"/>
                <a:sym typeface="Arial"/>
              </a:rPr>
              <a:t>Rate of TDS: 0.1% </a:t>
            </a:r>
            <a:endParaRPr/>
          </a:p>
          <a:p>
            <a:pPr marL="285750" lvl="0" indent="-278130" algn="just" rtl="0">
              <a:spcBef>
                <a:spcPts val="320"/>
              </a:spcBef>
              <a:spcAft>
                <a:spcPts val="0"/>
              </a:spcAft>
              <a:buClr>
                <a:schemeClr val="dk1"/>
              </a:buClr>
              <a:buSzPct val="100000"/>
              <a:buFont typeface="Noto Sans Symbols"/>
              <a:buChar char="▪"/>
            </a:pPr>
            <a:r>
              <a:rPr lang="en-US" sz="1600" b="1">
                <a:solidFill>
                  <a:schemeClr val="dk1"/>
                </a:solidFill>
                <a:latin typeface="Arial"/>
                <a:ea typeface="Arial"/>
                <a:cs typeface="Arial"/>
                <a:sym typeface="Arial"/>
              </a:rPr>
              <a:t>certain buyer excluded from TCS  </a:t>
            </a:r>
            <a:r>
              <a:rPr lang="en-US" sz="1600">
                <a:solidFill>
                  <a:schemeClr val="dk1"/>
                </a:solidFill>
                <a:latin typeface="Arial"/>
                <a:ea typeface="Arial"/>
                <a:cs typeface="Arial"/>
                <a:sym typeface="Arial"/>
              </a:rPr>
              <a:t>such as </a:t>
            </a:r>
            <a:r>
              <a:rPr lang="en-US" sz="1600" i="1">
                <a:solidFill>
                  <a:schemeClr val="dk1"/>
                </a:solidFill>
                <a:latin typeface="Arial"/>
                <a:ea typeface="Arial"/>
                <a:cs typeface="Arial"/>
                <a:sym typeface="Arial"/>
              </a:rPr>
              <a:t>Central Government, a State Government, an embassy, a High Commission, legation, commission, consulate and the trade representation of a foreign State, local authority , person importing goods into India or any other person as the Central Government may, by notification in the Official Gazette, specify for this purpose, subject to such conditions as may be specified therein;</a:t>
            </a:r>
            <a:r>
              <a:rPr lang="en-US" sz="1600">
                <a:solidFill>
                  <a:schemeClr val="dk1"/>
                </a:solidFill>
                <a:latin typeface="Arial"/>
                <a:ea typeface="Arial"/>
                <a:cs typeface="Arial"/>
                <a:sym typeface="Arial"/>
              </a:rPr>
              <a:t> </a:t>
            </a:r>
            <a:endParaRPr/>
          </a:p>
          <a:p>
            <a:pPr marL="285750" lvl="0" indent="-278130" algn="just" rtl="0">
              <a:spcBef>
                <a:spcPts val="320"/>
              </a:spcBef>
              <a:spcAft>
                <a:spcPts val="0"/>
              </a:spcAft>
              <a:buClr>
                <a:schemeClr val="dk1"/>
              </a:buClr>
              <a:buSzPct val="100000"/>
              <a:buFont typeface="Noto Sans Symbols"/>
              <a:buChar char="▪"/>
            </a:pPr>
            <a:r>
              <a:rPr lang="en-US" sz="1600">
                <a:solidFill>
                  <a:schemeClr val="dk1"/>
                </a:solidFill>
                <a:latin typeface="Arial"/>
                <a:ea typeface="Arial"/>
                <a:cs typeface="Arial"/>
                <a:sym typeface="Arial"/>
              </a:rPr>
              <a:t>Applicable to residuary goods not otherwise covered in TCS provisions in  other subsections.</a:t>
            </a:r>
            <a:endParaRPr/>
          </a:p>
          <a:p>
            <a:pPr marL="0" lvl="0" indent="0" algn="l" rtl="0">
              <a:spcBef>
                <a:spcPts val="450"/>
              </a:spcBef>
              <a:spcAft>
                <a:spcPts val="0"/>
              </a:spcAft>
              <a:buNone/>
            </a:pPr>
            <a:endParaRPr/>
          </a:p>
        </p:txBody>
      </p:sp>
      <p:sp>
        <p:nvSpPr>
          <p:cNvPr id="569" name="Google Shape;569;p36"/>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 PP SINGH </a:t>
            </a:r>
            <a:endParaRPr/>
          </a:p>
        </p:txBody>
      </p:sp>
    </p:spTree>
  </p:cSld>
  <p:clrMapOvr>
    <a:masterClrMapping/>
  </p:clrMapOvr>
  <p:transition>
    <p:wedge/>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573"/>
        <p:cNvGrpSpPr/>
        <p:nvPr/>
      </p:nvGrpSpPr>
      <p:grpSpPr>
        <a:xfrm>
          <a:off x="0" y="0"/>
          <a:ext cx="0" cy="0"/>
          <a:chOff x="0" y="0"/>
          <a:chExt cx="0" cy="0"/>
        </a:xfrm>
      </p:grpSpPr>
      <p:sp>
        <p:nvSpPr>
          <p:cNvPr id="574" name="Google Shape;574;p37"/>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45</a:t>
            </a:fld>
            <a:endParaRPr/>
          </a:p>
        </p:txBody>
      </p:sp>
      <p:sp>
        <p:nvSpPr>
          <p:cNvPr id="575" name="Google Shape;575;p37"/>
          <p:cNvSpPr/>
          <p:nvPr/>
        </p:nvSpPr>
        <p:spPr>
          <a:xfrm>
            <a:off x="838986" y="1835426"/>
            <a:ext cx="10162094" cy="3416320"/>
          </a:xfrm>
          <a:prstGeom prst="rect">
            <a:avLst/>
          </a:prstGeom>
          <a:gradFill>
            <a:gsLst>
              <a:gs pos="0">
                <a:srgbClr val="7E8CA5"/>
              </a:gs>
              <a:gs pos="80000">
                <a:srgbClr val="A6B8D8"/>
              </a:gs>
              <a:gs pos="100000">
                <a:srgbClr val="A6B9DA"/>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rgbClr val="5F5F5F"/>
                </a:solidFill>
                <a:latin typeface="Open Sans"/>
                <a:ea typeface="Open Sans"/>
                <a:cs typeface="Open Sans"/>
                <a:sym typeface="Open Sans"/>
              </a:rPr>
              <a:t>CONCLUSION: </a:t>
            </a:r>
            <a:r>
              <a:rPr lang="en-US" sz="1800">
                <a:solidFill>
                  <a:srgbClr val="5F5F5F"/>
                </a:solidFill>
                <a:latin typeface="Open Sans"/>
                <a:ea typeface="Open Sans"/>
                <a:cs typeface="Open Sans"/>
                <a:sym typeface="Open Sans"/>
              </a:rPr>
              <a:t>From combined reading of section 194Q read with section 206C  it is clear that TDS  provisions of section  194 Q  shall not be applicable if  sale of goods otherwise covered under  section 206C except section 206C (1H).    if tax deduction under any other section applicable then this section 194Q   shall not be applicable means this is residuary provision  for deduction of tax on sale of goods. Sale of certain goods expressly excluded from section 206C (1H) applicability and   sale of other goods if covered under TDS provisions then excluded from TCS provisions so if transaction of sale is covered in section 194Q which is appicable on sale of any goods otherwise not covered in TCS in any way , section 206(1H) shall not be applicable  due to 2nd proviso to section 206C(1H). In other words if transaction of sale purchase is covered in TDS and tax deducted under TDS provisions  under section 194Q then such transaction shall be excluded from TCS .</a:t>
            </a:r>
            <a:endParaRPr/>
          </a:p>
          <a:p>
            <a:pPr marL="0" marR="0" lvl="0" indent="0" algn="just" rtl="0">
              <a:spcBef>
                <a:spcPts val="0"/>
              </a:spcBef>
              <a:spcAft>
                <a:spcPts val="0"/>
              </a:spcAft>
              <a:buNone/>
            </a:pPr>
            <a:r>
              <a:rPr lang="en-US" sz="1800">
                <a:solidFill>
                  <a:srgbClr val="5F5F5F"/>
                </a:solidFill>
                <a:latin typeface="Open Sans"/>
                <a:ea typeface="Open Sans"/>
                <a:cs typeface="Open Sans"/>
                <a:sym typeface="Open Sans"/>
              </a:rPr>
              <a:t> </a:t>
            </a:r>
            <a:endParaRPr sz="1800" b="0" i="0">
              <a:solidFill>
                <a:srgbClr val="5F5F5F"/>
              </a:solidFill>
              <a:latin typeface="Open Sans"/>
              <a:ea typeface="Open Sans"/>
              <a:cs typeface="Open Sans"/>
              <a:sym typeface="Open Sans"/>
            </a:endParaRPr>
          </a:p>
        </p:txBody>
      </p:sp>
    </p:spTree>
  </p:cSld>
  <p:clrMapOvr>
    <a:masterClrMapping/>
  </p:clrMapOvr>
  <p:transition>
    <p:wedge/>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579"/>
        <p:cNvGrpSpPr/>
        <p:nvPr/>
      </p:nvGrpSpPr>
      <p:grpSpPr>
        <a:xfrm>
          <a:off x="0" y="0"/>
          <a:ext cx="0" cy="0"/>
          <a:chOff x="0" y="0"/>
          <a:chExt cx="0" cy="0"/>
        </a:xfrm>
      </p:grpSpPr>
      <p:sp>
        <p:nvSpPr>
          <p:cNvPr id="580" name="Google Shape;580;p38"/>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46</a:t>
            </a:fld>
            <a:endParaRPr/>
          </a:p>
        </p:txBody>
      </p:sp>
      <p:sp>
        <p:nvSpPr>
          <p:cNvPr id="581" name="Google Shape;581;p38"/>
          <p:cNvSpPr/>
          <p:nvPr/>
        </p:nvSpPr>
        <p:spPr>
          <a:xfrm>
            <a:off x="1996593" y="2250898"/>
            <a:ext cx="7840608" cy="1754326"/>
          </a:xfrm>
          <a:prstGeom prst="rect">
            <a:avLst/>
          </a:prstGeom>
          <a:gradFill>
            <a:gsLst>
              <a:gs pos="0">
                <a:srgbClr val="BABABA"/>
              </a:gs>
              <a:gs pos="35000">
                <a:srgbClr val="CFCFCF"/>
              </a:gs>
              <a:gs pos="100000">
                <a:srgbClr val="EDEDED"/>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cap="none" dirty="0">
                <a:solidFill>
                  <a:schemeClr val="accent5"/>
                </a:solidFill>
                <a:sym typeface="Arial"/>
              </a:rPr>
              <a:t>Issues in implementing</a:t>
            </a:r>
            <a:endParaRPr dirty="0">
              <a:solidFill>
                <a:schemeClr val="accent5"/>
              </a:solidFill>
            </a:endParaRPr>
          </a:p>
          <a:p>
            <a:pPr marL="0" marR="0" lvl="0" indent="0" algn="ctr" rtl="0">
              <a:spcBef>
                <a:spcPts val="0"/>
              </a:spcBef>
              <a:spcAft>
                <a:spcPts val="0"/>
              </a:spcAft>
              <a:buNone/>
            </a:pPr>
            <a:r>
              <a:rPr lang="en-US" sz="5400" b="1" cap="none" dirty="0">
                <a:solidFill>
                  <a:schemeClr val="accent5"/>
                </a:solidFill>
                <a:latin typeface="Arial"/>
                <a:ea typeface="Arial"/>
                <a:cs typeface="Arial"/>
                <a:sym typeface="Arial"/>
              </a:rPr>
              <a:t> new section 194Q</a:t>
            </a:r>
            <a:endParaRPr sz="5400" b="1" cap="none" dirty="0">
              <a:solidFill>
                <a:schemeClr val="accent5"/>
              </a:solidFill>
              <a:latin typeface="Arial"/>
              <a:ea typeface="Arial"/>
              <a:cs typeface="Arial"/>
              <a:sym typeface="Arial"/>
            </a:endParaRPr>
          </a:p>
        </p:txBody>
      </p:sp>
    </p:spTree>
  </p:cSld>
  <p:clrMapOvr>
    <a:masterClrMapping/>
  </p:clrMapOvr>
  <p:transition>
    <p:wedge/>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585"/>
        <p:cNvGrpSpPr/>
        <p:nvPr/>
      </p:nvGrpSpPr>
      <p:grpSpPr>
        <a:xfrm>
          <a:off x="0" y="0"/>
          <a:ext cx="0" cy="0"/>
          <a:chOff x="0" y="0"/>
          <a:chExt cx="0" cy="0"/>
        </a:xfrm>
      </p:grpSpPr>
      <p:sp>
        <p:nvSpPr>
          <p:cNvPr id="586" name="Google Shape;586;p39"/>
          <p:cNvSpPr txBox="1">
            <a:spLocks noGrp="1"/>
          </p:cNvSpPr>
          <p:nvPr>
            <p:ph type="body" idx="1"/>
          </p:nvPr>
        </p:nvSpPr>
        <p:spPr>
          <a:xfrm>
            <a:off x="169682" y="704660"/>
            <a:ext cx="11934334" cy="5507604"/>
          </a:xfrm>
          <a:prstGeom prst="rect">
            <a:avLst/>
          </a:prstGeom>
          <a:gradFill>
            <a:gsLst>
              <a:gs pos="0">
                <a:srgbClr val="CBDEFF"/>
              </a:gs>
              <a:gs pos="35000">
                <a:srgbClr val="DAE6FE"/>
              </a:gs>
              <a:gs pos="100000">
                <a:srgbClr val="EEF5FF"/>
              </a:gs>
            </a:gsLst>
            <a:lin ang="16200000" scaled="0"/>
          </a:gradFill>
          <a:ln w="9525" cap="flat" cmpd="sng">
            <a:solidFill>
              <a:srgbClr val="ABBBD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rmAutofit/>
          </a:bodyPr>
          <a:lstStyle/>
          <a:p>
            <a:pPr marL="321812" lvl="0" indent="-321812" algn="l" rtl="0">
              <a:spcBef>
                <a:spcPts val="0"/>
              </a:spcBef>
              <a:spcAft>
                <a:spcPts val="0"/>
              </a:spcAft>
              <a:buNone/>
            </a:pPr>
            <a:r>
              <a:rPr lang="en-US">
                <a:solidFill>
                  <a:schemeClr val="dk1"/>
                </a:solidFill>
                <a:latin typeface="Arial"/>
                <a:ea typeface="Arial"/>
                <a:cs typeface="Arial"/>
                <a:sym typeface="Arial"/>
              </a:rPr>
              <a:t>ISSUES-1</a:t>
            </a:r>
            <a:endParaRPr/>
          </a:p>
          <a:p>
            <a:pPr marL="321812" lvl="0" indent="-321812" algn="just" rtl="0">
              <a:spcBef>
                <a:spcPts val="360"/>
              </a:spcBef>
              <a:spcAft>
                <a:spcPts val="0"/>
              </a:spcAft>
              <a:buNone/>
            </a:pPr>
            <a:r>
              <a:rPr lang="en-US">
                <a:solidFill>
                  <a:schemeClr val="dk1"/>
                </a:solidFill>
                <a:latin typeface="Arial"/>
                <a:ea typeface="Arial"/>
                <a:cs typeface="Arial"/>
                <a:sym typeface="Arial"/>
              </a:rPr>
              <a:t> Q. </a:t>
            </a:r>
            <a:r>
              <a:rPr lang="en-US" b="1">
                <a:solidFill>
                  <a:schemeClr val="dk1"/>
                </a:solidFill>
                <a:latin typeface="Arial"/>
                <a:ea typeface="Arial"/>
                <a:cs typeface="Arial"/>
                <a:sym typeface="Arial"/>
              </a:rPr>
              <a:t>Section 194Q Vs. section 206C(1H). Which section has overriding effect?</a:t>
            </a:r>
            <a:endParaRPr/>
          </a:p>
          <a:p>
            <a:pPr marL="457200" lvl="0" indent="-457200" algn="just" rtl="0">
              <a:spcBef>
                <a:spcPts val="360"/>
              </a:spcBef>
              <a:spcAft>
                <a:spcPts val="0"/>
              </a:spcAft>
              <a:buClr>
                <a:schemeClr val="dk1"/>
              </a:buClr>
              <a:buSzPts val="1800"/>
              <a:buAutoNum type="alphaUcPeriod"/>
            </a:pPr>
            <a:r>
              <a:rPr lang="en-US">
                <a:solidFill>
                  <a:schemeClr val="dk1"/>
                </a:solidFill>
                <a:latin typeface="Arial"/>
                <a:ea typeface="Arial"/>
                <a:cs typeface="Arial"/>
                <a:sym typeface="Arial"/>
              </a:rPr>
              <a:t>Section 194Q   shall be applicable  because exclusion from section 194Q is of transaction  covered under section 206C except 206C(1H). In other words 194 Q shall be applicable on </a:t>
            </a:r>
            <a:r>
              <a:rPr lang="en-US" b="1">
                <a:solidFill>
                  <a:schemeClr val="dk1"/>
                </a:solidFill>
                <a:latin typeface="Arial"/>
                <a:ea typeface="Arial"/>
                <a:cs typeface="Arial"/>
                <a:sym typeface="Arial"/>
              </a:rPr>
              <a:t>aggregate of purchases</a:t>
            </a:r>
            <a:r>
              <a:rPr lang="en-US">
                <a:solidFill>
                  <a:schemeClr val="dk1"/>
                </a:solidFill>
                <a:latin typeface="Arial"/>
                <a:ea typeface="Arial"/>
                <a:cs typeface="Arial"/>
                <a:sym typeface="Arial"/>
              </a:rPr>
              <a:t> of all  the goods otherwise not specifically covered in section 206C and section 206C (1H) 2</a:t>
            </a:r>
            <a:r>
              <a:rPr lang="en-US" baseline="30000">
                <a:solidFill>
                  <a:schemeClr val="dk1"/>
                </a:solidFill>
                <a:latin typeface="Arial"/>
                <a:ea typeface="Arial"/>
                <a:cs typeface="Arial"/>
                <a:sym typeface="Arial"/>
              </a:rPr>
              <a:t>nd</a:t>
            </a:r>
            <a:r>
              <a:rPr lang="en-US">
                <a:solidFill>
                  <a:schemeClr val="dk1"/>
                </a:solidFill>
                <a:latin typeface="Arial"/>
                <a:ea typeface="Arial"/>
                <a:cs typeface="Arial"/>
                <a:sym typeface="Arial"/>
              </a:rPr>
              <a:t> proviso has specific exclusion that if transaction covered in TDS will be excluded from TCS. </a:t>
            </a:r>
            <a:endParaRPr/>
          </a:p>
          <a:p>
            <a:pPr marL="0" lvl="0" indent="0" algn="just" rtl="0">
              <a:spcBef>
                <a:spcPts val="360"/>
              </a:spcBef>
              <a:spcAft>
                <a:spcPts val="0"/>
              </a:spcAft>
              <a:buNone/>
            </a:pPr>
            <a:r>
              <a:rPr lang="en-US" b="1">
                <a:solidFill>
                  <a:schemeClr val="dk1"/>
                </a:solidFill>
                <a:latin typeface="Arial"/>
                <a:ea typeface="Arial"/>
                <a:cs typeface="Arial"/>
                <a:sym typeface="Arial"/>
              </a:rPr>
              <a:t>Q. which period of  purchase to be taken while calculating ₹ 50 lakh? Whether from 01-07-2021 or from 01-04-2021</a:t>
            </a:r>
            <a:endParaRPr/>
          </a:p>
          <a:p>
            <a:pPr marL="0" lvl="0" indent="0" algn="just" rtl="0">
              <a:spcBef>
                <a:spcPts val="360"/>
              </a:spcBef>
              <a:spcAft>
                <a:spcPts val="0"/>
              </a:spcAft>
              <a:buNone/>
            </a:pPr>
            <a:r>
              <a:rPr lang="en-US" b="1">
                <a:solidFill>
                  <a:schemeClr val="dk1"/>
                </a:solidFill>
                <a:latin typeface="Arial"/>
                <a:ea typeface="Arial"/>
                <a:cs typeface="Arial"/>
                <a:sym typeface="Arial"/>
              </a:rPr>
              <a:t>A.   </a:t>
            </a:r>
            <a:r>
              <a:rPr lang="en-US">
                <a:solidFill>
                  <a:schemeClr val="dk1"/>
                </a:solidFill>
                <a:latin typeface="Arial"/>
                <a:ea typeface="Arial"/>
                <a:cs typeface="Arial"/>
                <a:sym typeface="Arial"/>
              </a:rPr>
              <a:t>For calculating  limit of ₹ 50 lakh  aggregate of purchases since 01-04-2021 shall be considered although provisions made applicable from 01-07-2021 because limit is for FY . </a:t>
            </a:r>
            <a:endParaRPr/>
          </a:p>
          <a:p>
            <a:pPr marL="0" lvl="0" indent="0" algn="just" rtl="0">
              <a:spcBef>
                <a:spcPts val="360"/>
              </a:spcBef>
              <a:spcAft>
                <a:spcPts val="0"/>
              </a:spcAft>
              <a:buNone/>
            </a:pPr>
            <a:r>
              <a:rPr lang="en-US" b="1">
                <a:solidFill>
                  <a:schemeClr val="dk1"/>
                </a:solidFill>
                <a:latin typeface="Arial"/>
                <a:ea typeface="Arial"/>
                <a:cs typeface="Arial"/>
                <a:sym typeface="Arial"/>
              </a:rPr>
              <a:t>Q. What would happen if purchases during FY 2021-22 till 30-06-2021 is ₹ 60 but no purchase on or after 01-07-2021?</a:t>
            </a:r>
            <a:endParaRPr/>
          </a:p>
          <a:p>
            <a:pPr marL="0" lvl="0" indent="0" algn="just" rtl="0">
              <a:spcBef>
                <a:spcPts val="360"/>
              </a:spcBef>
              <a:spcAft>
                <a:spcPts val="0"/>
              </a:spcAft>
              <a:buNone/>
            </a:pPr>
            <a:r>
              <a:rPr lang="en-US" b="1">
                <a:solidFill>
                  <a:schemeClr val="dk1"/>
                </a:solidFill>
                <a:latin typeface="Arial"/>
                <a:ea typeface="Arial"/>
                <a:cs typeface="Arial"/>
                <a:sym typeface="Arial"/>
              </a:rPr>
              <a:t>A. </a:t>
            </a:r>
            <a:r>
              <a:rPr lang="en-US">
                <a:solidFill>
                  <a:schemeClr val="dk1"/>
                </a:solidFill>
                <a:latin typeface="Arial"/>
                <a:ea typeface="Arial"/>
                <a:cs typeface="Arial"/>
                <a:sym typeface="Arial"/>
              </a:rPr>
              <a:t>No TDS u/s 194Q since from  01-07-2021  i.e date of applicability no transaction of sale /purchase, however TCS provision  under section 206C(1H) may be applicable  if other conditions are satisfied.    </a:t>
            </a:r>
            <a:endParaRPr/>
          </a:p>
        </p:txBody>
      </p:sp>
      <p:sp>
        <p:nvSpPr>
          <p:cNvPr id="587" name="Google Shape;587;p39"/>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 PP SINGH </a:t>
            </a:r>
            <a:endParaRPr/>
          </a:p>
        </p:txBody>
      </p:sp>
    </p:spTree>
  </p:cSld>
  <p:clrMapOvr>
    <a:masterClrMapping/>
  </p:clrMapOvr>
  <p:transition>
    <p:wedge/>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591"/>
        <p:cNvGrpSpPr/>
        <p:nvPr/>
      </p:nvGrpSpPr>
      <p:grpSpPr>
        <a:xfrm>
          <a:off x="0" y="0"/>
          <a:ext cx="0" cy="0"/>
          <a:chOff x="0" y="0"/>
          <a:chExt cx="0" cy="0"/>
        </a:xfrm>
      </p:grpSpPr>
      <p:sp>
        <p:nvSpPr>
          <p:cNvPr id="592" name="Google Shape;592;p40"/>
          <p:cNvSpPr txBox="1">
            <a:spLocks noGrp="1"/>
          </p:cNvSpPr>
          <p:nvPr>
            <p:ph type="body" idx="1"/>
          </p:nvPr>
        </p:nvSpPr>
        <p:spPr>
          <a:xfrm>
            <a:off x="169682" y="704660"/>
            <a:ext cx="11934334" cy="5507604"/>
          </a:xfrm>
          <a:prstGeom prst="rect">
            <a:avLst/>
          </a:prstGeom>
          <a:gradFill>
            <a:gsLst>
              <a:gs pos="0">
                <a:srgbClr val="CBDEFF"/>
              </a:gs>
              <a:gs pos="35000">
                <a:srgbClr val="DAE6FE"/>
              </a:gs>
              <a:gs pos="100000">
                <a:srgbClr val="EEF5FF"/>
              </a:gs>
            </a:gsLst>
            <a:lin ang="16200000" scaled="0"/>
          </a:gradFill>
          <a:ln w="9525" cap="flat" cmpd="sng">
            <a:solidFill>
              <a:srgbClr val="ABBBD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rmAutofit/>
          </a:bodyPr>
          <a:lstStyle/>
          <a:p>
            <a:pPr marL="321812" lvl="0" indent="-321812" algn="ctr" rtl="0">
              <a:spcBef>
                <a:spcPts val="0"/>
              </a:spcBef>
              <a:spcAft>
                <a:spcPts val="0"/>
              </a:spcAft>
              <a:buNone/>
            </a:pPr>
            <a:r>
              <a:rPr lang="en-US" sz="2000" b="1">
                <a:solidFill>
                  <a:schemeClr val="dk1"/>
                </a:solidFill>
                <a:latin typeface="Arial"/>
                <a:ea typeface="Arial"/>
                <a:cs typeface="Arial"/>
                <a:sym typeface="Arial"/>
              </a:rPr>
              <a:t>ISSUES</a:t>
            </a:r>
            <a:endParaRPr/>
          </a:p>
          <a:p>
            <a:pPr marL="321812" lvl="0" indent="-321812" algn="just" rtl="0">
              <a:spcBef>
                <a:spcPts val="360"/>
              </a:spcBef>
              <a:spcAft>
                <a:spcPts val="0"/>
              </a:spcAft>
              <a:buNone/>
            </a:pPr>
            <a:r>
              <a:rPr lang="en-US">
                <a:solidFill>
                  <a:schemeClr val="dk1"/>
                </a:solidFill>
                <a:latin typeface="Arial"/>
                <a:ea typeface="Arial"/>
                <a:cs typeface="Arial"/>
                <a:sym typeface="Arial"/>
              </a:rPr>
              <a:t>Q. </a:t>
            </a:r>
            <a:r>
              <a:rPr lang="en-US" b="1">
                <a:solidFill>
                  <a:schemeClr val="dk1"/>
                </a:solidFill>
                <a:latin typeface="Arial"/>
                <a:ea typeface="Arial"/>
                <a:cs typeface="Arial"/>
                <a:sym typeface="Arial"/>
              </a:rPr>
              <a:t>What would happen if supply of goods and service both , supply of goods ₹ 49 lakh during FY 2021-22  and supply of service ₹ 49 lakh during FY 2021-22 ?</a:t>
            </a:r>
            <a:endParaRPr/>
          </a:p>
          <a:p>
            <a:pPr marL="321812" lvl="0" indent="-321812" algn="just" rtl="0">
              <a:spcBef>
                <a:spcPts val="360"/>
              </a:spcBef>
              <a:spcAft>
                <a:spcPts val="0"/>
              </a:spcAft>
              <a:buNone/>
            </a:pPr>
            <a:r>
              <a:rPr lang="en-US">
                <a:solidFill>
                  <a:schemeClr val="dk1"/>
                </a:solidFill>
                <a:latin typeface="Arial"/>
                <a:ea typeface="Arial"/>
                <a:cs typeface="Arial"/>
                <a:sym typeface="Arial"/>
              </a:rPr>
              <a:t>A. TDS provisions under section 194Q not applicable but section 194C or other provision may be applicable. </a:t>
            </a:r>
            <a:endParaRPr/>
          </a:p>
          <a:p>
            <a:pPr marL="321812" lvl="0" indent="-321812" algn="just" rtl="0">
              <a:spcBef>
                <a:spcPts val="375"/>
              </a:spcBef>
              <a:spcAft>
                <a:spcPts val="0"/>
              </a:spcAft>
              <a:buNone/>
            </a:pPr>
            <a:endParaRPr/>
          </a:p>
          <a:p>
            <a:pPr marL="321812" lvl="0" indent="-321812" algn="just" rtl="0">
              <a:spcBef>
                <a:spcPts val="360"/>
              </a:spcBef>
              <a:spcAft>
                <a:spcPts val="0"/>
              </a:spcAft>
              <a:buNone/>
            </a:pPr>
            <a:r>
              <a:rPr lang="en-US">
                <a:solidFill>
                  <a:schemeClr val="dk1"/>
                </a:solidFill>
                <a:latin typeface="Arial"/>
                <a:ea typeface="Arial"/>
                <a:cs typeface="Arial"/>
                <a:sym typeface="Arial"/>
              </a:rPr>
              <a:t> Q. </a:t>
            </a:r>
            <a:r>
              <a:rPr lang="en-US" b="1">
                <a:solidFill>
                  <a:schemeClr val="dk1"/>
                </a:solidFill>
                <a:latin typeface="Arial"/>
                <a:ea typeface="Arial"/>
                <a:cs typeface="Arial"/>
                <a:sym typeface="Arial"/>
              </a:rPr>
              <a:t> Purchases during  FY 2021-22 of ₹ 1  crore after 01-07-2021 but  full advance payment already made upto 30-06-2021 whether tax under section 194Q? How to comply TDS provisions of section 194Q?</a:t>
            </a:r>
            <a:endParaRPr/>
          </a:p>
          <a:p>
            <a:pPr marL="457200" lvl="0" indent="-457200" algn="just" rtl="0">
              <a:spcBef>
                <a:spcPts val="360"/>
              </a:spcBef>
              <a:spcAft>
                <a:spcPts val="0"/>
              </a:spcAft>
              <a:buClr>
                <a:schemeClr val="dk1"/>
              </a:buClr>
              <a:buSzPts val="1800"/>
              <a:buAutoNum type="alphaUcPeriod"/>
            </a:pPr>
            <a:r>
              <a:rPr lang="en-US">
                <a:solidFill>
                  <a:schemeClr val="dk1"/>
                </a:solidFill>
                <a:latin typeface="Arial"/>
                <a:ea typeface="Arial"/>
                <a:cs typeface="Arial"/>
                <a:sym typeface="Arial"/>
              </a:rPr>
              <a:t>Since payment already made before applicability of provision of section 194Q  for purchase and no more payment required to be done  and tax to be deducted at the time of payment or credit to party  so provision of section 194Q not applicable. Further section 206C(1H)   shall be applicable  since at the time of receipt of consideration for sale of goods TCS provisions were already in application. </a:t>
            </a:r>
            <a:endParaRPr/>
          </a:p>
          <a:p>
            <a:pPr marL="358775" lvl="0" indent="-358775" algn="just" rtl="0">
              <a:spcBef>
                <a:spcPts val="360"/>
              </a:spcBef>
              <a:spcAft>
                <a:spcPts val="0"/>
              </a:spcAft>
              <a:buNone/>
            </a:pPr>
            <a:r>
              <a:rPr lang="en-US">
                <a:solidFill>
                  <a:schemeClr val="dk1"/>
                </a:solidFill>
                <a:latin typeface="Arial"/>
                <a:ea typeface="Arial"/>
                <a:cs typeface="Arial"/>
                <a:sym typeface="Arial"/>
              </a:rPr>
              <a:t>Q. Treatment of  GST and other taxes whether to be included in the aggregate value of purchases for verifying the threshold limit. Whether tax to be deducted on gross amount inclusive of GST or exclusive of GST? </a:t>
            </a:r>
            <a:endParaRPr/>
          </a:p>
          <a:p>
            <a:pPr marL="358775" lvl="0" indent="-358775" algn="just" rtl="0">
              <a:spcBef>
                <a:spcPts val="360"/>
              </a:spcBef>
              <a:spcAft>
                <a:spcPts val="0"/>
              </a:spcAft>
              <a:buNone/>
            </a:pPr>
            <a:r>
              <a:rPr lang="en-US">
                <a:solidFill>
                  <a:schemeClr val="dk1"/>
                </a:solidFill>
                <a:latin typeface="Arial"/>
                <a:ea typeface="Arial"/>
                <a:cs typeface="Arial"/>
                <a:sym typeface="Arial"/>
              </a:rPr>
              <a:t>A.  Value of goods to be checked </a:t>
            </a:r>
            <a:endParaRPr/>
          </a:p>
        </p:txBody>
      </p:sp>
      <p:sp>
        <p:nvSpPr>
          <p:cNvPr id="593" name="Google Shape;593;p40"/>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 PP SINGH </a:t>
            </a:r>
            <a:endParaRPr/>
          </a:p>
        </p:txBody>
      </p:sp>
    </p:spTree>
  </p:cSld>
  <p:clrMapOvr>
    <a:masterClrMapping/>
  </p:clrMapOvr>
  <p:transition>
    <p:wedge/>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597"/>
        <p:cNvGrpSpPr/>
        <p:nvPr/>
      </p:nvGrpSpPr>
      <p:grpSpPr>
        <a:xfrm>
          <a:off x="0" y="0"/>
          <a:ext cx="0" cy="0"/>
          <a:chOff x="0" y="0"/>
          <a:chExt cx="0" cy="0"/>
        </a:xfrm>
      </p:grpSpPr>
      <p:sp>
        <p:nvSpPr>
          <p:cNvPr id="598" name="Google Shape;598;p41"/>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49</a:t>
            </a:fld>
            <a:endParaRPr/>
          </a:p>
        </p:txBody>
      </p:sp>
      <p:sp>
        <p:nvSpPr>
          <p:cNvPr id="599" name="Google Shape;599;p41"/>
          <p:cNvSpPr/>
          <p:nvPr/>
        </p:nvSpPr>
        <p:spPr>
          <a:xfrm>
            <a:off x="1898119" y="2967335"/>
            <a:ext cx="8395760" cy="1323439"/>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dk1"/>
                </a:solidFill>
                <a:latin typeface="Arial"/>
                <a:ea typeface="Arial"/>
                <a:cs typeface="Arial"/>
                <a:sym typeface="Arial"/>
              </a:rPr>
              <a:t>TDS ON CERTAIN PAYMENTS BY </a:t>
            </a:r>
            <a:endParaRPr sz="4000" b="1">
              <a:solidFill>
                <a:schemeClr val="dk1"/>
              </a:solidFill>
              <a:latin typeface="Arial"/>
              <a:ea typeface="Arial"/>
              <a:cs typeface="Arial"/>
              <a:sym typeface="Arial"/>
            </a:endParaRPr>
          </a:p>
          <a:p>
            <a:pPr marL="0" marR="0" lvl="0" indent="0" algn="ctr" rtl="0">
              <a:spcBef>
                <a:spcPts val="0"/>
              </a:spcBef>
              <a:spcAft>
                <a:spcPts val="0"/>
              </a:spcAft>
              <a:buNone/>
            </a:pPr>
            <a:r>
              <a:rPr lang="en-US" sz="4000" b="1">
                <a:solidFill>
                  <a:schemeClr val="dk1"/>
                </a:solidFill>
                <a:latin typeface="Arial"/>
                <a:ea typeface="Arial"/>
                <a:cs typeface="Arial"/>
                <a:sym typeface="Arial"/>
              </a:rPr>
              <a:t>INDIVIDUAL OR HUF U/S 194M</a:t>
            </a:r>
            <a:r>
              <a:rPr lang="en-US" sz="4000">
                <a:solidFill>
                  <a:schemeClr val="dk1"/>
                </a:solidFill>
                <a:latin typeface="Arial"/>
                <a:ea typeface="Arial"/>
                <a:cs typeface="Arial"/>
                <a:sym typeface="Arial"/>
              </a:rPr>
              <a:t> </a:t>
            </a:r>
            <a:endParaRPr sz="4000" b="1" cap="none">
              <a:solidFill>
                <a:schemeClr val="dk1"/>
              </a:solidFill>
              <a:latin typeface="Arial"/>
              <a:ea typeface="Arial"/>
              <a:cs typeface="Arial"/>
              <a:sym typeface="Arial"/>
            </a:endParaRPr>
          </a:p>
        </p:txBody>
      </p:sp>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335"/>
        <p:cNvGrpSpPr/>
        <p:nvPr/>
      </p:nvGrpSpPr>
      <p:grpSpPr>
        <a:xfrm>
          <a:off x="0" y="0"/>
          <a:ext cx="0" cy="0"/>
          <a:chOff x="0" y="0"/>
          <a:chExt cx="0" cy="0"/>
        </a:xfrm>
      </p:grpSpPr>
      <p:sp>
        <p:nvSpPr>
          <p:cNvPr id="336" name="Google Shape;336;p5"/>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5</a:t>
            </a:fld>
            <a:endParaRPr/>
          </a:p>
        </p:txBody>
      </p:sp>
      <p:sp>
        <p:nvSpPr>
          <p:cNvPr id="337" name="Google Shape;337;p5"/>
          <p:cNvSpPr/>
          <p:nvPr/>
        </p:nvSpPr>
        <p:spPr>
          <a:xfrm>
            <a:off x="559889" y="2967335"/>
            <a:ext cx="11072262" cy="1754326"/>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rgbClr val="000000"/>
                </a:solidFill>
                <a:latin typeface="Arial"/>
                <a:ea typeface="Arial"/>
                <a:cs typeface="Arial"/>
                <a:sym typeface="Arial"/>
              </a:rPr>
              <a:t>new changes</a:t>
            </a:r>
            <a:endParaRPr/>
          </a:p>
          <a:p>
            <a:pPr marL="0" marR="0" lvl="0" indent="0" algn="ctr" rtl="0">
              <a:spcBef>
                <a:spcPts val="0"/>
              </a:spcBef>
              <a:spcAft>
                <a:spcPts val="0"/>
              </a:spcAft>
              <a:buNone/>
            </a:pPr>
            <a:r>
              <a:rPr lang="en-US" sz="5400" b="1" i="0" u="none" strike="noStrike" cap="none">
                <a:solidFill>
                  <a:srgbClr val="000000"/>
                </a:solidFill>
                <a:latin typeface="Arial"/>
                <a:ea typeface="Arial"/>
                <a:cs typeface="Arial"/>
                <a:sym typeface="Arial"/>
              </a:rPr>
              <a:t> by Finance Act 202</a:t>
            </a:r>
            <a:r>
              <a:rPr lang="en-US" sz="5400" b="1"/>
              <a:t>3</a:t>
            </a:r>
            <a:r>
              <a:rPr lang="en-US" sz="5400" b="1" i="0" u="none" strike="noStrike" cap="none">
                <a:solidFill>
                  <a:srgbClr val="000000"/>
                </a:solidFill>
                <a:latin typeface="Arial"/>
                <a:ea typeface="Arial"/>
                <a:cs typeface="Arial"/>
                <a:sym typeface="Arial"/>
              </a:rPr>
              <a:t> </a:t>
            </a:r>
            <a:endParaRPr sz="5400" b="1" i="0" u="none" strike="noStrike" cap="none">
              <a:solidFill>
                <a:srgbClr val="000000"/>
              </a:solidFill>
              <a:latin typeface="Arial"/>
              <a:ea typeface="Arial"/>
              <a:cs typeface="Arial"/>
              <a:sym typeface="Arial"/>
            </a:endParaRPr>
          </a:p>
        </p:txBody>
      </p:sp>
    </p:spTree>
  </p:cSld>
  <p:clrMapOvr>
    <a:masterClrMapping/>
  </p:clrMapOvr>
  <p:transition>
    <p:wedge/>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603"/>
        <p:cNvGrpSpPr/>
        <p:nvPr/>
      </p:nvGrpSpPr>
      <p:grpSpPr>
        <a:xfrm>
          <a:off x="0" y="0"/>
          <a:ext cx="0" cy="0"/>
          <a:chOff x="0" y="0"/>
          <a:chExt cx="0" cy="0"/>
        </a:xfrm>
      </p:grpSpPr>
      <p:sp>
        <p:nvSpPr>
          <p:cNvPr id="604" name="Google Shape;604;p42"/>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50</a:t>
            </a:fld>
            <a:endParaRPr/>
          </a:p>
        </p:txBody>
      </p:sp>
      <p:sp>
        <p:nvSpPr>
          <p:cNvPr id="605" name="Google Shape;605;p42"/>
          <p:cNvSpPr/>
          <p:nvPr/>
        </p:nvSpPr>
        <p:spPr>
          <a:xfrm>
            <a:off x="94267" y="170046"/>
            <a:ext cx="11472421" cy="618630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b="1">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TDS ON CERTAIN PAYMENTS BY INDIVIDUAL OR HUF U/S 194M:</a:t>
            </a:r>
            <a:r>
              <a:rPr lang="en-US" sz="1800">
                <a:solidFill>
                  <a:schemeClr val="dk1"/>
                </a:solidFill>
                <a:latin typeface="Calibri"/>
                <a:ea typeface="Calibri"/>
                <a:cs typeface="Calibri"/>
                <a:sym typeface="Calibri"/>
              </a:rPr>
              <a:t> Individual or HUF not subject to tax audit u/s 44AB making payment exceeding  ₹ 50 lakh to a resident (may be any person including firm , company)   for carrying out  any work  or commission  or brokerage or fee  for professional services  during the FY  for business or non- business  work  shall deduct TDS @ 5% on at the time of credit or payment whichever is earlier.</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Applicability date:</a:t>
            </a:r>
            <a:r>
              <a:rPr lang="en-US" sz="1800">
                <a:solidFill>
                  <a:schemeClr val="dk1"/>
                </a:solidFill>
                <a:latin typeface="Calibri"/>
                <a:ea typeface="Calibri"/>
                <a:cs typeface="Calibri"/>
                <a:sym typeface="Calibri"/>
              </a:rPr>
              <a:t> w. e .f   </a:t>
            </a:r>
            <a:r>
              <a:rPr lang="en-US" sz="1800" b="1">
                <a:solidFill>
                  <a:schemeClr val="dk1"/>
                </a:solidFill>
                <a:latin typeface="Calibri"/>
                <a:ea typeface="Calibri"/>
                <a:cs typeface="Calibri"/>
                <a:sym typeface="Calibri"/>
              </a:rPr>
              <a:t>01-09-2019</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Person generally coming into this provision:</a:t>
            </a:r>
            <a:r>
              <a:rPr lang="en-US" sz="1800">
                <a:solidFill>
                  <a:schemeClr val="dk1"/>
                </a:solidFill>
                <a:latin typeface="Calibri"/>
                <a:ea typeface="Calibri"/>
                <a:cs typeface="Calibri"/>
                <a:sym typeface="Calibri"/>
              </a:rPr>
              <a:t> outsourcing the construction of residential property, new factory or other commercial establishment where payment exceeds ₹ 50lakh to a contractor.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Who is liable to deduct tax?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Individual or HUF making payment to a resident </a:t>
            </a:r>
            <a:r>
              <a:rPr lang="en-US" sz="1800" b="1">
                <a:solidFill>
                  <a:schemeClr val="dk1"/>
                </a:solidFill>
                <a:latin typeface="Calibri"/>
                <a:ea typeface="Calibri"/>
                <a:cs typeface="Calibri"/>
                <a:sym typeface="Calibri"/>
              </a:rPr>
              <a:t>exceeding ₹ 50 lakh</a:t>
            </a:r>
            <a:r>
              <a:rPr lang="en-US" sz="1800">
                <a:solidFill>
                  <a:schemeClr val="dk1"/>
                </a:solidFill>
                <a:latin typeface="Calibri"/>
                <a:ea typeface="Calibri"/>
                <a:cs typeface="Calibri"/>
                <a:sym typeface="Calibri"/>
              </a:rPr>
              <a:t> in a FY for any work, commission or fee for professional or technical services.</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 </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Threshold limit: </a:t>
            </a:r>
            <a:r>
              <a:rPr lang="en-US" sz="1800">
                <a:solidFill>
                  <a:schemeClr val="dk1"/>
                </a:solidFill>
                <a:latin typeface="Calibri"/>
                <a:ea typeface="Calibri"/>
                <a:cs typeface="Calibri"/>
                <a:sym typeface="Calibri"/>
              </a:rPr>
              <a:t>₹ 50 lakhs in aggregate in a FY to a person being resident. Same person may get payment for any work to be done, commission/ brokerage and fee for professional technical services then combined limit for all the three.  Example – payment by Mr. X  to Mr. Y during FY 2020-21 ₹ 45 Lakh  for construction of residential house to a contractor being resident in India and payment during FY 2021-22 ₹ 48 Lakh no need to deduct tax</a:t>
            </a: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Note:</a:t>
            </a:r>
            <a:r>
              <a:rPr lang="en-US" sz="1800">
                <a:solidFill>
                  <a:schemeClr val="dk1"/>
                </a:solidFill>
                <a:latin typeface="Calibri"/>
                <a:ea typeface="Calibri"/>
                <a:cs typeface="Calibri"/>
                <a:sym typeface="Calibri"/>
              </a:rPr>
              <a:t> limit for commission or brokerage and fee for professional services is too high and rarely any transaction will be covered. </a:t>
            </a:r>
            <a:endParaRPr sz="1800">
              <a:solidFill>
                <a:schemeClr val="dk1"/>
              </a:solidFill>
              <a:latin typeface="Calibri"/>
              <a:ea typeface="Calibri"/>
              <a:cs typeface="Calibri"/>
              <a:sym typeface="Calibri"/>
            </a:endParaRPr>
          </a:p>
        </p:txBody>
      </p:sp>
    </p:spTree>
  </p:cSld>
  <p:clrMapOvr>
    <a:masterClrMapping/>
  </p:clrMapOvr>
  <p:transition>
    <p:wedge/>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609"/>
        <p:cNvGrpSpPr/>
        <p:nvPr/>
      </p:nvGrpSpPr>
      <p:grpSpPr>
        <a:xfrm>
          <a:off x="0" y="0"/>
          <a:ext cx="0" cy="0"/>
          <a:chOff x="0" y="0"/>
          <a:chExt cx="0" cy="0"/>
        </a:xfrm>
      </p:grpSpPr>
      <p:sp>
        <p:nvSpPr>
          <p:cNvPr id="610" name="Google Shape;610;p43"/>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51</a:t>
            </a:fld>
            <a:endParaRPr/>
          </a:p>
        </p:txBody>
      </p:sp>
      <p:sp>
        <p:nvSpPr>
          <p:cNvPr id="611" name="Google Shape;611;p43"/>
          <p:cNvSpPr/>
          <p:nvPr/>
        </p:nvSpPr>
        <p:spPr>
          <a:xfrm>
            <a:off x="34565" y="629607"/>
            <a:ext cx="12122870" cy="590931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dk1"/>
                </a:solidFill>
                <a:latin typeface="Calibri"/>
                <a:ea typeface="Calibri"/>
                <a:cs typeface="Calibri"/>
                <a:sym typeface="Calibri"/>
              </a:rPr>
              <a:t>Nature of payment:  payment </a:t>
            </a:r>
            <a:r>
              <a:rPr lang="en-US" sz="1800">
                <a:solidFill>
                  <a:schemeClr val="dk1"/>
                </a:solidFill>
                <a:latin typeface="Calibri"/>
                <a:ea typeface="Calibri"/>
                <a:cs typeface="Calibri"/>
                <a:sym typeface="Calibri"/>
              </a:rPr>
              <a:t>for carrying out </a:t>
            </a:r>
            <a:r>
              <a:rPr lang="en-US" sz="1800" b="1">
                <a:solidFill>
                  <a:schemeClr val="dk1"/>
                </a:solidFill>
                <a:latin typeface="Calibri"/>
                <a:ea typeface="Calibri"/>
                <a:cs typeface="Calibri"/>
                <a:sym typeface="Calibri"/>
              </a:rPr>
              <a:t>any work</a:t>
            </a:r>
            <a:r>
              <a:rPr lang="en-US" sz="1800">
                <a:solidFill>
                  <a:schemeClr val="dk1"/>
                </a:solidFill>
                <a:latin typeface="Calibri"/>
                <a:ea typeface="Calibri"/>
                <a:cs typeface="Calibri"/>
                <a:sym typeface="Calibri"/>
              </a:rPr>
              <a:t> (including supply of labour for carrying out any work) in pursuance of a contract, by way of commission (not being insurance commission referred to in </a:t>
            </a:r>
            <a:r>
              <a:rPr lang="en-US" sz="1800" u="sng">
                <a:solidFill>
                  <a:srgbClr val="0000FF"/>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section 194D</a:t>
            </a:r>
            <a:r>
              <a:rPr lang="en-US" sz="1800">
                <a:solidFill>
                  <a:schemeClr val="dk1"/>
                </a:solidFill>
                <a:latin typeface="Calibri"/>
                <a:ea typeface="Calibri"/>
                <a:cs typeface="Calibri"/>
                <a:sym typeface="Calibri"/>
              </a:rPr>
              <a:t>) or brokerage or by way of fees for professional services.</a:t>
            </a:r>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 </a:t>
            </a:r>
            <a:r>
              <a:rPr lang="en-US" sz="1800" b="1">
                <a:solidFill>
                  <a:schemeClr val="dk1"/>
                </a:solidFill>
                <a:latin typeface="Calibri"/>
                <a:ea typeface="Calibri"/>
                <a:cs typeface="Calibri"/>
                <a:sym typeface="Calibri"/>
              </a:rPr>
              <a:t>Meaning of work: work" shall include—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(a)   Advertising; </a:t>
            </a:r>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(b)   Broadcasting and telecasting including production of programmes for such broadcasting or telecasting; </a:t>
            </a:r>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(c)   Carriage of goods or passengers by any mode of transport other than by railways; </a:t>
            </a:r>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(d)   Catering; </a:t>
            </a:r>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(e)   manufacturing or supplying a product according to the requirement or specification of a customer by using material purchased from such customer or its associate, being a person placed similarly in relation to such customer as is the person placed in relation to the assessee under the provisions contained in clause (b) of sub-section (2) of section 40A,] </a:t>
            </a:r>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 </a:t>
            </a:r>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but does not include manufacturing or supplying a product according to the requirement or specification of a customer by using material purchased from a person, other than such customer or associate of such customer.</a:t>
            </a:r>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l" rtl="0">
              <a:spcBef>
                <a:spcPts val="0"/>
              </a:spcBef>
              <a:spcAft>
                <a:spcPts val="0"/>
              </a:spcAft>
              <a:buNone/>
            </a:pPr>
            <a:r>
              <a:rPr lang="en-US" sz="1800" b="1">
                <a:solidFill>
                  <a:schemeClr val="dk1"/>
                </a:solidFill>
                <a:latin typeface="Arial"/>
                <a:ea typeface="Arial"/>
                <a:cs typeface="Arial"/>
                <a:sym typeface="Arial"/>
              </a:rPr>
              <a:t>Note: definition of work is inclusive one. </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b="1">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The provisions of </a:t>
            </a:r>
            <a:r>
              <a:rPr lang="en-US" sz="1800" u="sng">
                <a:solidFill>
                  <a:schemeClr val="dk1"/>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section 203A</a:t>
            </a:r>
            <a:r>
              <a:rPr lang="en-US" sz="1800">
                <a:solidFill>
                  <a:schemeClr val="dk1"/>
                </a:solidFill>
                <a:latin typeface="Arial"/>
                <a:ea typeface="Arial"/>
                <a:cs typeface="Arial"/>
                <a:sym typeface="Arial"/>
              </a:rPr>
              <a:t> shall not apply to a person required to deduct tax in accordance with the provisions of this section. In other words No need of TAN for deducting and depositing tax.</a:t>
            </a:r>
            <a:endParaRPr sz="1800">
              <a:solidFill>
                <a:schemeClr val="dk1"/>
              </a:solidFill>
              <a:latin typeface="Arial"/>
              <a:ea typeface="Arial"/>
              <a:cs typeface="Arial"/>
              <a:sym typeface="Arial"/>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ransition>
    <p:wedge/>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615"/>
        <p:cNvGrpSpPr/>
        <p:nvPr/>
      </p:nvGrpSpPr>
      <p:grpSpPr>
        <a:xfrm>
          <a:off x="0" y="0"/>
          <a:ext cx="0" cy="0"/>
          <a:chOff x="0" y="0"/>
          <a:chExt cx="0" cy="0"/>
        </a:xfrm>
      </p:grpSpPr>
      <p:sp>
        <p:nvSpPr>
          <p:cNvPr id="616" name="Google Shape;616;p44"/>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52</a:t>
            </a:fld>
            <a:endParaRPr/>
          </a:p>
        </p:txBody>
      </p:sp>
      <p:sp>
        <p:nvSpPr>
          <p:cNvPr id="617" name="Google Shape;617;p44"/>
          <p:cNvSpPr/>
          <p:nvPr/>
        </p:nvSpPr>
        <p:spPr>
          <a:xfrm>
            <a:off x="242182" y="1911533"/>
            <a:ext cx="11911594" cy="1569660"/>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chemeClr val="dk1"/>
                </a:solidFill>
                <a:latin typeface="Arial"/>
                <a:ea typeface="Arial"/>
                <a:cs typeface="Arial"/>
                <a:sym typeface="Arial"/>
              </a:rPr>
              <a:t>TDS ON CASH WITHDRWAL EXCEEDING ₹ 1 CRORE FROM </a:t>
            </a:r>
            <a:endParaRPr sz="3200" b="1">
              <a:solidFill>
                <a:schemeClr val="dk1"/>
              </a:solidFill>
              <a:latin typeface="Arial"/>
              <a:ea typeface="Arial"/>
              <a:cs typeface="Arial"/>
              <a:sym typeface="Arial"/>
            </a:endParaRPr>
          </a:p>
          <a:p>
            <a:pPr marL="0" marR="0" lvl="0" indent="0" algn="ctr" rtl="0">
              <a:spcBef>
                <a:spcPts val="0"/>
              </a:spcBef>
              <a:spcAft>
                <a:spcPts val="0"/>
              </a:spcAft>
              <a:buNone/>
            </a:pPr>
            <a:r>
              <a:rPr lang="en-US" sz="3200" b="1">
                <a:solidFill>
                  <a:schemeClr val="dk1"/>
                </a:solidFill>
                <a:latin typeface="Arial"/>
                <a:ea typeface="Arial"/>
                <a:cs typeface="Arial"/>
                <a:sym typeface="Arial"/>
              </a:rPr>
              <a:t> A BANK/POST OFFICE/COOPERATIVE BANK </a:t>
            </a:r>
            <a:endParaRPr/>
          </a:p>
          <a:p>
            <a:pPr marL="0" marR="0" lvl="0" indent="0" algn="ctr" rtl="0">
              <a:spcBef>
                <a:spcPts val="0"/>
              </a:spcBef>
              <a:spcAft>
                <a:spcPts val="0"/>
              </a:spcAft>
              <a:buNone/>
            </a:pPr>
            <a:r>
              <a:rPr lang="en-US" sz="3200" b="1">
                <a:solidFill>
                  <a:schemeClr val="dk1"/>
                </a:solidFill>
                <a:latin typeface="Arial"/>
                <a:ea typeface="Arial"/>
                <a:cs typeface="Arial"/>
                <a:sym typeface="Arial"/>
              </a:rPr>
              <a:t>UNDER SECTION 194N:</a:t>
            </a:r>
            <a:endParaRPr sz="3200">
              <a:solidFill>
                <a:schemeClr val="dk1"/>
              </a:solidFill>
              <a:latin typeface="Arial"/>
              <a:ea typeface="Arial"/>
              <a:cs typeface="Arial"/>
              <a:sym typeface="Arial"/>
            </a:endParaRPr>
          </a:p>
        </p:txBody>
      </p:sp>
    </p:spTree>
  </p:cSld>
  <p:clrMapOvr>
    <a:masterClrMapping/>
  </p:clrMapOvr>
  <p:transition>
    <p:wedge/>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621"/>
        <p:cNvGrpSpPr/>
        <p:nvPr/>
      </p:nvGrpSpPr>
      <p:grpSpPr>
        <a:xfrm>
          <a:off x="0" y="0"/>
          <a:ext cx="0" cy="0"/>
          <a:chOff x="0" y="0"/>
          <a:chExt cx="0" cy="0"/>
        </a:xfrm>
      </p:grpSpPr>
      <p:sp>
        <p:nvSpPr>
          <p:cNvPr id="622" name="Google Shape;622;p45"/>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53</a:t>
            </a:fld>
            <a:endParaRPr/>
          </a:p>
        </p:txBody>
      </p:sp>
      <p:sp>
        <p:nvSpPr>
          <p:cNvPr id="623" name="Google Shape;623;p45"/>
          <p:cNvSpPr/>
          <p:nvPr/>
        </p:nvSpPr>
        <p:spPr>
          <a:xfrm>
            <a:off x="84839" y="599077"/>
            <a:ext cx="11726945" cy="424727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dirty="0">
                <a:solidFill>
                  <a:schemeClr val="dk1"/>
                </a:solidFill>
                <a:latin typeface="Calibri"/>
                <a:ea typeface="Calibri"/>
                <a:cs typeface="Calibri"/>
                <a:sym typeface="Calibri"/>
              </a:rPr>
              <a:t>Applicability date: section 194 N Inserted by Finance Act 2020 w. e. f 01-07-2020</a:t>
            </a: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b="1" dirty="0">
                <a:solidFill>
                  <a:schemeClr val="dk1"/>
                </a:solidFill>
                <a:latin typeface="Calibri"/>
                <a:ea typeface="Calibri"/>
                <a:cs typeface="Calibri"/>
                <a:sym typeface="Calibri"/>
              </a:rPr>
              <a:t> </a:t>
            </a:r>
            <a:r>
              <a:rPr lang="en-US" sz="1600" b="1" dirty="0" smtClean="0">
                <a:solidFill>
                  <a:schemeClr val="dk1"/>
                </a:solidFill>
                <a:latin typeface="Calibri"/>
                <a:ea typeface="Calibri"/>
                <a:cs typeface="Calibri"/>
                <a:sym typeface="Calibri"/>
              </a:rPr>
              <a:t>When </a:t>
            </a:r>
            <a:r>
              <a:rPr lang="en-US" sz="1600" b="1" dirty="0">
                <a:solidFill>
                  <a:schemeClr val="dk1"/>
                </a:solidFill>
                <a:latin typeface="Calibri"/>
                <a:ea typeface="Calibri"/>
                <a:cs typeface="Calibri"/>
                <a:sym typeface="Calibri"/>
              </a:rPr>
              <a:t>TDS provision applicable: </a:t>
            </a:r>
            <a:r>
              <a:rPr lang="en-US" sz="1600" dirty="0">
                <a:solidFill>
                  <a:schemeClr val="dk1"/>
                </a:solidFill>
                <a:latin typeface="Calibri"/>
                <a:ea typeface="Calibri"/>
                <a:cs typeface="Calibri"/>
                <a:sym typeface="Calibri"/>
              </a:rPr>
              <a:t>if cash withdrawal in </a:t>
            </a:r>
            <a:r>
              <a:rPr lang="en-US" sz="1600" i="1" dirty="0">
                <a:solidFill>
                  <a:schemeClr val="dk1"/>
                </a:solidFill>
                <a:latin typeface="Calibri"/>
                <a:ea typeface="Calibri"/>
                <a:cs typeface="Calibri"/>
                <a:sym typeface="Calibri"/>
              </a:rPr>
              <a:t>aggregate</a:t>
            </a:r>
            <a:r>
              <a:rPr lang="en-US" sz="1600" b="1" dirty="0">
                <a:solidFill>
                  <a:schemeClr val="dk1"/>
                </a:solidFill>
                <a:latin typeface="Calibri"/>
                <a:ea typeface="Calibri"/>
                <a:cs typeface="Calibri"/>
                <a:sym typeface="Calibri"/>
              </a:rPr>
              <a:t> during  FY </a:t>
            </a:r>
            <a:r>
              <a:rPr lang="en-US" sz="1600" i="1" dirty="0">
                <a:solidFill>
                  <a:schemeClr val="dk1"/>
                </a:solidFill>
                <a:latin typeface="Calibri"/>
                <a:ea typeface="Calibri"/>
                <a:cs typeface="Calibri"/>
                <a:sym typeface="Calibri"/>
              </a:rPr>
              <a:t>exceeding ₹ 1 crore from one or more accounts maintained by the recipient with (i) a banking company (including any bank or banking institution referred to in section 51 of that Act);   (ii)   a co-operative society engaged in carrying on the business of banking; or   (iii)   a post office. Here all the types of bank accounts are covered may be saving, current or any other. </a:t>
            </a:r>
            <a:endParaRPr sz="16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i="1" dirty="0">
                <a:solidFill>
                  <a:schemeClr val="dk1"/>
                </a:solidFill>
                <a:latin typeface="Calibri"/>
                <a:ea typeface="Calibri"/>
                <a:cs typeface="Calibri"/>
                <a:sym typeface="Calibri"/>
              </a:rPr>
              <a:t> </a:t>
            </a:r>
            <a:r>
              <a:rPr lang="en-US" sz="1600" b="1" i="1" dirty="0" smtClean="0">
                <a:solidFill>
                  <a:schemeClr val="dk1"/>
                </a:solidFill>
                <a:latin typeface="Calibri"/>
                <a:ea typeface="Calibri"/>
                <a:cs typeface="Calibri"/>
                <a:sym typeface="Calibri"/>
              </a:rPr>
              <a:t>Threshold </a:t>
            </a:r>
            <a:r>
              <a:rPr lang="en-US" sz="1600" b="1" i="1" dirty="0">
                <a:solidFill>
                  <a:schemeClr val="dk1"/>
                </a:solidFill>
                <a:latin typeface="Calibri"/>
                <a:ea typeface="Calibri"/>
                <a:cs typeface="Calibri"/>
                <a:sym typeface="Calibri"/>
              </a:rPr>
              <a:t>limit for deduction of TDS by BANK etc.:</a:t>
            </a:r>
            <a:r>
              <a:rPr lang="en-US" sz="1600" i="1" dirty="0">
                <a:solidFill>
                  <a:schemeClr val="dk1"/>
                </a:solidFill>
                <a:latin typeface="Calibri"/>
                <a:ea typeface="Calibri"/>
                <a:cs typeface="Calibri"/>
                <a:sym typeface="Calibri"/>
              </a:rPr>
              <a:t> ₹ 1 crore for a FY   from a bank/post office/ co-operative society. In other words if  account holder has 3 bank accounts in a bank overall limit is ₹ 1crore but if 3 bank accounts in 3 different banks then limit will ₹ 1 crore for each bank. </a:t>
            </a:r>
            <a:r>
              <a:rPr lang="en-US" sz="1600" i="1" dirty="0" smtClean="0">
                <a:solidFill>
                  <a:schemeClr val="dk1"/>
                </a:solidFill>
                <a:latin typeface="Calibri"/>
                <a:ea typeface="Calibri"/>
                <a:cs typeface="Calibri"/>
                <a:sym typeface="Calibri"/>
              </a:rPr>
              <a:t>The threshold limit for cash withdrawal by cooperative society  enhanced to </a:t>
            </a:r>
            <a:r>
              <a:rPr lang="en-US" sz="1600" i="1" dirty="0">
                <a:solidFill>
                  <a:schemeClr val="dk1"/>
                </a:solidFill>
                <a:latin typeface="Calibri"/>
                <a:ea typeface="Calibri"/>
                <a:cs typeface="Calibri"/>
                <a:sym typeface="Calibri"/>
              </a:rPr>
              <a:t>R</a:t>
            </a:r>
            <a:r>
              <a:rPr lang="en-US" sz="1600" i="1" dirty="0" smtClean="0">
                <a:solidFill>
                  <a:schemeClr val="dk1"/>
                </a:solidFill>
                <a:latin typeface="Calibri"/>
                <a:ea typeface="Calibri"/>
                <a:cs typeface="Calibri"/>
                <a:sym typeface="Calibri"/>
              </a:rPr>
              <a:t>s. 3 crore w.e.f  01.april .2023  which was earlier Rs. 1 crore. The amendment made  by way of  third  proviso to section </a:t>
            </a:r>
            <a:r>
              <a:rPr lang="en-US" sz="1600" i="1" dirty="0">
                <a:solidFill>
                  <a:schemeClr val="dk1"/>
                </a:solidFill>
                <a:latin typeface="Calibri"/>
                <a:ea typeface="Calibri"/>
                <a:cs typeface="Calibri"/>
                <a:sym typeface="Calibri"/>
              </a:rPr>
              <a:t>194N as </a:t>
            </a:r>
            <a:r>
              <a:rPr lang="en-US" sz="1600" i="1" dirty="0" smtClean="0">
                <a:solidFill>
                  <a:schemeClr val="dk1"/>
                </a:solidFill>
                <a:latin typeface="Calibri"/>
                <a:ea typeface="Calibri"/>
                <a:cs typeface="Calibri"/>
                <a:sym typeface="Calibri"/>
              </a:rPr>
              <a:t>under</a:t>
            </a:r>
          </a:p>
          <a:p>
            <a:pPr lvl="0" algn="just"/>
            <a:r>
              <a:rPr lang="en-US" sz="1600" i="1" dirty="0" smtClean="0">
                <a:solidFill>
                  <a:schemeClr val="dk1"/>
                </a:solidFill>
                <a:latin typeface="Calibri"/>
                <a:ea typeface="Calibri"/>
                <a:cs typeface="Calibri"/>
                <a:sym typeface="Calibri"/>
              </a:rPr>
              <a:t> “Provided also that </a:t>
            </a:r>
            <a:r>
              <a:rPr lang="en-US" sz="1600" i="1" dirty="0">
                <a:solidFill>
                  <a:schemeClr val="dk1"/>
                </a:solidFill>
                <a:latin typeface="Calibri"/>
                <a:ea typeface="Calibri"/>
                <a:cs typeface="Calibri"/>
                <a:sym typeface="Calibri"/>
              </a:rPr>
              <a:t>where the recipient is a co-operative society, the provisions of this section shall have effect, as if for the words "one crore rupees", the words "three crore rupees" had been </a:t>
            </a:r>
            <a:r>
              <a:rPr lang="en-US" sz="1600" i="1" dirty="0" smtClean="0">
                <a:solidFill>
                  <a:schemeClr val="dk1"/>
                </a:solidFill>
                <a:latin typeface="Calibri"/>
                <a:ea typeface="Calibri"/>
                <a:cs typeface="Calibri"/>
                <a:sym typeface="Calibri"/>
              </a:rPr>
              <a:t>substituted”</a:t>
            </a:r>
            <a:endParaRPr sz="16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i="1" dirty="0">
                <a:solidFill>
                  <a:schemeClr val="dk1"/>
                </a:solidFill>
                <a:latin typeface="Calibri"/>
                <a:ea typeface="Calibri"/>
                <a:cs typeface="Calibri"/>
                <a:sym typeface="Calibri"/>
              </a:rPr>
              <a:t> </a:t>
            </a:r>
            <a:endParaRPr sz="1600" i="1" dirty="0">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b="1" i="1" dirty="0">
                <a:solidFill>
                  <a:schemeClr val="dk1"/>
                </a:solidFill>
                <a:sym typeface="Arial"/>
              </a:rPr>
              <a:t>RATE OF TDS IF REGULAR IN FILING OF ITR: 2% OVER AND ABOVE ₹ 1 CRORE</a:t>
            </a:r>
            <a:r>
              <a:rPr lang="en-US" sz="1200" b="1" i="1" dirty="0" smtClean="0">
                <a:solidFill>
                  <a:schemeClr val="dk1"/>
                </a:solidFill>
                <a:sym typeface="Arial"/>
              </a:rPr>
              <a:t>.</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1" i="1" dirty="0">
                <a:solidFill>
                  <a:schemeClr val="dk1"/>
                </a:solidFill>
                <a:sym typeface="Arial"/>
              </a:rPr>
              <a:t>RATE OF TDS IF ITR NOT FILED LAST 3 AYs: Lower threshold limit of ₹ 20 lakh in aggregate</a:t>
            </a:r>
            <a:r>
              <a:rPr lang="en-US" sz="1200" i="1" dirty="0">
                <a:solidFill>
                  <a:schemeClr val="dk1"/>
                </a:solidFill>
                <a:sym typeface="Arial"/>
              </a:rPr>
              <a:t> </a:t>
            </a:r>
            <a:r>
              <a:rPr lang="en-US" sz="1600" i="1" dirty="0">
                <a:solidFill>
                  <a:schemeClr val="dk1"/>
                </a:solidFill>
                <a:latin typeface="Arial"/>
                <a:ea typeface="Arial"/>
                <a:cs typeface="Arial"/>
                <a:sym typeface="Arial"/>
              </a:rPr>
              <a:t>if account holder has not filed ITR for last 3 AYs for which due date for filing ITR u/s 139(1) already expired. i. e belated return could be filed before 31</a:t>
            </a:r>
            <a:r>
              <a:rPr lang="en-US" sz="1600" i="1" baseline="30000" dirty="0">
                <a:solidFill>
                  <a:schemeClr val="dk1"/>
                </a:solidFill>
                <a:latin typeface="Arial"/>
                <a:ea typeface="Arial"/>
                <a:cs typeface="Arial"/>
                <a:sym typeface="Arial"/>
              </a:rPr>
              <a:t>st</a:t>
            </a:r>
            <a:r>
              <a:rPr lang="en-US" sz="1600" i="1" dirty="0">
                <a:solidFill>
                  <a:schemeClr val="dk1"/>
                </a:solidFill>
                <a:latin typeface="Arial"/>
                <a:ea typeface="Arial"/>
                <a:cs typeface="Arial"/>
                <a:sym typeface="Arial"/>
              </a:rPr>
              <a:t> March but here for TDS only original due date to be considered. </a:t>
            </a:r>
            <a:endParaRPr sz="1600" i="1" dirty="0">
              <a:solidFill>
                <a:schemeClr val="dk1"/>
              </a:solidFill>
              <a:latin typeface="Arial"/>
              <a:ea typeface="Arial"/>
              <a:cs typeface="Arial"/>
              <a:sym typeface="Arial"/>
            </a:endParaRPr>
          </a:p>
          <a:p>
            <a:pPr marL="0" marR="0" lvl="0" indent="0" algn="l" rtl="0">
              <a:spcBef>
                <a:spcPts val="0"/>
              </a:spcBef>
              <a:spcAft>
                <a:spcPts val="0"/>
              </a:spcAft>
              <a:buNone/>
            </a:pPr>
            <a:r>
              <a:rPr lang="en-US" sz="1600" b="1" dirty="0" smtClean="0">
                <a:solidFill>
                  <a:schemeClr val="dk1"/>
                </a:solidFill>
                <a:latin typeface="Arial"/>
                <a:ea typeface="Arial"/>
                <a:cs typeface="Arial"/>
                <a:sym typeface="Arial"/>
              </a:rPr>
              <a:t>RATE </a:t>
            </a:r>
            <a:r>
              <a:rPr lang="en-US" sz="1600" b="1" dirty="0">
                <a:solidFill>
                  <a:schemeClr val="dk1"/>
                </a:solidFill>
                <a:latin typeface="Arial"/>
                <a:ea typeface="Arial"/>
                <a:cs typeface="Arial"/>
                <a:sym typeface="Arial"/>
              </a:rPr>
              <a:t>OF TDS:</a:t>
            </a:r>
            <a:endParaRPr sz="1600" b="1" dirty="0">
              <a:solidFill>
                <a:schemeClr val="dk1"/>
              </a:solidFill>
              <a:latin typeface="Arial"/>
              <a:ea typeface="Arial"/>
              <a:cs typeface="Arial"/>
              <a:sym typeface="Arial"/>
            </a:endParaRPr>
          </a:p>
        </p:txBody>
      </p:sp>
      <p:graphicFrame>
        <p:nvGraphicFramePr>
          <p:cNvPr id="624" name="Google Shape;624;p45"/>
          <p:cNvGraphicFramePr/>
          <p:nvPr/>
        </p:nvGraphicFramePr>
        <p:xfrm>
          <a:off x="216323" y="5123392"/>
          <a:ext cx="10963850" cy="822960"/>
        </p:xfrm>
        <a:graphic>
          <a:graphicData uri="http://schemas.openxmlformats.org/drawingml/2006/table">
            <a:tbl>
              <a:tblPr>
                <a:noFill/>
                <a:tableStyleId>{8890A466-5AA0-418B-945C-B6924174F977}</a:tableStyleId>
              </a:tblPr>
              <a:tblGrid>
                <a:gridCol w="8550600"/>
                <a:gridCol w="2413250"/>
              </a:tblGrid>
              <a:tr h="123575">
                <a:tc>
                  <a:txBody>
                    <a:bodyPr/>
                    <a:lstStyle/>
                    <a:p>
                      <a:pPr marL="0" marR="0" lvl="0" indent="0" algn="just" rtl="0">
                        <a:spcBef>
                          <a:spcPts val="0"/>
                        </a:spcBef>
                        <a:spcAft>
                          <a:spcPts val="0"/>
                        </a:spcAft>
                        <a:buNone/>
                      </a:pPr>
                      <a:r>
                        <a:rPr lang="en-US" sz="1800" i="1">
                          <a:latin typeface="Calibri"/>
                          <a:ea typeface="Calibri"/>
                          <a:cs typeface="Calibri"/>
                          <a:sym typeface="Calibri"/>
                        </a:rPr>
                        <a:t> CASH WITHDRWAL </a:t>
                      </a:r>
                      <a:endParaRPr sz="18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i="1">
                          <a:latin typeface="Calibri"/>
                          <a:ea typeface="Calibri"/>
                          <a:cs typeface="Calibri"/>
                          <a:sym typeface="Calibri"/>
                        </a:rPr>
                        <a:t>RATE OF TDS</a:t>
                      </a:r>
                      <a:endParaRPr sz="18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28600">
                <a:tc>
                  <a:txBody>
                    <a:bodyPr/>
                    <a:lstStyle/>
                    <a:p>
                      <a:pPr marL="0" marR="0" lvl="0" indent="0" algn="just" rtl="0">
                        <a:spcBef>
                          <a:spcPts val="0"/>
                        </a:spcBef>
                        <a:spcAft>
                          <a:spcPts val="0"/>
                        </a:spcAft>
                        <a:buNone/>
                      </a:pPr>
                      <a:r>
                        <a:rPr lang="en-US" sz="1800" i="1">
                          <a:latin typeface="Calibri"/>
                          <a:ea typeface="Calibri"/>
                          <a:cs typeface="Calibri"/>
                          <a:sym typeface="Calibri"/>
                        </a:rPr>
                        <a:t>ABOVE ₹ 20 LAKHS – </a:t>
                      </a:r>
                      <a:r>
                        <a:rPr lang="en-US" sz="1800">
                          <a:latin typeface="Calibri"/>
                          <a:ea typeface="Calibri"/>
                          <a:cs typeface="Calibri"/>
                          <a:sym typeface="Calibri"/>
                        </a:rPr>
                        <a:t>₹ </a:t>
                      </a:r>
                      <a:r>
                        <a:rPr lang="en-US" sz="1800" i="1">
                          <a:latin typeface="Calibri"/>
                          <a:ea typeface="Calibri"/>
                          <a:cs typeface="Calibri"/>
                          <a:sym typeface="Calibri"/>
                        </a:rPr>
                        <a:t>1 CRORE</a:t>
                      </a:r>
                      <a:endParaRPr sz="18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i="1">
                          <a:latin typeface="Calibri"/>
                          <a:ea typeface="Calibri"/>
                          <a:cs typeface="Calibri"/>
                          <a:sym typeface="Calibri"/>
                        </a:rPr>
                        <a:t>2%</a:t>
                      </a:r>
                      <a:endParaRPr sz="18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28600">
                <a:tc>
                  <a:txBody>
                    <a:bodyPr/>
                    <a:lstStyle/>
                    <a:p>
                      <a:pPr marL="0" marR="0" lvl="0" indent="0" algn="just" rtl="0">
                        <a:spcBef>
                          <a:spcPts val="0"/>
                        </a:spcBef>
                        <a:spcAft>
                          <a:spcPts val="0"/>
                        </a:spcAft>
                        <a:buNone/>
                      </a:pPr>
                      <a:r>
                        <a:rPr lang="en-US" sz="1800" i="1">
                          <a:latin typeface="Calibri"/>
                          <a:ea typeface="Calibri"/>
                          <a:cs typeface="Calibri"/>
                          <a:sym typeface="Calibri"/>
                        </a:rPr>
                        <a:t>ABOVE </a:t>
                      </a:r>
                      <a:r>
                        <a:rPr lang="en-US" sz="1800">
                          <a:latin typeface="Calibri"/>
                          <a:ea typeface="Calibri"/>
                          <a:cs typeface="Calibri"/>
                          <a:sym typeface="Calibri"/>
                        </a:rPr>
                        <a:t>₹ </a:t>
                      </a:r>
                      <a:r>
                        <a:rPr lang="en-US" sz="1800" i="1">
                          <a:latin typeface="Calibri"/>
                          <a:ea typeface="Calibri"/>
                          <a:cs typeface="Calibri"/>
                          <a:sym typeface="Calibri"/>
                        </a:rPr>
                        <a:t>1 CRORE</a:t>
                      </a:r>
                      <a:endParaRPr sz="18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n-US" sz="1800" i="1" dirty="0">
                          <a:latin typeface="Calibri"/>
                          <a:ea typeface="Calibri"/>
                          <a:cs typeface="Calibri"/>
                          <a:sym typeface="Calibri"/>
                        </a:rPr>
                        <a:t>5% </a:t>
                      </a:r>
                      <a:endParaRPr sz="1800"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625" name="Google Shape;625;p45"/>
          <p:cNvSpPr txBox="1"/>
          <p:nvPr/>
        </p:nvSpPr>
        <p:spPr>
          <a:xfrm>
            <a:off x="0" y="6127423"/>
            <a:ext cx="12191999" cy="369332"/>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Arial"/>
                <a:ea typeface="Arial"/>
                <a:cs typeface="Arial"/>
                <a:sym typeface="Arial"/>
              </a:rPr>
              <a:t>Note: central government is empowered to give relaxation to certain payee subject to satisfaction of certain conditions. </a:t>
            </a:r>
            <a:endParaRPr sz="1800">
              <a:solidFill>
                <a:schemeClr val="lt1"/>
              </a:solidFill>
              <a:latin typeface="Arial"/>
              <a:ea typeface="Arial"/>
              <a:cs typeface="Arial"/>
              <a:sym typeface="Arial"/>
            </a:endParaRPr>
          </a:p>
        </p:txBody>
      </p:sp>
    </p:spTree>
  </p:cSld>
  <p:clrMapOvr>
    <a:masterClrMapping/>
  </p:clrMapOvr>
  <p:transition>
    <p:wedge/>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641"/>
        <p:cNvGrpSpPr/>
        <p:nvPr/>
      </p:nvGrpSpPr>
      <p:grpSpPr>
        <a:xfrm>
          <a:off x="0" y="0"/>
          <a:ext cx="0" cy="0"/>
          <a:chOff x="0" y="0"/>
          <a:chExt cx="0" cy="0"/>
        </a:xfrm>
      </p:grpSpPr>
      <p:sp>
        <p:nvSpPr>
          <p:cNvPr id="642" name="Google Shape;642;p48"/>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54</a:t>
            </a:fld>
            <a:endParaRPr/>
          </a:p>
        </p:txBody>
      </p:sp>
      <p:sp>
        <p:nvSpPr>
          <p:cNvPr id="643" name="Google Shape;643;p48"/>
          <p:cNvSpPr/>
          <p:nvPr/>
        </p:nvSpPr>
        <p:spPr>
          <a:xfrm>
            <a:off x="320511" y="1050191"/>
            <a:ext cx="11161336" cy="4801314"/>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a:solidFill>
                  <a:schemeClr val="dk1"/>
                </a:solidFill>
                <a:latin typeface="Calibri"/>
                <a:ea typeface="Calibri"/>
                <a:cs typeface="Calibri"/>
                <a:sym typeface="Calibri"/>
              </a:rPr>
              <a:t>TDS on Payment to </a:t>
            </a:r>
            <a:r>
              <a:rPr lang="en-US" sz="1800" b="1">
                <a:solidFill>
                  <a:schemeClr val="dk1"/>
                </a:solidFill>
                <a:latin typeface="Calibri"/>
                <a:ea typeface="Calibri"/>
                <a:cs typeface="Calibri"/>
                <a:sym typeface="Calibri"/>
              </a:rPr>
              <a:t>E-commerce participant</a:t>
            </a:r>
            <a:r>
              <a:rPr lang="en-US" sz="1800" b="1" i="1">
                <a:solidFill>
                  <a:schemeClr val="dk1"/>
                </a:solidFill>
                <a:latin typeface="Calibri"/>
                <a:ea typeface="Calibri"/>
                <a:cs typeface="Calibri"/>
                <a:sym typeface="Calibri"/>
              </a:rPr>
              <a:t> by the</a:t>
            </a:r>
            <a:r>
              <a:rPr lang="en-US" sz="1800" i="1">
                <a:solidFill>
                  <a:schemeClr val="dk1"/>
                </a:solidFill>
                <a:latin typeface="Calibri"/>
                <a:ea typeface="Calibri"/>
                <a:cs typeface="Calibri"/>
                <a:sym typeface="Calibri"/>
              </a:rPr>
              <a:t> </a:t>
            </a:r>
            <a:r>
              <a:rPr lang="en-US" sz="1800" b="1">
                <a:solidFill>
                  <a:schemeClr val="dk1"/>
                </a:solidFill>
                <a:latin typeface="Calibri"/>
                <a:ea typeface="Calibri"/>
                <a:cs typeface="Calibri"/>
                <a:sym typeface="Calibri"/>
              </a:rPr>
              <a:t>E-commerce operator or customer directly in respect of sale of goods or provision of services through </a:t>
            </a:r>
            <a:r>
              <a:rPr lang="en-US" sz="1800" b="1" i="1">
                <a:solidFill>
                  <a:schemeClr val="dk1"/>
                </a:solidFill>
                <a:latin typeface="Calibri"/>
                <a:ea typeface="Calibri"/>
                <a:cs typeface="Calibri"/>
                <a:sym typeface="Calibri"/>
              </a:rPr>
              <a:t>digital or electronic facility or platform</a:t>
            </a:r>
            <a:r>
              <a:rPr lang="en-US" sz="1800" b="1">
                <a:solidFill>
                  <a:schemeClr val="dk1"/>
                </a:solidFill>
                <a:latin typeface="Calibri"/>
                <a:ea typeface="Calibri"/>
                <a:cs typeface="Calibri"/>
                <a:sym typeface="Calibri"/>
              </a:rPr>
              <a:t> [section 194-O]</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Applicability: inserted by Finance act 2020 W.E.F 01-10-2020</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i="1">
                <a:solidFill>
                  <a:schemeClr val="dk1"/>
                </a:solidFill>
                <a:latin typeface="Calibri"/>
                <a:ea typeface="Calibri"/>
                <a:cs typeface="Calibri"/>
                <a:sym typeface="Calibri"/>
              </a:rPr>
              <a:t>Who will deduct TDS?</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i="1">
                <a:solidFill>
                  <a:schemeClr val="dk1"/>
                </a:solidFill>
                <a:latin typeface="Calibri"/>
                <a:ea typeface="Calibri"/>
                <a:cs typeface="Calibri"/>
                <a:sym typeface="Calibri"/>
              </a:rPr>
              <a:t>E-Commerce operator shall deduct if </a:t>
            </a:r>
            <a:r>
              <a:rPr lang="en-US" sz="1600" i="1">
                <a:solidFill>
                  <a:schemeClr val="dk1"/>
                </a:solidFill>
                <a:latin typeface="Calibri"/>
                <a:ea typeface="Calibri"/>
                <a:cs typeface="Calibri"/>
                <a:sym typeface="Calibri"/>
              </a:rPr>
              <a:t>sum credited or paid or likely to be credited or paid during the previous year exceeds threshold limit.</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b="1" i="1">
                <a:solidFill>
                  <a:schemeClr val="dk1"/>
                </a:solidFill>
                <a:latin typeface="Calibri"/>
                <a:ea typeface="Calibri"/>
                <a:cs typeface="Calibri"/>
                <a:sym typeface="Calibri"/>
              </a:rPr>
              <a:t>Meaning of </a:t>
            </a:r>
            <a:r>
              <a:rPr lang="en-US" sz="1600" b="1" i="1">
                <a:solidFill>
                  <a:schemeClr val="dk1"/>
                </a:solidFill>
                <a:latin typeface="Calibri"/>
                <a:ea typeface="Calibri"/>
                <a:cs typeface="Calibri"/>
                <a:sym typeface="Calibri"/>
              </a:rPr>
              <a:t>E-commerce operator":</a:t>
            </a:r>
            <a:r>
              <a:rPr lang="en-US" sz="1600" i="1">
                <a:solidFill>
                  <a:schemeClr val="dk1"/>
                </a:solidFill>
                <a:latin typeface="Calibri"/>
                <a:ea typeface="Calibri"/>
                <a:cs typeface="Calibri"/>
                <a:sym typeface="Calibri"/>
              </a:rPr>
              <a:t>  </a:t>
            </a:r>
            <a:r>
              <a:rPr lang="en-US" sz="1600" b="1" i="1">
                <a:solidFill>
                  <a:schemeClr val="dk1"/>
                </a:solidFill>
                <a:latin typeface="Calibri"/>
                <a:ea typeface="Calibri"/>
                <a:cs typeface="Calibri"/>
                <a:sym typeface="Calibri"/>
              </a:rPr>
              <a:t>E-commerce operator</a:t>
            </a:r>
            <a:r>
              <a:rPr lang="en-US" sz="1600" i="1">
                <a:solidFill>
                  <a:schemeClr val="dk1"/>
                </a:solidFill>
                <a:latin typeface="Calibri"/>
                <a:ea typeface="Calibri"/>
                <a:cs typeface="Calibri"/>
                <a:sym typeface="Calibri"/>
              </a:rPr>
              <a:t> means a person who owns, operates or manages digital or electronic facility or platform for electronic commerce;</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b="1" i="1">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b="1" i="1">
                <a:solidFill>
                  <a:schemeClr val="dk1"/>
                </a:solidFill>
                <a:latin typeface="Calibri"/>
                <a:ea typeface="Calibri"/>
                <a:cs typeface="Calibri"/>
                <a:sym typeface="Calibri"/>
              </a:rPr>
              <a:t>Whose tax to be deducted/payee?</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i="1">
                <a:solidFill>
                  <a:schemeClr val="dk1"/>
                </a:solidFill>
                <a:latin typeface="Calibri"/>
                <a:ea typeface="Calibri"/>
                <a:cs typeface="Calibri"/>
                <a:sym typeface="Calibri"/>
              </a:rPr>
              <a:t>Where </a:t>
            </a:r>
            <a:r>
              <a:rPr lang="en-US" sz="1600" b="1" i="1">
                <a:solidFill>
                  <a:schemeClr val="dk1"/>
                </a:solidFill>
                <a:latin typeface="Calibri"/>
                <a:ea typeface="Calibri"/>
                <a:cs typeface="Calibri"/>
                <a:sym typeface="Calibri"/>
              </a:rPr>
              <a:t>sale</a:t>
            </a:r>
            <a:r>
              <a:rPr lang="en-US" sz="1600" i="1">
                <a:solidFill>
                  <a:schemeClr val="dk1"/>
                </a:solidFill>
                <a:latin typeface="Calibri"/>
                <a:ea typeface="Calibri"/>
                <a:cs typeface="Calibri"/>
                <a:sym typeface="Calibri"/>
              </a:rPr>
              <a:t> </a:t>
            </a:r>
            <a:r>
              <a:rPr lang="en-US" sz="1600" b="1" i="1">
                <a:solidFill>
                  <a:schemeClr val="dk1"/>
                </a:solidFill>
                <a:latin typeface="Calibri"/>
                <a:ea typeface="Calibri"/>
                <a:cs typeface="Calibri"/>
                <a:sym typeface="Calibri"/>
              </a:rPr>
              <a:t>of goods</a:t>
            </a:r>
            <a:r>
              <a:rPr lang="en-US" sz="1600" i="1">
                <a:solidFill>
                  <a:schemeClr val="dk1"/>
                </a:solidFill>
                <a:latin typeface="Calibri"/>
                <a:ea typeface="Calibri"/>
                <a:cs typeface="Calibri"/>
                <a:sym typeface="Calibri"/>
              </a:rPr>
              <a:t> or </a:t>
            </a:r>
            <a:r>
              <a:rPr lang="en-US" sz="1600" b="1" i="1">
                <a:solidFill>
                  <a:schemeClr val="dk1"/>
                </a:solidFill>
                <a:latin typeface="Calibri"/>
                <a:ea typeface="Calibri"/>
                <a:cs typeface="Calibri"/>
                <a:sym typeface="Calibri"/>
              </a:rPr>
              <a:t>provision of services</a:t>
            </a:r>
            <a:r>
              <a:rPr lang="en-US" sz="1600" i="1">
                <a:solidFill>
                  <a:schemeClr val="dk1"/>
                </a:solidFill>
                <a:latin typeface="Calibri"/>
                <a:ea typeface="Calibri"/>
                <a:cs typeface="Calibri"/>
                <a:sym typeface="Calibri"/>
              </a:rPr>
              <a:t> of an </a:t>
            </a:r>
            <a:r>
              <a:rPr lang="en-US" sz="1600" b="1" i="1">
                <a:solidFill>
                  <a:schemeClr val="dk1"/>
                </a:solidFill>
                <a:latin typeface="Calibri"/>
                <a:ea typeface="Calibri"/>
                <a:cs typeface="Calibri"/>
                <a:sym typeface="Calibri"/>
              </a:rPr>
              <a:t>E-commerce participant</a:t>
            </a:r>
            <a:r>
              <a:rPr lang="en-US" sz="1600" i="1">
                <a:solidFill>
                  <a:schemeClr val="dk1"/>
                </a:solidFill>
                <a:latin typeface="Calibri"/>
                <a:ea typeface="Calibri"/>
                <a:cs typeface="Calibri"/>
                <a:sym typeface="Calibri"/>
              </a:rPr>
              <a:t> is facilitated by an e-commerce operator through its digital or electronic facility or platform (by whatever name called) and </a:t>
            </a:r>
            <a:r>
              <a:rPr lang="en-US" sz="1800" i="1">
                <a:solidFill>
                  <a:schemeClr val="dk1"/>
                </a:solidFill>
                <a:latin typeface="Calibri"/>
                <a:ea typeface="Calibri"/>
                <a:cs typeface="Calibri"/>
                <a:sym typeface="Calibri"/>
              </a:rPr>
              <a:t>if </a:t>
            </a:r>
            <a:r>
              <a:rPr lang="en-US" sz="1600" i="1">
                <a:solidFill>
                  <a:schemeClr val="dk1"/>
                </a:solidFill>
                <a:latin typeface="Calibri"/>
                <a:ea typeface="Calibri"/>
                <a:cs typeface="Calibri"/>
                <a:sym typeface="Calibri"/>
              </a:rPr>
              <a:t>sum credited or paid or likely to be credited or paid during the previous year exceeds threshold limit.</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i="1">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b="1" i="1">
                <a:solidFill>
                  <a:schemeClr val="dk1"/>
                </a:solidFill>
                <a:latin typeface="Calibri"/>
                <a:ea typeface="Calibri"/>
                <a:cs typeface="Calibri"/>
                <a:sym typeface="Calibri"/>
              </a:rPr>
              <a:t> Meaning of E-commerce participant: </a:t>
            </a:r>
            <a:r>
              <a:rPr lang="en-US" sz="1600" i="1">
                <a:solidFill>
                  <a:schemeClr val="dk1"/>
                </a:solidFill>
                <a:latin typeface="Calibri"/>
                <a:ea typeface="Calibri"/>
                <a:cs typeface="Calibri"/>
                <a:sym typeface="Calibri"/>
              </a:rPr>
              <a:t>e-commerce participant" means a person </a:t>
            </a:r>
            <a:r>
              <a:rPr lang="en-US" sz="1600" b="1" i="1">
                <a:solidFill>
                  <a:schemeClr val="dk1"/>
                </a:solidFill>
                <a:latin typeface="Calibri"/>
                <a:ea typeface="Calibri"/>
                <a:cs typeface="Calibri"/>
                <a:sym typeface="Calibri"/>
              </a:rPr>
              <a:t>resident in India</a:t>
            </a:r>
            <a:r>
              <a:rPr lang="en-US" sz="1600" i="1">
                <a:solidFill>
                  <a:schemeClr val="dk1"/>
                </a:solidFill>
                <a:latin typeface="Calibri"/>
                <a:ea typeface="Calibri"/>
                <a:cs typeface="Calibri"/>
                <a:sym typeface="Calibri"/>
              </a:rPr>
              <a:t> selling goods or providing services or both, including digital products, through digital or electronic facility or platform for electronic commerce;</a:t>
            </a:r>
            <a:endParaRPr sz="1600">
              <a:solidFill>
                <a:schemeClr val="dk1"/>
              </a:solidFill>
              <a:latin typeface="Calibri"/>
              <a:ea typeface="Calibri"/>
              <a:cs typeface="Calibri"/>
              <a:sym typeface="Calibri"/>
            </a:endParaRPr>
          </a:p>
        </p:txBody>
      </p:sp>
    </p:spTree>
  </p:cSld>
  <p:clrMapOvr>
    <a:masterClrMapping/>
  </p:clrMapOvr>
  <p:transition>
    <p:wedge/>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647"/>
        <p:cNvGrpSpPr/>
        <p:nvPr/>
      </p:nvGrpSpPr>
      <p:grpSpPr>
        <a:xfrm>
          <a:off x="0" y="0"/>
          <a:ext cx="0" cy="0"/>
          <a:chOff x="0" y="0"/>
          <a:chExt cx="0" cy="0"/>
        </a:xfrm>
      </p:grpSpPr>
      <p:sp>
        <p:nvSpPr>
          <p:cNvPr id="648" name="Google Shape;648;p49"/>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55</a:t>
            </a:fld>
            <a:endParaRPr/>
          </a:p>
        </p:txBody>
      </p:sp>
      <p:sp>
        <p:nvSpPr>
          <p:cNvPr id="649" name="Google Shape;649;p49"/>
          <p:cNvSpPr/>
          <p:nvPr/>
        </p:nvSpPr>
        <p:spPr>
          <a:xfrm>
            <a:off x="82381" y="708524"/>
            <a:ext cx="1733167"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i="1">
                <a:solidFill>
                  <a:schemeClr val="dk1"/>
                </a:solidFill>
                <a:latin typeface="Calibri"/>
                <a:ea typeface="Calibri"/>
                <a:cs typeface="Calibri"/>
                <a:sym typeface="Calibri"/>
              </a:rPr>
              <a:t>Threshold limit: </a:t>
            </a:r>
            <a:endParaRPr sz="1800">
              <a:solidFill>
                <a:schemeClr val="dk1"/>
              </a:solidFill>
              <a:latin typeface="Calibri"/>
              <a:ea typeface="Calibri"/>
              <a:cs typeface="Calibri"/>
              <a:sym typeface="Calibri"/>
            </a:endParaRPr>
          </a:p>
        </p:txBody>
      </p:sp>
      <p:graphicFrame>
        <p:nvGraphicFramePr>
          <p:cNvPr id="650" name="Google Shape;650;p49"/>
          <p:cNvGraphicFramePr/>
          <p:nvPr/>
        </p:nvGraphicFramePr>
        <p:xfrm>
          <a:off x="235670" y="1225486"/>
          <a:ext cx="11472425" cy="2686625"/>
        </p:xfrm>
        <a:graphic>
          <a:graphicData uri="http://schemas.openxmlformats.org/drawingml/2006/table">
            <a:tbl>
              <a:tblPr firstRow="1" firstCol="1" bandRow="1">
                <a:noFill/>
                <a:tableStyleId>{20E78638-17AF-4120-BC7C-FBE02A314FC0}</a:tableStyleId>
              </a:tblPr>
              <a:tblGrid>
                <a:gridCol w="5735600"/>
                <a:gridCol w="5736825"/>
              </a:tblGrid>
              <a:tr h="408825">
                <a:tc>
                  <a:txBody>
                    <a:bodyPr/>
                    <a:lstStyle/>
                    <a:p>
                      <a:pPr marL="0" marR="0" lvl="0" indent="0" algn="just" rtl="0">
                        <a:spcBef>
                          <a:spcPts val="0"/>
                        </a:spcBef>
                        <a:spcAft>
                          <a:spcPts val="0"/>
                        </a:spcAft>
                        <a:buNone/>
                      </a:pPr>
                      <a:r>
                        <a:rPr lang="en-US" sz="1400"/>
                        <a:t>Type of payee –all the payee must be resident.</a:t>
                      </a:r>
                      <a:endParaRPr sz="1200">
                        <a:latin typeface="Calibri"/>
                        <a:ea typeface="Calibri"/>
                        <a:cs typeface="Calibri"/>
                        <a:sym typeface="Calibri"/>
                      </a:endParaRPr>
                    </a:p>
                  </a:txBody>
                  <a:tcPr marL="68575" marR="68575" marT="0" marB="0" anchor="ctr"/>
                </a:tc>
                <a:tc>
                  <a:txBody>
                    <a:bodyPr/>
                    <a:lstStyle/>
                    <a:p>
                      <a:pPr marL="0" marR="0" lvl="0" indent="0" algn="just" rtl="0">
                        <a:spcBef>
                          <a:spcPts val="0"/>
                        </a:spcBef>
                        <a:spcAft>
                          <a:spcPts val="0"/>
                        </a:spcAft>
                        <a:buNone/>
                      </a:pPr>
                      <a:r>
                        <a:rPr lang="en-US" sz="1400"/>
                        <a:t>Threshold limit for the FY</a:t>
                      </a:r>
                      <a:endParaRPr sz="1200">
                        <a:latin typeface="Calibri"/>
                        <a:ea typeface="Calibri"/>
                        <a:cs typeface="Calibri"/>
                        <a:sym typeface="Calibri"/>
                      </a:endParaRPr>
                    </a:p>
                  </a:txBody>
                  <a:tcPr marL="68575" marR="68575" marT="0" marB="0"/>
                </a:tc>
              </a:tr>
              <a:tr h="1051300">
                <a:tc>
                  <a:txBody>
                    <a:bodyPr/>
                    <a:lstStyle/>
                    <a:p>
                      <a:pPr marL="0" marR="0" lvl="0" indent="0" algn="just" rtl="0">
                        <a:spcBef>
                          <a:spcPts val="0"/>
                        </a:spcBef>
                        <a:spcAft>
                          <a:spcPts val="0"/>
                        </a:spcAft>
                        <a:buNone/>
                      </a:pPr>
                      <a:r>
                        <a:rPr lang="en-US" sz="1400"/>
                        <a:t>Individual or HUF </a:t>
                      </a:r>
                      <a:endParaRPr sz="1200">
                        <a:latin typeface="Calibri"/>
                        <a:ea typeface="Calibri"/>
                        <a:cs typeface="Calibri"/>
                        <a:sym typeface="Calibri"/>
                      </a:endParaRPr>
                    </a:p>
                  </a:txBody>
                  <a:tcPr marL="68575" marR="68575" marT="0" marB="0" anchor="ctr"/>
                </a:tc>
                <a:tc>
                  <a:txBody>
                    <a:bodyPr/>
                    <a:lstStyle/>
                    <a:p>
                      <a:pPr marL="0" marR="0" lvl="0" indent="0" algn="just" rtl="0">
                        <a:spcBef>
                          <a:spcPts val="0"/>
                        </a:spcBef>
                        <a:spcAft>
                          <a:spcPts val="0"/>
                        </a:spcAft>
                        <a:buNone/>
                      </a:pPr>
                      <a:r>
                        <a:rPr lang="en-US" sz="1200"/>
                        <a:t>Gross amount of such sale or services or both during the previous year does not exceed ₹ 5 lakh provided such e-commerce participant has furnished his PAN  or Aadhaar number to the e-commerce operator.</a:t>
                      </a:r>
                      <a:endParaRPr sz="1200">
                        <a:latin typeface="Calibri"/>
                        <a:ea typeface="Calibri"/>
                        <a:cs typeface="Calibri"/>
                        <a:sym typeface="Calibri"/>
                      </a:endParaRPr>
                    </a:p>
                  </a:txBody>
                  <a:tcPr marL="68575" marR="68575" marT="0" marB="0"/>
                </a:tc>
              </a:tr>
              <a:tr h="817675">
                <a:tc>
                  <a:txBody>
                    <a:bodyPr/>
                    <a:lstStyle/>
                    <a:p>
                      <a:pPr marL="0" marR="0" lvl="0" indent="0" algn="just" rtl="0">
                        <a:spcBef>
                          <a:spcPts val="0"/>
                        </a:spcBef>
                        <a:spcAft>
                          <a:spcPts val="0"/>
                        </a:spcAft>
                        <a:buNone/>
                      </a:pPr>
                      <a:r>
                        <a:rPr lang="en-US" sz="1400"/>
                        <a:t>Individual or HUF</a:t>
                      </a:r>
                      <a:endParaRPr sz="1200">
                        <a:latin typeface="Calibri"/>
                        <a:ea typeface="Calibri"/>
                        <a:cs typeface="Calibri"/>
                        <a:sym typeface="Calibri"/>
                      </a:endParaRPr>
                    </a:p>
                  </a:txBody>
                  <a:tcPr marL="68575" marR="68575" marT="0" marB="0" anchor="ctr"/>
                </a:tc>
                <a:tc>
                  <a:txBody>
                    <a:bodyPr/>
                    <a:lstStyle/>
                    <a:p>
                      <a:pPr marL="0" marR="0" lvl="0" indent="0" algn="just" rtl="0">
                        <a:spcBef>
                          <a:spcPts val="0"/>
                        </a:spcBef>
                        <a:spcAft>
                          <a:spcPts val="0"/>
                        </a:spcAft>
                        <a:buNone/>
                      </a:pPr>
                      <a:r>
                        <a:rPr lang="en-US" sz="1400"/>
                        <a:t>No threshold limit, if supplier of goods or person providing service does not provide PAN / Aadhaar . i.e TDS on every transaction. </a:t>
                      </a:r>
                      <a:endParaRPr sz="1200">
                        <a:latin typeface="Calibri"/>
                        <a:ea typeface="Calibri"/>
                        <a:cs typeface="Calibri"/>
                        <a:sym typeface="Calibri"/>
                      </a:endParaRPr>
                    </a:p>
                  </a:txBody>
                  <a:tcPr marL="68575" marR="68575" marT="0" marB="0"/>
                </a:tc>
              </a:tr>
              <a:tr h="408825">
                <a:tc>
                  <a:txBody>
                    <a:bodyPr/>
                    <a:lstStyle/>
                    <a:p>
                      <a:pPr marL="0" marR="0" lvl="0" indent="0" algn="just" rtl="0">
                        <a:spcBef>
                          <a:spcPts val="0"/>
                        </a:spcBef>
                        <a:spcAft>
                          <a:spcPts val="0"/>
                        </a:spcAft>
                        <a:buNone/>
                      </a:pPr>
                      <a:r>
                        <a:rPr lang="en-US" sz="1400"/>
                        <a:t>Other payee like LLP, firm , company, AOP, BOI  etc.</a:t>
                      </a:r>
                      <a:endParaRPr sz="1200">
                        <a:latin typeface="Calibri"/>
                        <a:ea typeface="Calibri"/>
                        <a:cs typeface="Calibri"/>
                        <a:sym typeface="Calibri"/>
                      </a:endParaRPr>
                    </a:p>
                  </a:txBody>
                  <a:tcPr marL="68575" marR="68575" marT="0" marB="0" anchor="ctr"/>
                </a:tc>
                <a:tc>
                  <a:txBody>
                    <a:bodyPr/>
                    <a:lstStyle/>
                    <a:p>
                      <a:pPr marL="0" marR="0" lvl="0" indent="0" algn="just" rtl="0">
                        <a:spcBef>
                          <a:spcPts val="0"/>
                        </a:spcBef>
                        <a:spcAft>
                          <a:spcPts val="0"/>
                        </a:spcAft>
                        <a:buNone/>
                      </a:pPr>
                      <a:r>
                        <a:rPr lang="en-US" sz="1400"/>
                        <a:t>Nil threshold limit. i.e TDS on every transaction.</a:t>
                      </a:r>
                      <a:endParaRPr sz="1200">
                        <a:latin typeface="Calibri"/>
                        <a:ea typeface="Calibri"/>
                        <a:cs typeface="Calibri"/>
                        <a:sym typeface="Calibri"/>
                      </a:endParaRPr>
                    </a:p>
                  </a:txBody>
                  <a:tcPr marL="68575" marR="68575" marT="0" marB="0"/>
                </a:tc>
              </a:tr>
            </a:tbl>
          </a:graphicData>
        </a:graphic>
      </p:graphicFrame>
      <p:sp>
        <p:nvSpPr>
          <p:cNvPr id="651" name="Google Shape;651;p49"/>
          <p:cNvSpPr/>
          <p:nvPr/>
        </p:nvSpPr>
        <p:spPr>
          <a:xfrm>
            <a:off x="267093" y="4079542"/>
            <a:ext cx="11375010" cy="123110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i="1">
                <a:solidFill>
                  <a:schemeClr val="dk1"/>
                </a:solidFill>
                <a:latin typeface="Calibri"/>
                <a:ea typeface="Calibri"/>
                <a:cs typeface="Calibri"/>
                <a:sym typeface="Calibri"/>
              </a:rPr>
              <a:t>Rate of TDS: 1% </a:t>
            </a:r>
            <a:r>
              <a:rPr lang="en-US" sz="1800" i="1">
                <a:solidFill>
                  <a:schemeClr val="dk1"/>
                </a:solidFill>
                <a:latin typeface="Calibri"/>
                <a:ea typeface="Calibri"/>
                <a:cs typeface="Calibri"/>
                <a:sym typeface="Calibri"/>
              </a:rPr>
              <a:t>of the gross amount of such sales or services or both. In the case of individual /HUF providing PAN/Aadhaar if gross amount exceeds ₹ 5 lakh, TDS on full amount because rate of TDS is on the gross amount of such sales or services.</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i="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transition>
    <p:wedge/>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655"/>
        <p:cNvGrpSpPr/>
        <p:nvPr/>
      </p:nvGrpSpPr>
      <p:grpSpPr>
        <a:xfrm>
          <a:off x="0" y="0"/>
          <a:ext cx="0" cy="0"/>
          <a:chOff x="0" y="0"/>
          <a:chExt cx="0" cy="0"/>
        </a:xfrm>
      </p:grpSpPr>
      <p:sp>
        <p:nvSpPr>
          <p:cNvPr id="656" name="Google Shape;656;p50"/>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56</a:t>
            </a:fld>
            <a:endParaRPr/>
          </a:p>
        </p:txBody>
      </p:sp>
      <p:sp>
        <p:nvSpPr>
          <p:cNvPr id="657" name="Google Shape;657;p50"/>
          <p:cNvSpPr/>
          <p:nvPr/>
        </p:nvSpPr>
        <p:spPr>
          <a:xfrm>
            <a:off x="301657" y="1095077"/>
            <a:ext cx="11236751" cy="4247317"/>
          </a:xfrm>
          <a:prstGeom prst="rect">
            <a:avLst/>
          </a:prstGeom>
          <a:gradFill>
            <a:gsLst>
              <a:gs pos="0">
                <a:srgbClr val="F7A3A3"/>
              </a:gs>
              <a:gs pos="35000">
                <a:srgbClr val="F8BEBF"/>
              </a:gs>
              <a:gs pos="100000">
                <a:srgbClr val="FDE5E5"/>
              </a:gs>
            </a:gsLst>
            <a:lin ang="16200000" scaled="0"/>
          </a:gradFill>
          <a:ln w="9525" cap="flat" cmpd="sng">
            <a:solidFill>
              <a:srgbClr val="AB4340"/>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Amount on which tax to be deducted?</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Tax to be deducted on gross amount of such sales or services or both. </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If any payment made by a purchaser of goods or recipient of services directly to an e-commerce participant for the sale of goods or provision of services or both, facilitated by an e-commerce operator, shall be deemed to be the amount credited or paid by the e-commerce operator to the e-commerce participant and shall be included in the gross amount of such sale or services for the purpose of deduction of income-tax. Therefore TDS @ 1% on the  gross amount of sale or service provided through the e- commerce operator irrespective of the fact whether payment made by   customer directly or  payment from customer firstly received by e-commerce operator and then paid by such e-commerce operator to the e-commerce participant.</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b="1">
                <a:solidFill>
                  <a:schemeClr val="dk1"/>
                </a:solidFill>
                <a:latin typeface="Arial"/>
                <a:ea typeface="Arial"/>
                <a:cs typeface="Arial"/>
                <a:sym typeface="Arial"/>
              </a:rPr>
              <a:t>Note: </a:t>
            </a:r>
            <a:r>
              <a:rPr lang="en-US" sz="1800">
                <a:solidFill>
                  <a:schemeClr val="dk1"/>
                </a:solidFill>
                <a:latin typeface="Arial"/>
                <a:ea typeface="Arial"/>
                <a:cs typeface="Arial"/>
                <a:sym typeface="Arial"/>
              </a:rPr>
              <a:t>this different from the provision of TCS under section 52 of the CGST/SGST Act where TCS by e-commerce operator  from e-commerce participant only when payment collected by the e-commerce operator from the customer and after deducting the amount of TCS balance paid to the e-commerce participant. </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Note: deduction under GST by way of TCS u/s 52 is different from TDS under income tax u/s 194-O. </a:t>
            </a:r>
            <a:endParaRPr/>
          </a:p>
        </p:txBody>
      </p:sp>
    </p:spTree>
  </p:cSld>
  <p:clrMapOvr>
    <a:masterClrMapping/>
  </p:clrMapOvr>
  <p:transition>
    <p:wedge/>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661"/>
        <p:cNvGrpSpPr/>
        <p:nvPr/>
      </p:nvGrpSpPr>
      <p:grpSpPr>
        <a:xfrm>
          <a:off x="0" y="0"/>
          <a:ext cx="0" cy="0"/>
          <a:chOff x="0" y="0"/>
          <a:chExt cx="0" cy="0"/>
        </a:xfrm>
      </p:grpSpPr>
      <p:sp>
        <p:nvSpPr>
          <p:cNvPr id="662" name="Google Shape;662;p51"/>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57</a:t>
            </a:fld>
            <a:endParaRPr/>
          </a:p>
        </p:txBody>
      </p:sp>
      <p:sp>
        <p:nvSpPr>
          <p:cNvPr id="663" name="Google Shape;663;p51"/>
          <p:cNvSpPr/>
          <p:nvPr/>
        </p:nvSpPr>
        <p:spPr>
          <a:xfrm>
            <a:off x="1112363" y="1720840"/>
            <a:ext cx="10520313" cy="2585323"/>
          </a:xfrm>
          <a:prstGeom prst="rect">
            <a:avLst/>
          </a:prstGeom>
          <a:gradFill>
            <a:gsLst>
              <a:gs pos="0">
                <a:srgbClr val="CBDEFF"/>
              </a:gs>
              <a:gs pos="35000">
                <a:srgbClr val="DAE6FE"/>
              </a:gs>
              <a:gs pos="100000">
                <a:srgbClr val="EEF5FF"/>
              </a:gs>
            </a:gsLst>
            <a:lin ang="16200000" scaled="0"/>
          </a:gradFill>
          <a:ln w="9525" cap="flat" cmpd="sng">
            <a:solidFill>
              <a:srgbClr val="ABBBD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When tax to be deducted?</a:t>
            </a:r>
            <a:endParaRPr/>
          </a:p>
          <a:p>
            <a:pPr marL="0" marR="0" lvl="0" indent="0" algn="l" rtl="0">
              <a:spcBef>
                <a:spcPts val="0"/>
              </a:spcBef>
              <a:spcAft>
                <a:spcPts val="0"/>
              </a:spcAft>
              <a:buNone/>
            </a:pPr>
            <a:endParaRPr sz="1800" b="1">
              <a:solidFill>
                <a:schemeClr val="dk1"/>
              </a:solidFill>
              <a:latin typeface="Arial"/>
              <a:ea typeface="Arial"/>
              <a:cs typeface="Arial"/>
              <a:sym typeface="Arial"/>
            </a:endParaRPr>
          </a:p>
          <a:p>
            <a:pPr marL="0" marR="0" lvl="0" indent="0" algn="just" rtl="0">
              <a:spcBef>
                <a:spcPts val="0"/>
              </a:spcBef>
              <a:spcAft>
                <a:spcPts val="0"/>
              </a:spcAft>
              <a:buNone/>
            </a:pPr>
            <a:r>
              <a:rPr lang="en-US" sz="1800">
                <a:solidFill>
                  <a:schemeClr val="dk1"/>
                </a:solidFill>
                <a:latin typeface="Arial"/>
                <a:ea typeface="Arial"/>
                <a:cs typeface="Arial"/>
                <a:sym typeface="Arial"/>
              </a:rPr>
              <a:t>Tax to be deducted at the time of credit of amount of sale or services or both to the account of an e-commerce participant or at the time of payment thereof to such e-commerce participant by any mode, whichever is earlier.</a:t>
            </a:r>
            <a:endParaRPr/>
          </a:p>
          <a:p>
            <a:pPr marL="0" marR="0" lvl="0" indent="0" algn="just" rtl="0">
              <a:spcBef>
                <a:spcPts val="0"/>
              </a:spcBef>
              <a:spcAft>
                <a:spcPts val="0"/>
              </a:spcAft>
              <a:buNone/>
            </a:pPr>
            <a:r>
              <a:rPr lang="en-US" sz="1800">
                <a:solidFill>
                  <a:schemeClr val="dk1"/>
                </a:solidFill>
                <a:latin typeface="Arial"/>
                <a:ea typeface="Arial"/>
                <a:cs typeface="Arial"/>
                <a:sym typeface="Arial"/>
              </a:rPr>
              <a:t>If any payment made by a purchaser of goods or recipient of services directly to an e-commerce participant for the sale of goods or provision of services or both, facilitated by an e-commerce operator, shall be deemed to be the amount credited or paid by the e-commerce operator to the e-commerce participant, accordingly tax to be deducted at the time payment by customer.</a:t>
            </a:r>
            <a:endParaRPr/>
          </a:p>
        </p:txBody>
      </p:sp>
    </p:spTree>
  </p:cSld>
  <p:clrMapOvr>
    <a:masterClrMapping/>
  </p:clrMapOvr>
  <p:transition>
    <p:wedge/>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667"/>
        <p:cNvGrpSpPr/>
        <p:nvPr/>
      </p:nvGrpSpPr>
      <p:grpSpPr>
        <a:xfrm>
          <a:off x="0" y="0"/>
          <a:ext cx="0" cy="0"/>
          <a:chOff x="0" y="0"/>
          <a:chExt cx="0" cy="0"/>
        </a:xfrm>
      </p:grpSpPr>
      <p:sp>
        <p:nvSpPr>
          <p:cNvPr id="668" name="Google Shape;668;p52"/>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58</a:t>
            </a:fld>
            <a:endParaRPr/>
          </a:p>
        </p:txBody>
      </p:sp>
      <p:sp>
        <p:nvSpPr>
          <p:cNvPr id="669" name="Google Shape;669;p52"/>
          <p:cNvSpPr/>
          <p:nvPr/>
        </p:nvSpPr>
        <p:spPr>
          <a:xfrm>
            <a:off x="857315" y="1612086"/>
            <a:ext cx="10477369" cy="341632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dk1"/>
                </a:solidFill>
                <a:latin typeface="Arial"/>
                <a:ea typeface="Arial"/>
                <a:cs typeface="Arial"/>
                <a:sym typeface="Arial"/>
              </a:rPr>
              <a:t>Non –applicability of other TDS provisions </a:t>
            </a:r>
            <a:r>
              <a:rPr lang="en-US" sz="1800">
                <a:solidFill>
                  <a:schemeClr val="dk1"/>
                </a:solidFill>
                <a:latin typeface="Arial"/>
                <a:ea typeface="Arial"/>
                <a:cs typeface="Arial"/>
                <a:sym typeface="Arial"/>
              </a:rPr>
              <a:t>pertaining to deduction of tax: Notwithstanding anything contained in Part B of  Chapter-XVII( section 192 to 206B) , a transaction in respect of which tax has been deducted by the e-commerce operator under sub-section (1), or which is not liable to deduction under sub-section (2) [ under section 194-O(2) payee is individual/HUF and gross amount of sale and provision of service is upto ₹ 5 lakh only and providing PAN/Aadhaar)], shall not be liable to tax deduction at source under any other provision of this Chapter. </a:t>
            </a:r>
            <a:endParaRPr/>
          </a:p>
          <a:p>
            <a:pPr marL="0" marR="0" lvl="0" indent="0" algn="just" rtl="0">
              <a:spcBef>
                <a:spcPts val="0"/>
              </a:spcBef>
              <a:spcAft>
                <a:spcPts val="0"/>
              </a:spcAft>
              <a:buNone/>
            </a:pPr>
            <a:endParaRPr sz="1800">
              <a:solidFill>
                <a:schemeClr val="dk1"/>
              </a:solidFill>
              <a:latin typeface="Arial"/>
              <a:ea typeface="Arial"/>
              <a:cs typeface="Arial"/>
              <a:sym typeface="Arial"/>
            </a:endParaRPr>
          </a:p>
          <a:p>
            <a:pPr marL="0" marR="0" lvl="0" indent="0" algn="just" rtl="0">
              <a:spcBef>
                <a:spcPts val="0"/>
              </a:spcBef>
              <a:spcAft>
                <a:spcPts val="0"/>
              </a:spcAft>
              <a:buNone/>
            </a:pPr>
            <a:r>
              <a:rPr lang="en-US" sz="1800" b="1">
                <a:solidFill>
                  <a:schemeClr val="dk1"/>
                </a:solidFill>
                <a:latin typeface="Arial"/>
                <a:ea typeface="Arial"/>
                <a:cs typeface="Arial"/>
                <a:sym typeface="Arial"/>
              </a:rPr>
              <a:t>Person responsible for paying to e-commerce participant: </a:t>
            </a:r>
            <a:r>
              <a:rPr lang="en-US" sz="1800">
                <a:solidFill>
                  <a:schemeClr val="dk1"/>
                </a:solidFill>
                <a:latin typeface="Arial"/>
                <a:ea typeface="Arial"/>
                <a:cs typeface="Arial"/>
                <a:sym typeface="Arial"/>
              </a:rPr>
              <a:t>e-commerce operator shall be deemed to be the person responsible for paying to e-commerce participant. So e-commerce operator shall obtain TAN and deduct the tax in time, make the payment of tax to government and file TDS statement and issue TDS certificate and other compliances time to time.</a:t>
            </a:r>
            <a:endParaRPr/>
          </a:p>
          <a:p>
            <a:pPr marL="0" marR="0" lvl="0" indent="0" algn="just"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ransition>
    <p:wedge/>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673"/>
        <p:cNvGrpSpPr/>
        <p:nvPr/>
      </p:nvGrpSpPr>
      <p:grpSpPr>
        <a:xfrm>
          <a:off x="0" y="0"/>
          <a:ext cx="0" cy="0"/>
          <a:chOff x="0" y="0"/>
          <a:chExt cx="0" cy="0"/>
        </a:xfrm>
      </p:grpSpPr>
      <p:sp>
        <p:nvSpPr>
          <p:cNvPr id="674" name="Google Shape;674;p53"/>
          <p:cNvSpPr txBox="1">
            <a:spLocks noGrp="1"/>
          </p:cNvSpPr>
          <p:nvPr>
            <p:ph type="body" idx="1"/>
          </p:nvPr>
        </p:nvSpPr>
        <p:spPr>
          <a:xfrm>
            <a:off x="279662" y="669303"/>
            <a:ext cx="11632676" cy="5552387"/>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lnSpcReduction="10000"/>
          </a:bodyPr>
          <a:lstStyle/>
          <a:p>
            <a:pPr marL="179388" lvl="0" indent="-179388" algn="just" rtl="0">
              <a:spcBef>
                <a:spcPts val="0"/>
              </a:spcBef>
              <a:spcAft>
                <a:spcPts val="0"/>
              </a:spcAft>
              <a:buNone/>
            </a:pPr>
            <a:r>
              <a:rPr lang="en-US" sz="1600" b="1">
                <a:solidFill>
                  <a:schemeClr val="dk1"/>
                </a:solidFill>
                <a:latin typeface="Arial"/>
                <a:ea typeface="Arial"/>
                <a:cs typeface="Arial"/>
                <a:sym typeface="Arial"/>
              </a:rPr>
              <a:t>Clarification regarding non-applicability of section 194-O:</a:t>
            </a:r>
            <a:endParaRPr sz="1600" b="1"/>
          </a:p>
          <a:p>
            <a:pPr marL="179388" lvl="0" indent="-179388" algn="just" rtl="0">
              <a:spcBef>
                <a:spcPts val="320"/>
              </a:spcBef>
              <a:spcAft>
                <a:spcPts val="0"/>
              </a:spcAft>
              <a:buNone/>
            </a:pPr>
            <a:r>
              <a:rPr lang="en-US" sz="1600">
                <a:solidFill>
                  <a:schemeClr val="dk1"/>
                </a:solidFill>
                <a:latin typeface="Arial"/>
                <a:ea typeface="Arial"/>
                <a:cs typeface="Arial"/>
                <a:sym typeface="Arial"/>
              </a:rPr>
              <a:t>provisions of section 194-O, and sub-section (1H) of section 206C, of the Act shall not be applicable in relation to,—</a:t>
            </a:r>
            <a:endParaRPr/>
          </a:p>
          <a:p>
            <a:pPr marL="514350" lvl="0" indent="-334963" algn="just" rtl="0">
              <a:spcBef>
                <a:spcPts val="320"/>
              </a:spcBef>
              <a:spcAft>
                <a:spcPts val="0"/>
              </a:spcAft>
              <a:buClr>
                <a:schemeClr val="dk1"/>
              </a:buClr>
              <a:buSzPts val="1600"/>
              <a:buFont typeface="Arial"/>
              <a:buAutoNum type="romanLcPeriod"/>
            </a:pPr>
            <a:r>
              <a:rPr lang="en-US" sz="1600" b="1">
                <a:solidFill>
                  <a:schemeClr val="dk1"/>
                </a:solidFill>
                <a:latin typeface="Arial"/>
                <a:ea typeface="Arial"/>
                <a:cs typeface="Arial"/>
                <a:sym typeface="Arial"/>
              </a:rPr>
              <a:t>transactions in securities and commodities </a:t>
            </a:r>
            <a:r>
              <a:rPr lang="en-US" sz="1600">
                <a:solidFill>
                  <a:schemeClr val="dk1"/>
                </a:solidFill>
                <a:latin typeface="Arial"/>
                <a:ea typeface="Arial"/>
                <a:cs typeface="Arial"/>
                <a:sym typeface="Arial"/>
              </a:rPr>
              <a:t>which are traded through recognized stock exchanges or cleared and settled by the recognized clearing corporation, including recognized stock exchanges or recognized clearing corporation located in International Financial Service Centre; </a:t>
            </a:r>
            <a:endParaRPr/>
          </a:p>
          <a:p>
            <a:pPr marL="514350" lvl="0" indent="-334963" algn="just" rtl="0">
              <a:spcBef>
                <a:spcPts val="320"/>
              </a:spcBef>
              <a:spcAft>
                <a:spcPts val="0"/>
              </a:spcAft>
              <a:buClr>
                <a:schemeClr val="dk1"/>
              </a:buClr>
              <a:buSzPts val="1600"/>
              <a:buFont typeface="Arial"/>
              <a:buAutoNum type="romanLcPeriod"/>
            </a:pPr>
            <a:r>
              <a:rPr lang="en-US" sz="1600" b="1">
                <a:solidFill>
                  <a:schemeClr val="dk1"/>
                </a:solidFill>
                <a:latin typeface="Arial"/>
                <a:ea typeface="Arial"/>
                <a:cs typeface="Arial"/>
                <a:sym typeface="Arial"/>
              </a:rPr>
              <a:t>transactions in electricity, renewable energy certificates and energy saving certificates traded through power exchanges </a:t>
            </a:r>
            <a:r>
              <a:rPr lang="en-US" sz="1600">
                <a:solidFill>
                  <a:schemeClr val="dk1"/>
                </a:solidFill>
                <a:latin typeface="Arial"/>
                <a:ea typeface="Arial"/>
                <a:cs typeface="Arial"/>
                <a:sym typeface="Arial"/>
              </a:rPr>
              <a:t>registered in accordance with Regulation 21 of the CERC; </a:t>
            </a:r>
            <a:endParaRPr/>
          </a:p>
          <a:p>
            <a:pPr marL="514350" lvl="0" indent="-334963" algn="just" rtl="0">
              <a:spcBef>
                <a:spcPts val="320"/>
              </a:spcBef>
              <a:spcAft>
                <a:spcPts val="0"/>
              </a:spcAft>
              <a:buNone/>
            </a:pPr>
            <a:endParaRPr sz="1600"/>
          </a:p>
          <a:p>
            <a:pPr marL="514350" lvl="0" indent="-334963" algn="just" rtl="0">
              <a:spcBef>
                <a:spcPts val="320"/>
              </a:spcBef>
              <a:spcAft>
                <a:spcPts val="0"/>
              </a:spcAft>
              <a:buNone/>
            </a:pPr>
            <a:r>
              <a:rPr lang="en-US" sz="1600" b="1">
                <a:solidFill>
                  <a:schemeClr val="dk1"/>
                </a:solidFill>
                <a:latin typeface="Arial"/>
                <a:ea typeface="Arial"/>
                <a:cs typeface="Arial"/>
                <a:sym typeface="Arial"/>
              </a:rPr>
              <a:t>Non -Applicability  TDS on payment gateway: </a:t>
            </a:r>
            <a:endParaRPr/>
          </a:p>
          <a:p>
            <a:pPr marL="514350" lvl="0" indent="-334963" algn="just" rtl="0">
              <a:spcBef>
                <a:spcPts val="320"/>
              </a:spcBef>
              <a:spcAft>
                <a:spcPts val="0"/>
              </a:spcAft>
              <a:buNone/>
            </a:pPr>
            <a:endParaRPr sz="1600"/>
          </a:p>
          <a:p>
            <a:pPr marL="514350" lvl="0" indent="-334963" algn="just" rtl="0">
              <a:spcBef>
                <a:spcPts val="280"/>
              </a:spcBef>
              <a:spcAft>
                <a:spcPts val="0"/>
              </a:spcAft>
              <a:buNone/>
            </a:pPr>
            <a:r>
              <a:rPr lang="en-US" sz="1400">
                <a:solidFill>
                  <a:schemeClr val="dk1"/>
                </a:solidFill>
                <a:latin typeface="Arial"/>
                <a:ea typeface="Arial"/>
                <a:cs typeface="Arial"/>
                <a:sym typeface="Arial"/>
              </a:rPr>
              <a:t>Para 4.2.1 In e-commerce transactions, the payments are generally facilitated by payment gateways. It is represented that in these transactions, there may be applicability of section 194-O twice i.e. once on e-main commerce operator who is facilitating sell of goods or provision of services or both and once on payment gateway who also happen to qualify as e-commerce operator for facilitating service. To illustrate a buyer buys goods worth one lakh rupees on e-commerce website "XYZ". He makes payment of one lakh rupees through digital platform of "ABC". On these facts liability to deduct tax under section 194-O may fall on both "XYZ" and "ABC".</a:t>
            </a:r>
            <a:endParaRPr/>
          </a:p>
          <a:p>
            <a:pPr marL="514350" lvl="0" indent="-334963" algn="just" rtl="0">
              <a:spcBef>
                <a:spcPts val="280"/>
              </a:spcBef>
              <a:spcAft>
                <a:spcPts val="0"/>
              </a:spcAft>
              <a:buNone/>
            </a:pPr>
            <a:endParaRPr sz="1400"/>
          </a:p>
          <a:p>
            <a:pPr marL="514350" lvl="0" indent="-334963" algn="just" rtl="0">
              <a:spcBef>
                <a:spcPts val="280"/>
              </a:spcBef>
              <a:spcAft>
                <a:spcPts val="0"/>
              </a:spcAft>
              <a:buNone/>
            </a:pPr>
            <a:r>
              <a:rPr lang="en-US" sz="1400">
                <a:solidFill>
                  <a:schemeClr val="dk1"/>
                </a:solidFill>
                <a:latin typeface="Arial"/>
                <a:ea typeface="Arial"/>
                <a:cs typeface="Arial"/>
                <a:sym typeface="Arial"/>
              </a:rPr>
              <a:t>Para 4.2.2 In order to remove this difficulty, it is provided that the payment gateway will not be required to deduct tax under section 194-O of the Act on a transaction, if the tax has been deducted by the e-commerce operator under section 194-O of the Act, on the same transaction. Hence, in the above example, if "XYZ" has deducted tax under section 194-O on one lakh rupees, "ABC" will not be required to deduct tax under section 194-O of the Act on the same transaction. To facilitate proper implementation, "ABC" may take an undertaking from "XYZ" regarding deduction of tax.</a:t>
            </a:r>
            <a:endParaRPr/>
          </a:p>
          <a:p>
            <a:pPr marL="514350" lvl="0" indent="-334963" algn="just" rtl="0">
              <a:spcBef>
                <a:spcPts val="320"/>
              </a:spcBef>
              <a:spcAft>
                <a:spcPts val="0"/>
              </a:spcAft>
              <a:buNone/>
            </a:pPr>
            <a:endParaRPr sz="1600"/>
          </a:p>
        </p:txBody>
      </p:sp>
      <p:sp>
        <p:nvSpPr>
          <p:cNvPr id="675" name="Google Shape;675;p53"/>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CA PP SINGH </a:t>
            </a:r>
            <a:endParaRPr/>
          </a:p>
        </p:txBody>
      </p:sp>
      <p:sp>
        <p:nvSpPr>
          <p:cNvPr id="676" name="Google Shape;676;p53"/>
          <p:cNvSpPr/>
          <p:nvPr/>
        </p:nvSpPr>
        <p:spPr>
          <a:xfrm>
            <a:off x="3048000" y="117538"/>
            <a:ext cx="77833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CIRCULAR NO. 17 OF DATED 29-9-2020</a:t>
            </a:r>
            <a:endParaRPr/>
          </a:p>
        </p:txBody>
      </p:sp>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lin ang="5400012" scaled="0"/>
        </a:gradFill>
        <a:effectLst/>
      </p:bgPr>
    </p:bg>
    <p:spTree>
      <p:nvGrpSpPr>
        <p:cNvPr id="1" name="Shape 342"/>
        <p:cNvGrpSpPr/>
        <p:nvPr/>
      </p:nvGrpSpPr>
      <p:grpSpPr>
        <a:xfrm>
          <a:off x="0" y="0"/>
          <a:ext cx="0" cy="0"/>
          <a:chOff x="0" y="0"/>
          <a:chExt cx="0" cy="0"/>
        </a:xfrm>
      </p:grpSpPr>
      <p:sp>
        <p:nvSpPr>
          <p:cNvPr id="343" name="Google Shape;343;g29ccbcb359d_0_6"/>
          <p:cNvSpPr txBox="1">
            <a:spLocks noGrp="1"/>
          </p:cNvSpPr>
          <p:nvPr>
            <p:ph type="title"/>
          </p:nvPr>
        </p:nvSpPr>
        <p:spPr>
          <a:xfrm>
            <a:off x="1738400" y="798100"/>
            <a:ext cx="4574100" cy="2653500"/>
          </a:xfrm>
          <a:prstGeom prst="rect">
            <a:avLst/>
          </a:prstGeom>
        </p:spPr>
        <p:txBody>
          <a:bodyPr spcFirstLastPara="1" wrap="square" lIns="121900" tIns="121900" rIns="121900" bIns="121900" anchor="t" anchorCtr="0">
            <a:noAutofit/>
          </a:bodyPr>
          <a:lstStyle/>
          <a:p>
            <a:pPr marL="0" lvl="0" indent="0" algn="just" rtl="0">
              <a:spcBef>
                <a:spcPts val="0"/>
              </a:spcBef>
              <a:spcAft>
                <a:spcPts val="0"/>
              </a:spcAft>
              <a:buNone/>
            </a:pPr>
            <a:r>
              <a:rPr lang="en-US" sz="2800" dirty="0"/>
              <a:t>Amendment in section </a:t>
            </a:r>
            <a:r>
              <a:rPr lang="en-US" sz="2800" dirty="0" smtClean="0"/>
              <a:t>193 Interest on specified securities</a:t>
            </a:r>
            <a:r>
              <a:rPr lang="en-US" sz="2800" dirty="0"/>
              <a:t> </a:t>
            </a:r>
            <a:r>
              <a:rPr lang="en-US" sz="2800" dirty="0" smtClean="0"/>
              <a:t>such as listed securities in dematerialized form</a:t>
            </a:r>
            <a:endParaRPr sz="2800" dirty="0"/>
          </a:p>
        </p:txBody>
      </p:sp>
      <p:sp>
        <p:nvSpPr>
          <p:cNvPr id="345" name="Google Shape;345;g29ccbcb359d_0_6"/>
          <p:cNvSpPr txBox="1">
            <a:spLocks noGrp="1"/>
          </p:cNvSpPr>
          <p:nvPr>
            <p:ph type="body" idx="2"/>
          </p:nvPr>
        </p:nvSpPr>
        <p:spPr>
          <a:xfrm>
            <a:off x="6538267" y="881333"/>
            <a:ext cx="4574100" cy="5160900"/>
          </a:xfrm>
          <a:prstGeom prst="rect">
            <a:avLst/>
          </a:prstGeom>
        </p:spPr>
        <p:txBody>
          <a:bodyPr spcFirstLastPara="1" wrap="square" lIns="121900" tIns="121900" rIns="121900" bIns="121900" anchor="ctr" anchorCtr="0">
            <a:normAutofit fontScale="85000" lnSpcReduction="20000"/>
          </a:bodyPr>
          <a:lstStyle/>
          <a:p>
            <a:pPr marL="0" lvl="0" indent="0" algn="just" rtl="0">
              <a:spcBef>
                <a:spcPts val="0"/>
              </a:spcBef>
              <a:spcAft>
                <a:spcPts val="1600"/>
              </a:spcAft>
              <a:buNone/>
            </a:pPr>
            <a:r>
              <a:rPr lang="en-US" sz="2100" dirty="0" smtClean="0"/>
              <a:t>Earlier no tax required to be deducted but now w.e.f 1.april .2023 tax required to be deducted on such interest  payments .clause (ix)  replaced as under :</a:t>
            </a:r>
          </a:p>
          <a:p>
            <a:pPr marL="0" lvl="0" indent="0" algn="just">
              <a:spcAft>
                <a:spcPts val="1600"/>
              </a:spcAft>
              <a:buNone/>
            </a:pPr>
            <a:r>
              <a:rPr lang="en-US" sz="2100" dirty="0"/>
              <a:t>(</a:t>
            </a:r>
            <a:r>
              <a:rPr lang="en-US" sz="2100" dirty="0" smtClean="0"/>
              <a:t>ix) any </a:t>
            </a:r>
            <a:r>
              <a:rPr lang="en-US" sz="2100" dirty="0"/>
              <a:t>interest payable to a </a:t>
            </a:r>
            <a:r>
              <a:rPr lang="en-US" sz="2100" b="1" dirty="0"/>
              <a:t>"business trust", </a:t>
            </a:r>
            <a:r>
              <a:rPr lang="en-US" sz="2100" dirty="0"/>
              <a:t>as defined in clause (13A) of section 2, in respect of any securities, by a special purpose vehicle referred to in </a:t>
            </a:r>
            <a:r>
              <a:rPr lang="en-US" sz="2100" dirty="0" smtClean="0"/>
              <a:t>the Explanation </a:t>
            </a:r>
            <a:r>
              <a:rPr lang="en-US" sz="2100" dirty="0"/>
              <a:t>to clause (23FC) of section 10</a:t>
            </a:r>
            <a:r>
              <a:rPr lang="en-US" sz="2100" dirty="0" smtClean="0"/>
              <a:t>.] no tax required to be deducted  in respect of interest payments to various parties listed in first proviso to section 193 clause I to IX . Clause IX now substituted and therefore tax required to be deducted on interest payments of listed securities in demat </a:t>
            </a:r>
            <a:r>
              <a:rPr lang="en-US" sz="2100" dirty="0" smtClean="0"/>
              <a:t>form</a:t>
            </a:r>
            <a:r>
              <a:rPr lang="en-US" dirty="0"/>
              <a:t>.</a:t>
            </a:r>
            <a:endParaRPr lang="en-US" sz="21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Section 194 R TDS on </a:t>
            </a:r>
            <a:r>
              <a:rPr lang="en-US" dirty="0"/>
              <a:t>benefit or perquisite in respect of business or profession.</a:t>
            </a:r>
          </a:p>
        </p:txBody>
      </p:sp>
      <p:sp>
        <p:nvSpPr>
          <p:cNvPr id="5" name="Text Placeholder 4"/>
          <p:cNvSpPr>
            <a:spLocks noGrp="1"/>
          </p:cNvSpPr>
          <p:nvPr>
            <p:ph type="body" idx="1"/>
          </p:nvPr>
        </p:nvSpPr>
        <p:spPr/>
        <p:txBody>
          <a:bodyPr anchor="ctr">
            <a:normAutofit fontScale="70000" lnSpcReduction="20000"/>
          </a:bodyPr>
          <a:lstStyle/>
          <a:p>
            <a:pPr marL="225425" indent="3175" algn="just"/>
            <a:r>
              <a:rPr lang="en-US" dirty="0" smtClean="0"/>
              <a:t>The section 194 R was inserted w.e.f  01.july .2022</a:t>
            </a:r>
          </a:p>
          <a:p>
            <a:pPr marL="225425" indent="3175" algn="just"/>
            <a:r>
              <a:rPr lang="en-US" dirty="0" smtClean="0"/>
              <a:t>Rate of TDS 10%  of the aggregate value of benefit or perquisite </a:t>
            </a:r>
          </a:p>
          <a:p>
            <a:pPr marL="225425" indent="3175" algn="just"/>
            <a:r>
              <a:rPr lang="en-US" dirty="0" smtClean="0"/>
              <a:t>The Threshold limit :  20,000 in aggregate for the financial year.</a:t>
            </a:r>
          </a:p>
          <a:p>
            <a:pPr marL="225425" indent="3175" algn="just"/>
            <a:r>
              <a:rPr lang="en-US" b="1" dirty="0" smtClean="0"/>
              <a:t>Two explanations as added below section 194R (3) as under :</a:t>
            </a:r>
          </a:p>
          <a:p>
            <a:pPr marL="225425" indent="3175" algn="just"/>
            <a:r>
              <a:rPr lang="en-US" dirty="0"/>
              <a:t>Explanation </a:t>
            </a:r>
            <a:r>
              <a:rPr lang="en-US" dirty="0" smtClean="0"/>
              <a:t>[1</a:t>
            </a:r>
            <a:r>
              <a:rPr lang="en-US" dirty="0"/>
              <a:t>].—For the purposes of this section, the expression "person responsible for providing" means the person providing such benefit or perquisite, or in case of a company, the company itself including the principal officer thereof</a:t>
            </a:r>
            <a:r>
              <a:rPr lang="en-US" dirty="0" smtClean="0"/>
              <a:t>.</a:t>
            </a:r>
            <a:endParaRPr lang="en-US" dirty="0"/>
          </a:p>
          <a:p>
            <a:pPr marL="225425" indent="3175" algn="just"/>
            <a:r>
              <a:rPr lang="en-US" dirty="0" smtClean="0"/>
              <a:t>[Explanation </a:t>
            </a:r>
            <a:r>
              <a:rPr lang="en-US" dirty="0"/>
              <a:t>2. — For the removal of doubts, it is clarified that the provisions of sub-section (1) shall apply to any benefit or perquisite, whether in cash or in kind or partly in cash and partly in kind.]</a:t>
            </a:r>
            <a:endParaRPr lang="en-US" dirty="0" smtClean="0"/>
          </a:p>
          <a:p>
            <a:pPr algn="just"/>
            <a:r>
              <a:rPr lang="en-US" dirty="0" smtClean="0"/>
              <a:t> </a:t>
            </a:r>
            <a:endParaRPr lang="en-US" dirty="0"/>
          </a:p>
        </p:txBody>
      </p:sp>
      <p:sp>
        <p:nvSpPr>
          <p:cNvPr id="6" name="Text Placeholder 5"/>
          <p:cNvSpPr>
            <a:spLocks noGrp="1"/>
          </p:cNvSpPr>
          <p:nvPr>
            <p:ph type="body" idx="2"/>
          </p:nvPr>
        </p:nvSpPr>
        <p:spPr/>
        <p:txBody>
          <a:bodyPr>
            <a:normAutofit lnSpcReduction="10000"/>
          </a:bodyPr>
          <a:lstStyle/>
          <a:p>
            <a:pPr marL="225425" indent="3175" algn="just"/>
            <a:r>
              <a:rPr lang="en-US" sz="2000" dirty="0" smtClean="0"/>
              <a:t>Section 28 of Income Tax Act has provision  to tax any benefit or perquisite  whether in cash or in kind arising from business or profession to be included  under the head Profit or Gain  of Business or Profession similar to  taxability of benefit or perquisites of employee.. </a:t>
            </a:r>
          </a:p>
          <a:p>
            <a:pPr marL="225425" indent="3175" algn="just"/>
            <a:r>
              <a:rPr lang="en-US" sz="2000" dirty="0" smtClean="0"/>
              <a:t>Explanation 1 to cover up indirect benefits through third party  and Explanation 2 cover up perquisites in kinds.</a:t>
            </a:r>
            <a:endParaRPr lang="en-US" sz="2000" dirty="0"/>
          </a:p>
        </p:txBody>
      </p:sp>
    </p:spTree>
    <p:extLst>
      <p:ext uri="{BB962C8B-B14F-4D97-AF65-F5344CB8AC3E}">
        <p14:creationId xmlns:p14="http://schemas.microsoft.com/office/powerpoint/2010/main" val="34029378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680"/>
        <p:cNvGrpSpPr/>
        <p:nvPr/>
      </p:nvGrpSpPr>
      <p:grpSpPr>
        <a:xfrm>
          <a:off x="0" y="0"/>
          <a:ext cx="0" cy="0"/>
          <a:chOff x="0" y="0"/>
          <a:chExt cx="0" cy="0"/>
        </a:xfrm>
      </p:grpSpPr>
      <p:sp>
        <p:nvSpPr>
          <p:cNvPr id="681" name="Google Shape;681;p54"/>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61</a:t>
            </a:fld>
            <a:endParaRPr/>
          </a:p>
        </p:txBody>
      </p:sp>
      <p:sp>
        <p:nvSpPr>
          <p:cNvPr id="682" name="Google Shape;682;p54"/>
          <p:cNvSpPr/>
          <p:nvPr/>
        </p:nvSpPr>
        <p:spPr>
          <a:xfrm>
            <a:off x="977471" y="2081215"/>
            <a:ext cx="10419840" cy="1323439"/>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dk1"/>
                </a:solidFill>
                <a:latin typeface="Arial"/>
                <a:ea typeface="Arial"/>
                <a:cs typeface="Arial"/>
                <a:sym typeface="Arial"/>
              </a:rPr>
              <a:t>Special provision of TCS  for non-filers of</a:t>
            </a:r>
            <a:endParaRPr dirty="0"/>
          </a:p>
          <a:p>
            <a:pPr marL="0" marR="0" lvl="0" indent="0" algn="l" rtl="0">
              <a:spcBef>
                <a:spcPts val="0"/>
              </a:spcBef>
              <a:spcAft>
                <a:spcPts val="0"/>
              </a:spcAft>
              <a:buNone/>
            </a:pPr>
            <a:r>
              <a:rPr lang="en-US" sz="4000" b="1" dirty="0">
                <a:solidFill>
                  <a:schemeClr val="dk1"/>
                </a:solidFill>
                <a:latin typeface="Arial"/>
                <a:ea typeface="Arial"/>
                <a:cs typeface="Arial"/>
                <a:sym typeface="Arial"/>
              </a:rPr>
              <a:t> (ITR) income-tax return [Section 206CCA]</a:t>
            </a:r>
            <a:endParaRPr sz="4000" dirty="0">
              <a:solidFill>
                <a:schemeClr val="dk1"/>
              </a:solidFill>
              <a:latin typeface="Arial"/>
              <a:ea typeface="Arial"/>
              <a:cs typeface="Arial"/>
              <a:sym typeface="Arial"/>
            </a:endParaRPr>
          </a:p>
        </p:txBody>
      </p:sp>
    </p:spTree>
  </p:cSld>
  <p:clrMapOvr>
    <a:masterClrMapping/>
  </p:clrMapOvr>
  <p:transition>
    <p:wedg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1" y="273050"/>
            <a:ext cx="3124199" cy="1403350"/>
          </a:xfrm>
        </p:spPr>
        <p:txBody>
          <a:bodyPr anchor="ctr"/>
          <a:lstStyle/>
          <a:p>
            <a:r>
              <a:rPr lang="en-US" dirty="0" smtClean="0"/>
              <a:t>Amendment in the definition of Specified Person in section 206CCA  </a:t>
            </a:r>
            <a:endParaRPr lang="en-US" dirty="0"/>
          </a:p>
        </p:txBody>
      </p:sp>
      <p:sp>
        <p:nvSpPr>
          <p:cNvPr id="5" name="Text Placeholder 4"/>
          <p:cNvSpPr>
            <a:spLocks noGrp="1"/>
          </p:cNvSpPr>
          <p:nvPr>
            <p:ph type="body" idx="1"/>
          </p:nvPr>
        </p:nvSpPr>
        <p:spPr>
          <a:xfrm>
            <a:off x="3657600" y="273058"/>
            <a:ext cx="7924835" cy="5975342"/>
          </a:xfrm>
        </p:spPr>
        <p:txBody>
          <a:bodyPr anchor="ctr">
            <a:normAutofit fontScale="47500" lnSpcReduction="20000"/>
          </a:bodyPr>
          <a:lstStyle/>
          <a:p>
            <a:pPr marL="225425" indent="3175" algn="just"/>
            <a:r>
              <a:rPr lang="en-US" b="1" dirty="0" smtClean="0"/>
              <a:t>New Definition:  </a:t>
            </a:r>
          </a:p>
          <a:p>
            <a:pPr marL="225425" indent="3175" algn="just"/>
            <a:r>
              <a:rPr lang="en-US" b="1" dirty="0" smtClean="0"/>
              <a:t>"</a:t>
            </a:r>
            <a:r>
              <a:rPr lang="en-US" b="1" dirty="0"/>
              <a:t>specified person" </a:t>
            </a:r>
            <a:r>
              <a:rPr lang="en-US" dirty="0"/>
              <a:t>means a person who has not </a:t>
            </a:r>
            <a:r>
              <a:rPr lang="en-US" dirty="0" smtClean="0"/>
              <a:t>furnished </a:t>
            </a:r>
            <a:r>
              <a:rPr lang="en-US" dirty="0"/>
              <a:t>the return of income for the assessment year relevant to the previous year immediately preceding the financial year in which tax is required to be </a:t>
            </a:r>
            <a:r>
              <a:rPr lang="en-US" dirty="0" smtClean="0"/>
              <a:t>collected , </a:t>
            </a:r>
            <a:r>
              <a:rPr lang="en-US" dirty="0"/>
              <a:t>for which the time limit for furnishing the return of income under sub-section (1) of section 139 has expired and the aggregate of tax deducted at source and tax collected at source in his case is </a:t>
            </a:r>
            <a:r>
              <a:rPr lang="en-US" dirty="0" smtClean="0"/>
              <a:t>Rs. 50,000/-or </a:t>
            </a:r>
            <a:r>
              <a:rPr lang="en-US" dirty="0"/>
              <a:t>more in the said previous </a:t>
            </a:r>
            <a:r>
              <a:rPr lang="en-US" dirty="0" smtClean="0"/>
              <a:t>year:</a:t>
            </a:r>
            <a:endParaRPr lang="en-US" dirty="0"/>
          </a:p>
          <a:p>
            <a:pPr marL="225425" indent="3175" algn="just"/>
            <a:r>
              <a:rPr lang="en-US" dirty="0" smtClean="0"/>
              <a:t>[Provided </a:t>
            </a:r>
            <a:r>
              <a:rPr lang="en-US" dirty="0"/>
              <a:t>that the </a:t>
            </a:r>
            <a:r>
              <a:rPr lang="en-US" b="1" dirty="0"/>
              <a:t>specified person shall not include</a:t>
            </a:r>
            <a:r>
              <a:rPr lang="en-US" dirty="0"/>
              <a:t>––</a:t>
            </a:r>
          </a:p>
          <a:p>
            <a:pPr marL="225425" indent="3175" algn="just"/>
            <a:r>
              <a:rPr lang="en-US" dirty="0"/>
              <a:t>(</a:t>
            </a:r>
            <a:r>
              <a:rPr lang="en-US" dirty="0" smtClean="0"/>
              <a:t>i) a </a:t>
            </a:r>
            <a:r>
              <a:rPr lang="en-US" b="1" dirty="0"/>
              <a:t>non-resident who does not have a permanent establishment in India</a:t>
            </a:r>
            <a:r>
              <a:rPr lang="en-US" dirty="0"/>
              <a:t>; or</a:t>
            </a:r>
          </a:p>
          <a:p>
            <a:pPr marL="225425" indent="3175" algn="just"/>
            <a:r>
              <a:rPr lang="en-US" dirty="0"/>
              <a:t>(</a:t>
            </a:r>
            <a:r>
              <a:rPr lang="en-US" dirty="0" smtClean="0"/>
              <a:t>ii) </a:t>
            </a:r>
            <a:r>
              <a:rPr lang="en-US" b="1" dirty="0" smtClean="0"/>
              <a:t>a </a:t>
            </a:r>
            <a:r>
              <a:rPr lang="en-US" b="1" dirty="0"/>
              <a:t>person who is not required to furnish the return of income </a:t>
            </a:r>
            <a:r>
              <a:rPr lang="en-US" dirty="0"/>
              <a:t>for the assessment year relevant to the said previous year and is notified by the Central Government in the Official Gazette in this behalf.]</a:t>
            </a:r>
          </a:p>
          <a:p>
            <a:pPr marL="225425" indent="3175" algn="just"/>
            <a:r>
              <a:rPr lang="en-US" dirty="0"/>
              <a:t>Explanation.—For the purposes of this sub-section, the expression "permanent establishment" includes a fixed place of business through which the business of the enterprise is wholly or partly carried on.]</a:t>
            </a:r>
            <a:endParaRPr lang="en-US" dirty="0" smtClean="0"/>
          </a:p>
          <a:p>
            <a:pPr marL="225425" indent="3175" algn="just"/>
            <a:endParaRPr lang="en-US" dirty="0"/>
          </a:p>
          <a:p>
            <a:pPr marL="225425" indent="3175" algn="just"/>
            <a:r>
              <a:rPr lang="en-US" b="1" dirty="0" smtClean="0"/>
              <a:t>Old </a:t>
            </a:r>
            <a:r>
              <a:rPr lang="en-US" b="1" dirty="0"/>
              <a:t>definition :“ </a:t>
            </a:r>
            <a:r>
              <a:rPr lang="en-US" dirty="0"/>
              <a:t>specified person” means: a person who has not filed the returns of income (ITR) for both of the two assessment years(AYs.) relevant to the two previous years immediately prior to the previous year in which tax is required to be </a:t>
            </a:r>
            <a:r>
              <a:rPr lang="en-US" dirty="0" smtClean="0"/>
              <a:t>collected, </a:t>
            </a:r>
            <a:r>
              <a:rPr lang="en-US" dirty="0"/>
              <a:t>for which the time limit of filing return of income under section 139(1) has expired; and </a:t>
            </a:r>
            <a:r>
              <a:rPr lang="en-US" dirty="0" smtClean="0"/>
              <a:t> aggregate </a:t>
            </a:r>
            <a:r>
              <a:rPr lang="en-US" dirty="0"/>
              <a:t>of tax deducted at source and tax collected at source in his case is ₹ 50000/- or more in each of these two previous years </a:t>
            </a:r>
            <a:endParaRPr lang="en-US" dirty="0" smtClean="0"/>
          </a:p>
          <a:p>
            <a:pPr algn="just"/>
            <a:endParaRPr lang="en-US" dirty="0"/>
          </a:p>
        </p:txBody>
      </p:sp>
      <p:sp>
        <p:nvSpPr>
          <p:cNvPr id="6" name="Text Placeholder 5"/>
          <p:cNvSpPr>
            <a:spLocks noGrp="1"/>
          </p:cNvSpPr>
          <p:nvPr>
            <p:ph type="body" idx="2"/>
          </p:nvPr>
        </p:nvSpPr>
        <p:spPr>
          <a:xfrm>
            <a:off x="304801" y="1435104"/>
            <a:ext cx="3200400" cy="4691100"/>
          </a:xfrm>
        </p:spPr>
        <p:txBody>
          <a:bodyPr anchor="ctr">
            <a:normAutofit/>
          </a:bodyPr>
          <a:lstStyle/>
          <a:p>
            <a:pPr marL="225425" indent="3175" algn="just"/>
            <a:r>
              <a:rPr lang="en-US" sz="1600" dirty="0" smtClean="0"/>
              <a:t>Definition amended to exclude  from  TCS at Higher rate  where payment to non-resident  without  PAN and other  notified person </a:t>
            </a:r>
          </a:p>
          <a:p>
            <a:pPr marL="225425" indent="3175" algn="just"/>
            <a:endParaRPr lang="en-US" sz="1600" dirty="0" smtClean="0"/>
          </a:p>
          <a:p>
            <a:pPr marL="225425" indent="3175" algn="just"/>
            <a:r>
              <a:rPr lang="en-US" sz="1600" dirty="0"/>
              <a:t> F</a:t>
            </a:r>
            <a:r>
              <a:rPr lang="en-US" sz="1600" dirty="0" smtClean="0"/>
              <a:t>urther  scope of specified person reduced  from two  year non-filing of ITR  to One Year of  Non- filing of ITR </a:t>
            </a:r>
            <a:endParaRPr lang="en-US" sz="1600" dirty="0"/>
          </a:p>
        </p:txBody>
      </p:sp>
    </p:spTree>
    <p:extLst>
      <p:ext uri="{BB962C8B-B14F-4D97-AF65-F5344CB8AC3E}">
        <p14:creationId xmlns:p14="http://schemas.microsoft.com/office/powerpoint/2010/main" val="12826693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686"/>
        <p:cNvGrpSpPr/>
        <p:nvPr/>
      </p:nvGrpSpPr>
      <p:grpSpPr>
        <a:xfrm>
          <a:off x="0" y="0"/>
          <a:ext cx="0" cy="0"/>
          <a:chOff x="0" y="0"/>
          <a:chExt cx="0" cy="0"/>
        </a:xfrm>
      </p:grpSpPr>
      <p:sp>
        <p:nvSpPr>
          <p:cNvPr id="687" name="Google Shape;687;p55"/>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63</a:t>
            </a:fld>
            <a:endParaRPr/>
          </a:p>
        </p:txBody>
      </p:sp>
      <p:sp>
        <p:nvSpPr>
          <p:cNvPr id="688" name="Google Shape;688;p55"/>
          <p:cNvSpPr/>
          <p:nvPr/>
        </p:nvSpPr>
        <p:spPr>
          <a:xfrm>
            <a:off x="131976" y="734700"/>
            <a:ext cx="11726944" cy="6524823"/>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a:solidFill>
                  <a:schemeClr val="dk1"/>
                </a:solidFill>
                <a:latin typeface="Arial"/>
                <a:ea typeface="Arial"/>
                <a:cs typeface="Arial"/>
                <a:sym typeface="Arial"/>
              </a:rPr>
              <a:t>Application :  </a:t>
            </a:r>
            <a:r>
              <a:rPr lang="en-US" sz="1600" dirty="0">
                <a:solidFill>
                  <a:schemeClr val="dk1"/>
                </a:solidFill>
                <a:latin typeface="Arial"/>
                <a:ea typeface="Arial"/>
                <a:cs typeface="Arial"/>
                <a:sym typeface="Arial"/>
              </a:rPr>
              <a:t>The newly inserted section is applicable from 01-07-2021.</a:t>
            </a:r>
            <a:endParaRPr dirty="0"/>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l" rtl="0">
              <a:spcBef>
                <a:spcPts val="0"/>
              </a:spcBef>
              <a:spcAft>
                <a:spcPts val="0"/>
              </a:spcAft>
              <a:buNone/>
            </a:pPr>
            <a:r>
              <a:rPr lang="en-US" sz="1600" b="1" dirty="0">
                <a:solidFill>
                  <a:schemeClr val="dk1"/>
                </a:solidFill>
                <a:latin typeface="Arial"/>
                <a:ea typeface="Arial"/>
                <a:cs typeface="Arial"/>
                <a:sym typeface="Arial"/>
              </a:rPr>
              <a:t>Conditions for applicability of this section:</a:t>
            </a:r>
            <a:endParaRPr dirty="0"/>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lvl="0"/>
            <a:r>
              <a:rPr lang="en-US" sz="1600" dirty="0">
                <a:solidFill>
                  <a:schemeClr val="dk1"/>
                </a:solidFill>
                <a:latin typeface="Arial"/>
                <a:ea typeface="Arial"/>
                <a:cs typeface="Arial"/>
                <a:sym typeface="Arial"/>
              </a:rPr>
              <a:t>Tax to be collected from specified person at higher rate from return defaulter under the newly inserted section 206CCA under chapter </a:t>
            </a:r>
            <a:r>
              <a:rPr lang="en-US" sz="1600" dirty="0" smtClean="0">
                <a:solidFill>
                  <a:schemeClr val="dk1"/>
                </a:solidFill>
              </a:rPr>
              <a:t>XVII-BB. From specified person  tax </a:t>
            </a:r>
            <a:r>
              <a:rPr lang="en-US" sz="1600" dirty="0">
                <a:solidFill>
                  <a:schemeClr val="dk1"/>
                </a:solidFill>
              </a:rPr>
              <a:t>shall be collected at the higher of the following two rates, namely:—</a:t>
            </a:r>
          </a:p>
          <a:p>
            <a:pPr lvl="0"/>
            <a:r>
              <a:rPr lang="en-US" sz="1600" dirty="0">
                <a:solidFill>
                  <a:schemeClr val="dk1"/>
                </a:solidFill>
              </a:rPr>
              <a:t>(</a:t>
            </a:r>
            <a:r>
              <a:rPr lang="en-US" sz="1600" dirty="0" smtClean="0">
                <a:solidFill>
                  <a:schemeClr val="dk1"/>
                </a:solidFill>
              </a:rPr>
              <a:t>i) at </a:t>
            </a:r>
            <a:r>
              <a:rPr lang="en-US" sz="1600" dirty="0">
                <a:solidFill>
                  <a:schemeClr val="dk1"/>
                </a:solidFill>
              </a:rPr>
              <a:t>twice the rate specified in the relevant provision of the Act; or</a:t>
            </a:r>
          </a:p>
          <a:p>
            <a:pPr lvl="0"/>
            <a:r>
              <a:rPr lang="en-US" sz="1600" dirty="0">
                <a:solidFill>
                  <a:schemeClr val="dk1"/>
                </a:solidFill>
              </a:rPr>
              <a:t>(</a:t>
            </a:r>
            <a:r>
              <a:rPr lang="en-US" sz="1600" dirty="0" smtClean="0">
                <a:solidFill>
                  <a:schemeClr val="dk1"/>
                </a:solidFill>
              </a:rPr>
              <a:t>ii) @ 5%</a:t>
            </a:r>
            <a:endParaRPr lang="en-US" sz="1600" dirty="0" smtClean="0">
              <a:solidFill>
                <a:schemeClr val="dk1"/>
              </a:solidFill>
              <a:latin typeface="Arial"/>
              <a:ea typeface="Arial"/>
              <a:cs typeface="Arial"/>
              <a:sym typeface="Arial"/>
            </a:endParaRPr>
          </a:p>
          <a:p>
            <a:pPr lvl="0"/>
            <a:endParaRPr lang="en-US" sz="1600" dirty="0" smtClean="0">
              <a:solidFill>
                <a:schemeClr val="dk1"/>
              </a:solidFill>
            </a:endParaRPr>
          </a:p>
          <a:p>
            <a:pPr lvl="0"/>
            <a:r>
              <a:rPr lang="en-US" sz="1600" dirty="0" smtClean="0">
                <a:solidFill>
                  <a:schemeClr val="dk1"/>
                </a:solidFill>
              </a:rPr>
              <a:t>Provided </a:t>
            </a:r>
            <a:r>
              <a:rPr lang="en-US" sz="1600" dirty="0">
                <a:solidFill>
                  <a:schemeClr val="dk1"/>
                </a:solidFill>
              </a:rPr>
              <a:t>that the rate of tax collection at source under this section shall not exceed </a:t>
            </a:r>
            <a:r>
              <a:rPr lang="en-US" sz="1600" b="1" dirty="0" smtClean="0">
                <a:solidFill>
                  <a:schemeClr val="dk1"/>
                </a:solidFill>
              </a:rPr>
              <a:t>20%</a:t>
            </a:r>
            <a:r>
              <a:rPr lang="en-US" sz="1600" dirty="0" smtClean="0">
                <a:solidFill>
                  <a:schemeClr val="dk1"/>
                </a:solidFill>
              </a:rPr>
              <a:t>.] </a:t>
            </a:r>
            <a:r>
              <a:rPr lang="en-US" sz="1600" dirty="0">
                <a:solidFill>
                  <a:schemeClr val="dk1"/>
                </a:solidFill>
                <a:latin typeface="Arial"/>
                <a:ea typeface="Arial"/>
                <a:cs typeface="Arial"/>
                <a:sym typeface="Arial"/>
              </a:rPr>
              <a:t>.</a:t>
            </a:r>
            <a:endParaRPr dirty="0"/>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l" rtl="0">
              <a:spcBef>
                <a:spcPts val="0"/>
              </a:spcBef>
              <a:spcAft>
                <a:spcPts val="0"/>
              </a:spcAft>
              <a:buNone/>
            </a:pPr>
            <a:r>
              <a:rPr lang="en-US" sz="1600" dirty="0">
                <a:solidFill>
                  <a:schemeClr val="dk1"/>
                </a:solidFill>
                <a:latin typeface="Arial"/>
                <a:ea typeface="Arial"/>
                <a:cs typeface="Arial"/>
                <a:sym typeface="Arial"/>
              </a:rPr>
              <a:t>“</a:t>
            </a:r>
            <a:r>
              <a:rPr lang="en-US" sz="1600" b="1" dirty="0">
                <a:solidFill>
                  <a:schemeClr val="dk1"/>
                </a:solidFill>
                <a:latin typeface="Arial"/>
                <a:ea typeface="Arial"/>
                <a:cs typeface="Arial"/>
                <a:sym typeface="Arial"/>
              </a:rPr>
              <a:t>specified person” means: </a:t>
            </a:r>
            <a:r>
              <a:rPr lang="en-US" sz="1600" dirty="0">
                <a:solidFill>
                  <a:schemeClr val="dk1"/>
                </a:solidFill>
                <a:latin typeface="Arial"/>
                <a:ea typeface="Arial"/>
                <a:cs typeface="Arial"/>
                <a:sym typeface="Arial"/>
              </a:rPr>
              <a:t>a person who has not filed the returns of income (ITR) for both of the two assessment years(AYs.) relevant to the two previous years immediately prior to the previous year in which tax is required to be collected, for which the time limit of filing return of income under section 139(1) has expired; and the aggregate of tax deducted at source and tax collected at source in his case is ₹ 50000/- or more in each of these two previous years.</a:t>
            </a:r>
            <a:endParaRPr dirty="0"/>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l" rtl="0">
              <a:spcBef>
                <a:spcPts val="0"/>
              </a:spcBef>
              <a:spcAft>
                <a:spcPts val="0"/>
              </a:spcAft>
              <a:buNone/>
            </a:pPr>
            <a:r>
              <a:rPr lang="en-US" sz="1600" b="1" dirty="0">
                <a:solidFill>
                  <a:schemeClr val="dk1"/>
                </a:solidFill>
                <a:latin typeface="Arial"/>
                <a:ea typeface="Arial"/>
                <a:cs typeface="Arial"/>
                <a:sym typeface="Arial"/>
              </a:rPr>
              <a:t>PERSON: </a:t>
            </a:r>
            <a:r>
              <a:rPr lang="en-US" sz="1600" dirty="0">
                <a:solidFill>
                  <a:schemeClr val="dk1"/>
                </a:solidFill>
                <a:latin typeface="Arial"/>
                <a:ea typeface="Arial"/>
                <a:cs typeface="Arial"/>
                <a:sym typeface="Arial"/>
              </a:rPr>
              <a:t>Such person may be any one  as per section 2(31) including — (i)  an individual,  (ii)   a Hindu undivided family,  (iii)   a company,  (iv)   a firm,  (v)   an association of persons(AOP) or a body of individuals(BOI) , whether incorporated or not, (vi)   a local authority, and  (vii)   every artificial juridical person,</a:t>
            </a:r>
            <a:endParaRPr dirty="0"/>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l" rtl="0">
              <a:spcBef>
                <a:spcPts val="0"/>
              </a:spcBef>
              <a:spcAft>
                <a:spcPts val="0"/>
              </a:spcAft>
              <a:buNone/>
            </a:pPr>
            <a:r>
              <a:rPr lang="en-US" sz="1600" dirty="0">
                <a:solidFill>
                  <a:schemeClr val="dk1"/>
                </a:solidFill>
                <a:latin typeface="Arial"/>
                <a:ea typeface="Arial"/>
                <a:cs typeface="Arial"/>
                <a:sym typeface="Arial"/>
              </a:rPr>
              <a:t>Such person shall not include a non- resident who does not have a permanent establishment ( PE) in India. So non-resident not having a PE in India excluded from this section but covered under section 195.</a:t>
            </a:r>
            <a:endParaRPr dirty="0"/>
          </a:p>
          <a:p>
            <a:pPr marL="0" marR="0" lvl="0" indent="0" algn="l" rtl="0">
              <a:spcBef>
                <a:spcPts val="0"/>
              </a:spcBef>
              <a:spcAft>
                <a:spcPts val="0"/>
              </a:spcAft>
              <a:buNone/>
            </a:pPr>
            <a:endParaRPr sz="1600" b="1" dirty="0">
              <a:solidFill>
                <a:schemeClr val="dk1"/>
              </a:solidFill>
              <a:latin typeface="Arial"/>
              <a:ea typeface="Arial"/>
              <a:cs typeface="Arial"/>
              <a:sym typeface="Arial"/>
            </a:endParaRPr>
          </a:p>
          <a:p>
            <a:pPr marL="0" marR="0" lvl="0" indent="0" algn="l" rtl="0">
              <a:spcBef>
                <a:spcPts val="0"/>
              </a:spcBef>
              <a:spcAft>
                <a:spcPts val="0"/>
              </a:spcAft>
              <a:buNone/>
            </a:pPr>
            <a:r>
              <a:rPr lang="en-US" sz="1600" b="1" dirty="0">
                <a:solidFill>
                  <a:schemeClr val="dk1"/>
                </a:solidFill>
                <a:latin typeface="Arial"/>
                <a:ea typeface="Arial"/>
                <a:cs typeface="Arial"/>
                <a:sym typeface="Arial"/>
              </a:rPr>
              <a:t>Meaning of PE in India: </a:t>
            </a:r>
            <a:r>
              <a:rPr lang="en-US" sz="1600" dirty="0">
                <a:solidFill>
                  <a:schemeClr val="dk1"/>
                </a:solidFill>
                <a:latin typeface="Arial"/>
                <a:ea typeface="Arial"/>
                <a:cs typeface="Arial"/>
                <a:sym typeface="Arial"/>
              </a:rPr>
              <a:t>“permanent establishment” includes a fixed place of business through which the business of the enterprise is wholly or partly carried on.’</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Tree>
  </p:cSld>
  <p:clrMapOvr>
    <a:masterClrMapping/>
  </p:clrMapOvr>
  <p:transition>
    <p:wedge/>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692"/>
        <p:cNvGrpSpPr/>
        <p:nvPr/>
      </p:nvGrpSpPr>
      <p:grpSpPr>
        <a:xfrm>
          <a:off x="0" y="0"/>
          <a:ext cx="0" cy="0"/>
          <a:chOff x="0" y="0"/>
          <a:chExt cx="0" cy="0"/>
        </a:xfrm>
      </p:grpSpPr>
      <p:sp>
        <p:nvSpPr>
          <p:cNvPr id="693" name="Google Shape;693;p56"/>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64</a:t>
            </a:fld>
            <a:endParaRPr/>
          </a:p>
        </p:txBody>
      </p:sp>
      <p:sp>
        <p:nvSpPr>
          <p:cNvPr id="694" name="Google Shape;694;p56"/>
          <p:cNvSpPr/>
          <p:nvPr/>
        </p:nvSpPr>
        <p:spPr>
          <a:xfrm>
            <a:off x="961533" y="1582341"/>
            <a:ext cx="10303497" cy="2031325"/>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dk1"/>
                </a:solidFill>
                <a:latin typeface="Arial"/>
                <a:ea typeface="Arial"/>
                <a:cs typeface="Arial"/>
                <a:sym typeface="Arial"/>
              </a:rPr>
              <a:t>Status of ITR : </a:t>
            </a:r>
            <a:r>
              <a:rPr lang="en-US" sz="1800">
                <a:solidFill>
                  <a:schemeClr val="dk1"/>
                </a:solidFill>
                <a:latin typeface="Arial"/>
                <a:ea typeface="Arial"/>
                <a:cs typeface="Arial"/>
                <a:sym typeface="Arial"/>
              </a:rPr>
              <a:t>status of ITR as per due date under section 139(1) to be considered and not the belated ITR , because ITR could be filed even after due date (called belated ITR) under section 139(4)  upto 31st March of the AY .i. e  31st march of the next FY, not only that ITR could be filed in pursuance of notice u/s 142(1) or even notice under section 148  but all these ITR shall not be applicable for deduction of tax because reference in section is only of section 139(1). Means higher TDS rate if ITR not filed on or before due date u/s 139(1)  even if ITR filed belated. </a:t>
            </a:r>
            <a:endParaRPr/>
          </a:p>
          <a:p>
            <a:pPr marL="0" marR="0" lvl="0" indent="0" algn="just" rtl="0">
              <a:spcBef>
                <a:spcPts val="0"/>
              </a:spcBef>
              <a:spcAft>
                <a:spcPts val="0"/>
              </a:spcAft>
              <a:buNone/>
            </a:pPr>
            <a:r>
              <a:rPr lang="en-US" sz="1800">
                <a:solidFill>
                  <a:schemeClr val="dk1"/>
                </a:solidFill>
                <a:latin typeface="Arial"/>
                <a:ea typeface="Arial"/>
                <a:cs typeface="Arial"/>
                <a:sym typeface="Arial"/>
              </a:rPr>
              <a:t>Collectee: collectee is the person from who tax collected as TCS under chapter XVII-BB.</a:t>
            </a:r>
            <a:endParaRPr/>
          </a:p>
        </p:txBody>
      </p:sp>
    </p:spTree>
  </p:cSld>
  <p:clrMapOvr>
    <a:masterClrMapping/>
  </p:clrMapOvr>
  <p:transition>
    <p:wedge/>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698"/>
        <p:cNvGrpSpPr/>
        <p:nvPr/>
      </p:nvGrpSpPr>
      <p:grpSpPr>
        <a:xfrm>
          <a:off x="0" y="0"/>
          <a:ext cx="0" cy="0"/>
          <a:chOff x="0" y="0"/>
          <a:chExt cx="0" cy="0"/>
        </a:xfrm>
      </p:grpSpPr>
      <p:sp>
        <p:nvSpPr>
          <p:cNvPr id="699" name="Google Shape;699;p57"/>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65</a:t>
            </a:fld>
            <a:endParaRPr/>
          </a:p>
        </p:txBody>
      </p:sp>
      <p:sp>
        <p:nvSpPr>
          <p:cNvPr id="700" name="Google Shape;700;p57"/>
          <p:cNvSpPr/>
          <p:nvPr/>
        </p:nvSpPr>
        <p:spPr>
          <a:xfrm>
            <a:off x="2526383" y="86354"/>
            <a:ext cx="45833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Illustration of applicability /non applicability:</a:t>
            </a:r>
            <a:endParaRPr/>
          </a:p>
        </p:txBody>
      </p:sp>
      <p:graphicFrame>
        <p:nvGraphicFramePr>
          <p:cNvPr id="701" name="Google Shape;701;p57"/>
          <p:cNvGraphicFramePr/>
          <p:nvPr/>
        </p:nvGraphicFramePr>
        <p:xfrm>
          <a:off x="124120" y="522132"/>
          <a:ext cx="11943750" cy="6199350"/>
        </p:xfrm>
        <a:graphic>
          <a:graphicData uri="http://schemas.openxmlformats.org/drawingml/2006/table">
            <a:tbl>
              <a:tblPr firstRow="1" firstCol="1" bandRow="1">
                <a:noFill/>
                <a:tableStyleId>{20E78638-17AF-4120-BC7C-FBE02A314FC0}</a:tableStyleId>
              </a:tblPr>
              <a:tblGrid>
                <a:gridCol w="2941150"/>
                <a:gridCol w="2507525"/>
                <a:gridCol w="2856325"/>
                <a:gridCol w="3638750"/>
              </a:tblGrid>
              <a:tr h="474775">
                <a:tc>
                  <a:txBody>
                    <a:bodyPr/>
                    <a:lstStyle/>
                    <a:p>
                      <a:pPr marL="0" marR="0" lvl="0" indent="0" algn="just" rtl="0">
                        <a:lnSpc>
                          <a:spcPct val="104000"/>
                        </a:lnSpc>
                        <a:spcBef>
                          <a:spcPts val="0"/>
                        </a:spcBef>
                        <a:spcAft>
                          <a:spcPts val="0"/>
                        </a:spcAft>
                        <a:buNone/>
                      </a:pPr>
                      <a:r>
                        <a:rPr lang="en-US" sz="1400" dirty="0"/>
                        <a:t>Cases </a:t>
                      </a:r>
                      <a:endParaRPr sz="1400" dirty="0">
                        <a:latin typeface="Calibri"/>
                        <a:ea typeface="Calibri"/>
                        <a:cs typeface="Calibri"/>
                        <a:sym typeface="Calibri"/>
                      </a:endParaRPr>
                    </a:p>
                  </a:txBody>
                  <a:tcPr marL="37725" marR="37725" marT="0" marB="0"/>
                </a:tc>
                <a:tc>
                  <a:txBody>
                    <a:bodyPr/>
                    <a:lstStyle/>
                    <a:p>
                      <a:pPr marL="0" marR="0" lvl="0" indent="0" algn="just" rtl="0">
                        <a:lnSpc>
                          <a:spcPct val="104000"/>
                        </a:lnSpc>
                        <a:spcBef>
                          <a:spcPts val="0"/>
                        </a:spcBef>
                        <a:spcAft>
                          <a:spcPts val="0"/>
                        </a:spcAft>
                        <a:buNone/>
                      </a:pPr>
                      <a:r>
                        <a:rPr lang="en-US" sz="1400"/>
                        <a:t>ITR status as per  due date </a:t>
                      </a:r>
                      <a:endParaRPr sz="1400">
                        <a:latin typeface="Calibri"/>
                        <a:ea typeface="Calibri"/>
                        <a:cs typeface="Calibri"/>
                        <a:sym typeface="Calibri"/>
                      </a:endParaRPr>
                    </a:p>
                  </a:txBody>
                  <a:tcPr marL="37725" marR="37725" marT="0" marB="0"/>
                </a:tc>
                <a:tc>
                  <a:txBody>
                    <a:bodyPr/>
                    <a:lstStyle/>
                    <a:p>
                      <a:pPr marL="0" marR="0" lvl="0" indent="0" algn="just" rtl="0">
                        <a:lnSpc>
                          <a:spcPct val="104000"/>
                        </a:lnSpc>
                        <a:spcBef>
                          <a:spcPts val="0"/>
                        </a:spcBef>
                        <a:spcAft>
                          <a:spcPts val="0"/>
                        </a:spcAft>
                        <a:buNone/>
                      </a:pPr>
                      <a:r>
                        <a:rPr lang="en-US" sz="1400"/>
                        <a:t>Aggregate of TDS &amp; TCS amount in preceding FYs.</a:t>
                      </a:r>
                      <a:endParaRPr sz="1400">
                        <a:latin typeface="Calibri"/>
                        <a:ea typeface="Calibri"/>
                        <a:cs typeface="Calibri"/>
                        <a:sym typeface="Calibri"/>
                      </a:endParaRPr>
                    </a:p>
                  </a:txBody>
                  <a:tcPr marL="37725" marR="37725" marT="0" marB="0"/>
                </a:tc>
                <a:tc>
                  <a:txBody>
                    <a:bodyPr/>
                    <a:lstStyle/>
                    <a:p>
                      <a:pPr marL="0" marR="0" lvl="0" indent="0" algn="just" rtl="0">
                        <a:lnSpc>
                          <a:spcPct val="104000"/>
                        </a:lnSpc>
                        <a:spcBef>
                          <a:spcPts val="0"/>
                        </a:spcBef>
                        <a:spcAft>
                          <a:spcPts val="0"/>
                        </a:spcAft>
                        <a:buNone/>
                      </a:pPr>
                      <a:r>
                        <a:rPr lang="en-US" sz="1400"/>
                        <a:t>Applicable/non applicable</a:t>
                      </a:r>
                      <a:endParaRPr sz="1400">
                        <a:latin typeface="Calibri"/>
                        <a:ea typeface="Calibri"/>
                        <a:cs typeface="Calibri"/>
                        <a:sym typeface="Calibri"/>
                      </a:endParaRPr>
                    </a:p>
                  </a:txBody>
                  <a:tcPr marL="37725" marR="37725" marT="0" marB="0"/>
                </a:tc>
              </a:tr>
              <a:tr h="949575">
                <a:tc>
                  <a:txBody>
                    <a:bodyPr/>
                    <a:lstStyle/>
                    <a:p>
                      <a:pPr marL="0" marR="0" lvl="0" indent="0" algn="just" rtl="0">
                        <a:lnSpc>
                          <a:spcPct val="104000"/>
                        </a:lnSpc>
                        <a:spcBef>
                          <a:spcPts val="0"/>
                        </a:spcBef>
                        <a:spcAft>
                          <a:spcPts val="0"/>
                        </a:spcAft>
                        <a:buNone/>
                      </a:pPr>
                      <a:r>
                        <a:rPr lang="en-US" sz="1400"/>
                        <a:t>Case-1</a:t>
                      </a:r>
                      <a:endParaRPr sz="1400"/>
                    </a:p>
                    <a:p>
                      <a:pPr marL="0" marR="0" lvl="0" indent="0" algn="just" rtl="0">
                        <a:lnSpc>
                          <a:spcPct val="104000"/>
                        </a:lnSpc>
                        <a:spcBef>
                          <a:spcPts val="210"/>
                        </a:spcBef>
                        <a:spcAft>
                          <a:spcPts val="0"/>
                        </a:spcAft>
                        <a:buNone/>
                      </a:pPr>
                      <a:r>
                        <a:rPr lang="en-US" sz="1400"/>
                        <a:t>Collectee  is individual person resident in India</a:t>
                      </a:r>
                      <a:endParaRPr sz="1400">
                        <a:latin typeface="Calibri"/>
                        <a:ea typeface="Calibri"/>
                        <a:cs typeface="Calibri"/>
                        <a:sym typeface="Calibri"/>
                      </a:endParaRPr>
                    </a:p>
                  </a:txBody>
                  <a:tcPr marL="37725" marR="37725" marT="0" marB="0"/>
                </a:tc>
                <a:tc>
                  <a:txBody>
                    <a:bodyPr/>
                    <a:lstStyle/>
                    <a:p>
                      <a:pPr marL="0" marR="0" lvl="0" indent="0" algn="just" rtl="0">
                        <a:lnSpc>
                          <a:spcPct val="104000"/>
                        </a:lnSpc>
                        <a:spcBef>
                          <a:spcPts val="0"/>
                        </a:spcBef>
                        <a:spcAft>
                          <a:spcPts val="0"/>
                        </a:spcAft>
                        <a:buNone/>
                      </a:pPr>
                      <a:r>
                        <a:rPr lang="en-US" sz="1400"/>
                        <a:t>AY 2021-22  not filed</a:t>
                      </a:r>
                      <a:endParaRPr sz="1400"/>
                    </a:p>
                    <a:p>
                      <a:pPr marL="0" marR="0" lvl="0" indent="0" algn="just" rtl="0">
                        <a:lnSpc>
                          <a:spcPct val="104000"/>
                        </a:lnSpc>
                        <a:spcBef>
                          <a:spcPts val="210"/>
                        </a:spcBef>
                        <a:spcAft>
                          <a:spcPts val="0"/>
                        </a:spcAft>
                        <a:buNone/>
                      </a:pPr>
                      <a:r>
                        <a:rPr lang="en-US" sz="1400"/>
                        <a:t>AY 2020-21  filed</a:t>
                      </a:r>
                      <a:endParaRPr sz="1400">
                        <a:latin typeface="Calibri"/>
                        <a:ea typeface="Calibri"/>
                        <a:cs typeface="Calibri"/>
                        <a:sym typeface="Calibri"/>
                      </a:endParaRPr>
                    </a:p>
                  </a:txBody>
                  <a:tcPr marL="37725" marR="37725" marT="0" marB="0"/>
                </a:tc>
                <a:tc>
                  <a:txBody>
                    <a:bodyPr/>
                    <a:lstStyle/>
                    <a:p>
                      <a:pPr marL="0" marR="0" lvl="0" indent="0" algn="just" rtl="0">
                        <a:lnSpc>
                          <a:spcPct val="104000"/>
                        </a:lnSpc>
                        <a:spcBef>
                          <a:spcPts val="0"/>
                        </a:spcBef>
                        <a:spcAft>
                          <a:spcPts val="0"/>
                        </a:spcAft>
                        <a:buNone/>
                      </a:pPr>
                      <a:r>
                        <a:rPr lang="en-US" sz="1400"/>
                        <a:t>FY 20-21 -₹ 51000/-</a:t>
                      </a:r>
                      <a:endParaRPr sz="1400"/>
                    </a:p>
                    <a:p>
                      <a:pPr marL="0" marR="0" lvl="0" indent="0" algn="just" rtl="0">
                        <a:lnSpc>
                          <a:spcPct val="104000"/>
                        </a:lnSpc>
                        <a:spcBef>
                          <a:spcPts val="210"/>
                        </a:spcBef>
                        <a:spcAft>
                          <a:spcPts val="0"/>
                        </a:spcAft>
                        <a:buNone/>
                      </a:pPr>
                      <a:r>
                        <a:rPr lang="en-US" sz="1400"/>
                        <a:t>FY 19-20  ₹ 55000/-</a:t>
                      </a:r>
                      <a:endParaRPr sz="1400">
                        <a:latin typeface="Calibri"/>
                        <a:ea typeface="Calibri"/>
                        <a:cs typeface="Calibri"/>
                        <a:sym typeface="Calibri"/>
                      </a:endParaRPr>
                    </a:p>
                  </a:txBody>
                  <a:tcPr marL="37725" marR="37725" marT="0" marB="0"/>
                </a:tc>
                <a:tc>
                  <a:txBody>
                    <a:bodyPr/>
                    <a:lstStyle/>
                    <a:p>
                      <a:pPr marL="0" marR="0" lvl="0" indent="0" algn="just" rtl="0">
                        <a:lnSpc>
                          <a:spcPct val="104000"/>
                        </a:lnSpc>
                        <a:spcBef>
                          <a:spcPts val="0"/>
                        </a:spcBef>
                        <a:spcAft>
                          <a:spcPts val="0"/>
                        </a:spcAft>
                        <a:buNone/>
                      </a:pPr>
                      <a:r>
                        <a:rPr lang="en-US" sz="1400" dirty="0"/>
                        <a:t> For 2 QTR of AY 2022-23 – higher rate  u/s 206CCA not applicable because due date of filing ITR extended to 30</a:t>
                      </a:r>
                      <a:r>
                        <a:rPr lang="en-US" sz="1400" baseline="30000" dirty="0"/>
                        <a:t>th</a:t>
                      </a:r>
                      <a:r>
                        <a:rPr lang="en-US" sz="1400" dirty="0"/>
                        <a:t> September 2021.</a:t>
                      </a:r>
                      <a:endParaRPr sz="1400" dirty="0">
                        <a:latin typeface="Calibri"/>
                        <a:ea typeface="Calibri"/>
                        <a:cs typeface="Calibri"/>
                        <a:sym typeface="Calibri"/>
                      </a:endParaRPr>
                    </a:p>
                  </a:txBody>
                  <a:tcPr marL="37725" marR="37725" marT="0" marB="0"/>
                </a:tc>
              </a:tr>
              <a:tr h="1186950">
                <a:tc>
                  <a:txBody>
                    <a:bodyPr/>
                    <a:lstStyle/>
                    <a:p>
                      <a:pPr marL="0" marR="0" lvl="0" indent="0" algn="just" rtl="0">
                        <a:lnSpc>
                          <a:spcPct val="104000"/>
                        </a:lnSpc>
                        <a:spcBef>
                          <a:spcPts val="0"/>
                        </a:spcBef>
                        <a:spcAft>
                          <a:spcPts val="0"/>
                        </a:spcAft>
                        <a:buNone/>
                      </a:pPr>
                      <a:r>
                        <a:rPr lang="en-US" sz="1400"/>
                        <a:t>Case-2</a:t>
                      </a:r>
                      <a:endParaRPr sz="1400"/>
                    </a:p>
                    <a:p>
                      <a:pPr marL="0" marR="0" lvl="0" indent="0" algn="just" rtl="0">
                        <a:lnSpc>
                          <a:spcPct val="104000"/>
                        </a:lnSpc>
                        <a:spcBef>
                          <a:spcPts val="210"/>
                        </a:spcBef>
                        <a:spcAft>
                          <a:spcPts val="0"/>
                        </a:spcAft>
                        <a:buNone/>
                      </a:pPr>
                      <a:r>
                        <a:rPr lang="en-US" sz="1400"/>
                        <a:t>Collectee is individual person resident in India</a:t>
                      </a:r>
                      <a:endParaRPr sz="1400">
                        <a:latin typeface="Calibri"/>
                        <a:ea typeface="Calibri"/>
                        <a:cs typeface="Calibri"/>
                        <a:sym typeface="Calibri"/>
                      </a:endParaRPr>
                    </a:p>
                  </a:txBody>
                  <a:tcPr marL="37725" marR="37725" marT="0" marB="0"/>
                </a:tc>
                <a:tc>
                  <a:txBody>
                    <a:bodyPr/>
                    <a:lstStyle/>
                    <a:p>
                      <a:pPr marL="0" marR="0" lvl="0" indent="0" algn="just" rtl="0">
                        <a:lnSpc>
                          <a:spcPct val="104000"/>
                        </a:lnSpc>
                        <a:spcBef>
                          <a:spcPts val="0"/>
                        </a:spcBef>
                        <a:spcAft>
                          <a:spcPts val="0"/>
                        </a:spcAft>
                        <a:buNone/>
                      </a:pPr>
                      <a:r>
                        <a:rPr lang="en-US" sz="1400"/>
                        <a:t>AY 2021-22  not filed</a:t>
                      </a:r>
                      <a:endParaRPr sz="1400"/>
                    </a:p>
                    <a:p>
                      <a:pPr marL="0" marR="0" lvl="0" indent="0" algn="just" rtl="0">
                        <a:lnSpc>
                          <a:spcPct val="104000"/>
                        </a:lnSpc>
                        <a:spcBef>
                          <a:spcPts val="210"/>
                        </a:spcBef>
                        <a:spcAft>
                          <a:spcPts val="0"/>
                        </a:spcAft>
                        <a:buNone/>
                      </a:pPr>
                      <a:r>
                        <a:rPr lang="en-US" sz="1400"/>
                        <a:t>AY 2020-21  filed</a:t>
                      </a:r>
                      <a:endParaRPr sz="1400">
                        <a:latin typeface="Calibri"/>
                        <a:ea typeface="Calibri"/>
                        <a:cs typeface="Calibri"/>
                        <a:sym typeface="Calibri"/>
                      </a:endParaRPr>
                    </a:p>
                  </a:txBody>
                  <a:tcPr marL="37725" marR="37725" marT="0" marB="0"/>
                </a:tc>
                <a:tc>
                  <a:txBody>
                    <a:bodyPr/>
                    <a:lstStyle/>
                    <a:p>
                      <a:pPr marL="0" marR="0" lvl="0" indent="0" algn="just" rtl="0">
                        <a:lnSpc>
                          <a:spcPct val="104000"/>
                        </a:lnSpc>
                        <a:spcBef>
                          <a:spcPts val="0"/>
                        </a:spcBef>
                        <a:spcAft>
                          <a:spcPts val="0"/>
                        </a:spcAft>
                        <a:buNone/>
                      </a:pPr>
                      <a:r>
                        <a:rPr lang="en-US" sz="1400"/>
                        <a:t>FY 20-21 -₹ 49000/-</a:t>
                      </a:r>
                      <a:endParaRPr sz="1400"/>
                    </a:p>
                    <a:p>
                      <a:pPr marL="0" marR="0" lvl="0" indent="0" algn="just" rtl="0">
                        <a:lnSpc>
                          <a:spcPct val="104000"/>
                        </a:lnSpc>
                        <a:spcBef>
                          <a:spcPts val="210"/>
                        </a:spcBef>
                        <a:spcAft>
                          <a:spcPts val="0"/>
                        </a:spcAft>
                        <a:buNone/>
                      </a:pPr>
                      <a:r>
                        <a:rPr lang="en-US" sz="1400"/>
                        <a:t>FY 19-20  ₹ 55000/-</a:t>
                      </a:r>
                      <a:endParaRPr sz="1400">
                        <a:latin typeface="Calibri"/>
                        <a:ea typeface="Calibri"/>
                        <a:cs typeface="Calibri"/>
                        <a:sym typeface="Calibri"/>
                      </a:endParaRPr>
                    </a:p>
                  </a:txBody>
                  <a:tcPr marL="37725" marR="37725" marT="0" marB="0"/>
                </a:tc>
                <a:tc>
                  <a:txBody>
                    <a:bodyPr/>
                    <a:lstStyle/>
                    <a:p>
                      <a:pPr marL="0" marR="0" lvl="0" indent="0" algn="just" rtl="0">
                        <a:lnSpc>
                          <a:spcPct val="104000"/>
                        </a:lnSpc>
                        <a:spcBef>
                          <a:spcPts val="0"/>
                        </a:spcBef>
                        <a:spcAft>
                          <a:spcPts val="0"/>
                        </a:spcAft>
                        <a:buNone/>
                      </a:pPr>
                      <a:r>
                        <a:rPr lang="en-US" sz="1400" dirty="0"/>
                        <a:t> For 2/3/4 QTR of AY 2022-23 – higher rate  u/s 206CCA not applicable because amount of TDS &amp;TCS in both the FY not exceeding the threshold limit ₹ 50000/- in each FY.</a:t>
                      </a:r>
                      <a:endParaRPr sz="1400" dirty="0">
                        <a:latin typeface="Calibri"/>
                        <a:ea typeface="Calibri"/>
                        <a:cs typeface="Calibri"/>
                        <a:sym typeface="Calibri"/>
                      </a:endParaRPr>
                    </a:p>
                  </a:txBody>
                  <a:tcPr marL="37725" marR="37725" marT="0" marB="0"/>
                </a:tc>
              </a:tr>
              <a:tr h="1424350">
                <a:tc>
                  <a:txBody>
                    <a:bodyPr/>
                    <a:lstStyle/>
                    <a:p>
                      <a:pPr marL="0" marR="0" lvl="0" indent="0" algn="just" rtl="0">
                        <a:lnSpc>
                          <a:spcPct val="104000"/>
                        </a:lnSpc>
                        <a:spcBef>
                          <a:spcPts val="0"/>
                        </a:spcBef>
                        <a:spcAft>
                          <a:spcPts val="0"/>
                        </a:spcAft>
                        <a:buNone/>
                      </a:pPr>
                      <a:r>
                        <a:rPr lang="en-US" sz="1400"/>
                        <a:t>Case-3</a:t>
                      </a:r>
                      <a:endParaRPr sz="1400"/>
                    </a:p>
                    <a:p>
                      <a:pPr marL="0" marR="0" lvl="0" indent="0" algn="just" rtl="0">
                        <a:lnSpc>
                          <a:spcPct val="104000"/>
                        </a:lnSpc>
                        <a:spcBef>
                          <a:spcPts val="210"/>
                        </a:spcBef>
                        <a:spcAft>
                          <a:spcPts val="0"/>
                        </a:spcAft>
                        <a:buNone/>
                      </a:pPr>
                      <a:r>
                        <a:rPr lang="en-US" sz="1400"/>
                        <a:t>Collectee is individual person resident in India</a:t>
                      </a:r>
                      <a:endParaRPr sz="1400">
                        <a:latin typeface="Calibri"/>
                        <a:ea typeface="Calibri"/>
                        <a:cs typeface="Calibri"/>
                        <a:sym typeface="Calibri"/>
                      </a:endParaRPr>
                    </a:p>
                  </a:txBody>
                  <a:tcPr marL="37725" marR="37725" marT="0" marB="0"/>
                </a:tc>
                <a:tc>
                  <a:txBody>
                    <a:bodyPr/>
                    <a:lstStyle/>
                    <a:p>
                      <a:pPr marL="0" marR="0" lvl="0" indent="0" algn="just" rtl="0">
                        <a:lnSpc>
                          <a:spcPct val="104000"/>
                        </a:lnSpc>
                        <a:spcBef>
                          <a:spcPts val="0"/>
                        </a:spcBef>
                        <a:spcAft>
                          <a:spcPts val="0"/>
                        </a:spcAft>
                        <a:buNone/>
                      </a:pPr>
                      <a:r>
                        <a:rPr lang="en-US" sz="1400"/>
                        <a:t>AY 2021-22  not filed till 31-12-2021 ( suppose due date expired on 30-09-2021)</a:t>
                      </a:r>
                      <a:endParaRPr sz="1400"/>
                    </a:p>
                    <a:p>
                      <a:pPr marL="0" marR="0" lvl="0" indent="0" algn="just" rtl="0">
                        <a:lnSpc>
                          <a:spcPct val="104000"/>
                        </a:lnSpc>
                        <a:spcBef>
                          <a:spcPts val="210"/>
                        </a:spcBef>
                        <a:spcAft>
                          <a:spcPts val="0"/>
                        </a:spcAft>
                        <a:buNone/>
                      </a:pPr>
                      <a:r>
                        <a:rPr lang="en-US" sz="1400"/>
                        <a:t>AY 2020-21  filed</a:t>
                      </a:r>
                      <a:endParaRPr sz="1400">
                        <a:latin typeface="Calibri"/>
                        <a:ea typeface="Calibri"/>
                        <a:cs typeface="Calibri"/>
                        <a:sym typeface="Calibri"/>
                      </a:endParaRPr>
                    </a:p>
                  </a:txBody>
                  <a:tcPr marL="37725" marR="37725" marT="0" marB="0"/>
                </a:tc>
                <a:tc>
                  <a:txBody>
                    <a:bodyPr/>
                    <a:lstStyle/>
                    <a:p>
                      <a:pPr marL="0" marR="0" lvl="0" indent="0" algn="just" rtl="0">
                        <a:lnSpc>
                          <a:spcPct val="104000"/>
                        </a:lnSpc>
                        <a:spcBef>
                          <a:spcPts val="0"/>
                        </a:spcBef>
                        <a:spcAft>
                          <a:spcPts val="0"/>
                        </a:spcAft>
                        <a:buNone/>
                      </a:pPr>
                      <a:r>
                        <a:rPr lang="en-US" sz="1400"/>
                        <a:t>FY 20-21 -₹ 52000/-</a:t>
                      </a:r>
                      <a:endParaRPr sz="1400"/>
                    </a:p>
                    <a:p>
                      <a:pPr marL="0" marR="0" lvl="0" indent="0" algn="just" rtl="0">
                        <a:lnSpc>
                          <a:spcPct val="104000"/>
                        </a:lnSpc>
                        <a:spcBef>
                          <a:spcPts val="210"/>
                        </a:spcBef>
                        <a:spcAft>
                          <a:spcPts val="0"/>
                        </a:spcAft>
                        <a:buNone/>
                      </a:pPr>
                      <a:r>
                        <a:rPr lang="en-US" sz="1400"/>
                        <a:t>FY 19-20  ₹ 55000/-</a:t>
                      </a:r>
                      <a:endParaRPr sz="1400">
                        <a:latin typeface="Calibri"/>
                        <a:ea typeface="Calibri"/>
                        <a:cs typeface="Calibri"/>
                        <a:sym typeface="Calibri"/>
                      </a:endParaRPr>
                    </a:p>
                  </a:txBody>
                  <a:tcPr marL="37725" marR="37725" marT="0" marB="0"/>
                </a:tc>
                <a:tc>
                  <a:txBody>
                    <a:bodyPr/>
                    <a:lstStyle/>
                    <a:p>
                      <a:pPr marL="0" marR="0" lvl="0" indent="0" algn="just" rtl="0">
                        <a:lnSpc>
                          <a:spcPct val="104000"/>
                        </a:lnSpc>
                        <a:spcBef>
                          <a:spcPts val="0"/>
                        </a:spcBef>
                        <a:spcAft>
                          <a:spcPts val="0"/>
                        </a:spcAft>
                        <a:buNone/>
                      </a:pPr>
                      <a:r>
                        <a:rPr lang="en-US" sz="1400" dirty="0"/>
                        <a:t> For 4 QTR of AY 2022-23 – higher rate  u/s 206CCA  applicable because amount of TDS &amp;TCS in both the FY exceeding the threshold limit ₹ 50000/- in each FY and ITR of AY 2021-22 not filed before due date u/s 139(1)</a:t>
                      </a:r>
                      <a:endParaRPr sz="1400" dirty="0">
                        <a:latin typeface="Calibri"/>
                        <a:ea typeface="Calibri"/>
                        <a:cs typeface="Calibri"/>
                        <a:sym typeface="Calibri"/>
                      </a:endParaRPr>
                    </a:p>
                  </a:txBody>
                  <a:tcPr marL="37725" marR="37725" marT="0" marB="0"/>
                </a:tc>
              </a:tr>
              <a:tr h="1186950">
                <a:tc>
                  <a:txBody>
                    <a:bodyPr/>
                    <a:lstStyle/>
                    <a:p>
                      <a:pPr marL="0" marR="0" lvl="0" indent="0" algn="just" rtl="0">
                        <a:lnSpc>
                          <a:spcPct val="104000"/>
                        </a:lnSpc>
                        <a:spcBef>
                          <a:spcPts val="0"/>
                        </a:spcBef>
                        <a:spcAft>
                          <a:spcPts val="0"/>
                        </a:spcAft>
                        <a:buNone/>
                      </a:pPr>
                      <a:r>
                        <a:rPr lang="en-US" sz="1400"/>
                        <a:t>Case-4</a:t>
                      </a:r>
                      <a:endParaRPr sz="1400"/>
                    </a:p>
                    <a:p>
                      <a:pPr marL="0" marR="0" lvl="0" indent="0" algn="just" rtl="0">
                        <a:lnSpc>
                          <a:spcPct val="104000"/>
                        </a:lnSpc>
                        <a:spcBef>
                          <a:spcPts val="210"/>
                        </a:spcBef>
                        <a:spcAft>
                          <a:spcPts val="0"/>
                        </a:spcAft>
                        <a:buNone/>
                      </a:pPr>
                      <a:r>
                        <a:rPr lang="en-US" sz="1400"/>
                        <a:t>collectee is a proprietor firm subject to tax audit  resident in India</a:t>
                      </a:r>
                      <a:endParaRPr sz="1400">
                        <a:latin typeface="Calibri"/>
                        <a:ea typeface="Calibri"/>
                        <a:cs typeface="Calibri"/>
                        <a:sym typeface="Calibri"/>
                      </a:endParaRPr>
                    </a:p>
                  </a:txBody>
                  <a:tcPr marL="37725" marR="37725" marT="0" marB="0"/>
                </a:tc>
                <a:tc>
                  <a:txBody>
                    <a:bodyPr/>
                    <a:lstStyle/>
                    <a:p>
                      <a:pPr marL="0" marR="0" lvl="0" indent="0" algn="just" rtl="0">
                        <a:lnSpc>
                          <a:spcPct val="104000"/>
                        </a:lnSpc>
                        <a:spcBef>
                          <a:spcPts val="0"/>
                        </a:spcBef>
                        <a:spcAft>
                          <a:spcPts val="0"/>
                        </a:spcAft>
                        <a:buNone/>
                      </a:pPr>
                      <a:r>
                        <a:rPr lang="en-US" sz="1400"/>
                        <a:t>AY 2021-22  filed in August 2021 </a:t>
                      </a:r>
                      <a:endParaRPr sz="1400"/>
                    </a:p>
                    <a:p>
                      <a:pPr marL="0" marR="0" lvl="0" indent="0" algn="just" rtl="0">
                        <a:lnSpc>
                          <a:spcPct val="104000"/>
                        </a:lnSpc>
                        <a:spcBef>
                          <a:spcPts val="210"/>
                        </a:spcBef>
                        <a:spcAft>
                          <a:spcPts val="0"/>
                        </a:spcAft>
                        <a:buNone/>
                      </a:pPr>
                      <a:r>
                        <a:rPr lang="en-US" sz="1400"/>
                        <a:t>AY 2020-21  not filed</a:t>
                      </a:r>
                      <a:endParaRPr sz="1400">
                        <a:latin typeface="Calibri"/>
                        <a:ea typeface="Calibri"/>
                        <a:cs typeface="Calibri"/>
                        <a:sym typeface="Calibri"/>
                      </a:endParaRPr>
                    </a:p>
                  </a:txBody>
                  <a:tcPr marL="37725" marR="37725" marT="0" marB="0"/>
                </a:tc>
                <a:tc>
                  <a:txBody>
                    <a:bodyPr/>
                    <a:lstStyle/>
                    <a:p>
                      <a:pPr marL="0" marR="0" lvl="0" indent="0" algn="just" rtl="0">
                        <a:lnSpc>
                          <a:spcPct val="104000"/>
                        </a:lnSpc>
                        <a:spcBef>
                          <a:spcPts val="0"/>
                        </a:spcBef>
                        <a:spcAft>
                          <a:spcPts val="0"/>
                        </a:spcAft>
                        <a:buNone/>
                      </a:pPr>
                      <a:r>
                        <a:rPr lang="en-US" sz="1400"/>
                        <a:t>FY 19-20 -₹ 51000/-</a:t>
                      </a:r>
                      <a:endParaRPr sz="1400"/>
                    </a:p>
                    <a:p>
                      <a:pPr marL="0" marR="0" lvl="0" indent="0" algn="just" rtl="0">
                        <a:lnSpc>
                          <a:spcPct val="104000"/>
                        </a:lnSpc>
                        <a:spcBef>
                          <a:spcPts val="210"/>
                        </a:spcBef>
                        <a:spcAft>
                          <a:spcPts val="0"/>
                        </a:spcAft>
                        <a:buNone/>
                      </a:pPr>
                      <a:r>
                        <a:rPr lang="en-US" sz="1400"/>
                        <a:t>FY 19-20  ₹ 55000/-</a:t>
                      </a:r>
                      <a:endParaRPr sz="1400">
                        <a:latin typeface="Calibri"/>
                        <a:ea typeface="Calibri"/>
                        <a:cs typeface="Calibri"/>
                        <a:sym typeface="Calibri"/>
                      </a:endParaRPr>
                    </a:p>
                  </a:txBody>
                  <a:tcPr marL="37725" marR="37725" marT="0" marB="0"/>
                </a:tc>
                <a:tc>
                  <a:txBody>
                    <a:bodyPr/>
                    <a:lstStyle/>
                    <a:p>
                      <a:pPr marL="0" marR="0" lvl="0" indent="0" algn="just" rtl="0">
                        <a:lnSpc>
                          <a:spcPct val="104000"/>
                        </a:lnSpc>
                        <a:spcBef>
                          <a:spcPts val="0"/>
                        </a:spcBef>
                        <a:spcAft>
                          <a:spcPts val="0"/>
                        </a:spcAft>
                        <a:buNone/>
                      </a:pPr>
                      <a:r>
                        <a:rPr lang="en-US" sz="1400" dirty="0"/>
                        <a:t> For 2 QTR of AY 2022-23 – higher rate  u/s 206CCA applicable because  ITR  filed before extended due date u/s 139(1) for AY 2021-22 but not filed for AY 2020-21. </a:t>
                      </a:r>
                      <a:endParaRPr sz="1400" dirty="0">
                        <a:latin typeface="Calibri"/>
                        <a:ea typeface="Calibri"/>
                        <a:cs typeface="Calibri"/>
                        <a:sym typeface="Calibri"/>
                      </a:endParaRPr>
                    </a:p>
                  </a:txBody>
                  <a:tcPr marL="37725" marR="37725" marT="0" marB="0"/>
                </a:tc>
              </a:tr>
              <a:tr h="976750">
                <a:tc>
                  <a:txBody>
                    <a:bodyPr/>
                    <a:lstStyle/>
                    <a:p>
                      <a:pPr marL="0" marR="0" lvl="0" indent="0" algn="just" rtl="0">
                        <a:lnSpc>
                          <a:spcPct val="104000"/>
                        </a:lnSpc>
                        <a:spcBef>
                          <a:spcPts val="0"/>
                        </a:spcBef>
                        <a:spcAft>
                          <a:spcPts val="0"/>
                        </a:spcAft>
                        <a:buNone/>
                      </a:pPr>
                      <a:r>
                        <a:rPr lang="en-US" sz="1400"/>
                        <a:t>Case-5</a:t>
                      </a:r>
                      <a:endParaRPr sz="1400"/>
                    </a:p>
                    <a:p>
                      <a:pPr marL="0" marR="0" lvl="0" indent="0" algn="just" rtl="0">
                        <a:lnSpc>
                          <a:spcPct val="104000"/>
                        </a:lnSpc>
                        <a:spcBef>
                          <a:spcPts val="210"/>
                        </a:spcBef>
                        <a:spcAft>
                          <a:spcPts val="0"/>
                        </a:spcAft>
                        <a:buNone/>
                      </a:pPr>
                      <a:r>
                        <a:rPr lang="en-US" sz="1400"/>
                        <a:t>collectee is  LLP non-resident in India and not having PE in India.</a:t>
                      </a:r>
                      <a:endParaRPr sz="1400">
                        <a:latin typeface="Calibri"/>
                        <a:ea typeface="Calibri"/>
                        <a:cs typeface="Calibri"/>
                        <a:sym typeface="Calibri"/>
                      </a:endParaRPr>
                    </a:p>
                  </a:txBody>
                  <a:tcPr marL="37725" marR="37725" marT="0" marB="0"/>
                </a:tc>
                <a:tc>
                  <a:txBody>
                    <a:bodyPr/>
                    <a:lstStyle/>
                    <a:p>
                      <a:pPr marL="0" marR="0" lvl="0" indent="0" algn="just" rtl="0">
                        <a:lnSpc>
                          <a:spcPct val="104000"/>
                        </a:lnSpc>
                        <a:spcBef>
                          <a:spcPts val="0"/>
                        </a:spcBef>
                        <a:spcAft>
                          <a:spcPts val="0"/>
                        </a:spcAft>
                        <a:buNone/>
                      </a:pPr>
                      <a:r>
                        <a:rPr lang="en-US" sz="1400"/>
                        <a:t>AY 2020-21  not filed </a:t>
                      </a:r>
                      <a:endParaRPr sz="1400"/>
                    </a:p>
                    <a:p>
                      <a:pPr marL="0" marR="0" lvl="0" indent="0" algn="just" rtl="0">
                        <a:lnSpc>
                          <a:spcPct val="104000"/>
                        </a:lnSpc>
                        <a:spcBef>
                          <a:spcPts val="210"/>
                        </a:spcBef>
                        <a:spcAft>
                          <a:spcPts val="0"/>
                        </a:spcAft>
                        <a:buNone/>
                      </a:pPr>
                      <a:r>
                        <a:rPr lang="en-US" sz="1400"/>
                        <a:t>AY 2019-20  not filed</a:t>
                      </a:r>
                      <a:endParaRPr sz="1400">
                        <a:latin typeface="Calibri"/>
                        <a:ea typeface="Calibri"/>
                        <a:cs typeface="Calibri"/>
                        <a:sym typeface="Calibri"/>
                      </a:endParaRPr>
                    </a:p>
                  </a:txBody>
                  <a:tcPr marL="37725" marR="37725" marT="0" marB="0"/>
                </a:tc>
                <a:tc>
                  <a:txBody>
                    <a:bodyPr/>
                    <a:lstStyle/>
                    <a:p>
                      <a:pPr marL="0" marR="0" lvl="0" indent="0" algn="just" rtl="0">
                        <a:lnSpc>
                          <a:spcPct val="104000"/>
                        </a:lnSpc>
                        <a:spcBef>
                          <a:spcPts val="0"/>
                        </a:spcBef>
                        <a:spcAft>
                          <a:spcPts val="0"/>
                        </a:spcAft>
                        <a:buNone/>
                      </a:pPr>
                      <a:r>
                        <a:rPr lang="en-US" sz="1400"/>
                        <a:t>FY 19-20 -₹ 51000/-</a:t>
                      </a:r>
                      <a:endParaRPr sz="1400"/>
                    </a:p>
                    <a:p>
                      <a:pPr marL="0" marR="0" lvl="0" indent="0" algn="just" rtl="0">
                        <a:lnSpc>
                          <a:spcPct val="104000"/>
                        </a:lnSpc>
                        <a:spcBef>
                          <a:spcPts val="210"/>
                        </a:spcBef>
                        <a:spcAft>
                          <a:spcPts val="0"/>
                        </a:spcAft>
                        <a:buNone/>
                      </a:pPr>
                      <a:r>
                        <a:rPr lang="en-US" sz="1400"/>
                        <a:t>FY 19-20  ₹ 55000/-</a:t>
                      </a:r>
                      <a:endParaRPr sz="1400">
                        <a:latin typeface="Calibri"/>
                        <a:ea typeface="Calibri"/>
                        <a:cs typeface="Calibri"/>
                        <a:sym typeface="Calibri"/>
                      </a:endParaRPr>
                    </a:p>
                  </a:txBody>
                  <a:tcPr marL="37725" marR="37725" marT="0" marB="0"/>
                </a:tc>
                <a:tc>
                  <a:txBody>
                    <a:bodyPr/>
                    <a:lstStyle/>
                    <a:p>
                      <a:pPr marL="0" marR="0" lvl="0" indent="0" algn="just" rtl="0">
                        <a:lnSpc>
                          <a:spcPct val="104000"/>
                        </a:lnSpc>
                        <a:spcBef>
                          <a:spcPts val="0"/>
                        </a:spcBef>
                        <a:spcAft>
                          <a:spcPts val="0"/>
                        </a:spcAft>
                        <a:buNone/>
                      </a:pPr>
                      <a:r>
                        <a:rPr lang="en-US" sz="1400" dirty="0"/>
                        <a:t> For 4 QTR of AY 2022-23 – higher rate  u/s 206CCA  not applicable  as expressly excluded. </a:t>
                      </a:r>
                      <a:endParaRPr sz="1400" dirty="0">
                        <a:latin typeface="Calibri"/>
                        <a:ea typeface="Calibri"/>
                        <a:cs typeface="Calibri"/>
                        <a:sym typeface="Calibri"/>
                      </a:endParaRPr>
                    </a:p>
                  </a:txBody>
                  <a:tcPr marL="37725" marR="37725" marT="0" marB="0"/>
                </a:tc>
              </a:tr>
            </a:tbl>
          </a:graphicData>
        </a:graphic>
      </p:graphicFrame>
    </p:spTree>
  </p:cSld>
  <p:clrMapOvr>
    <a:masterClrMapping/>
  </p:clrMapOvr>
  <p:transition>
    <p:wedge/>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705"/>
        <p:cNvGrpSpPr/>
        <p:nvPr/>
      </p:nvGrpSpPr>
      <p:grpSpPr>
        <a:xfrm>
          <a:off x="0" y="0"/>
          <a:ext cx="0" cy="0"/>
          <a:chOff x="0" y="0"/>
          <a:chExt cx="0" cy="0"/>
        </a:xfrm>
      </p:grpSpPr>
      <p:sp>
        <p:nvSpPr>
          <p:cNvPr id="706" name="Google Shape;706;p58"/>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66</a:t>
            </a:fld>
            <a:endParaRPr/>
          </a:p>
        </p:txBody>
      </p:sp>
      <p:sp>
        <p:nvSpPr>
          <p:cNvPr id="707" name="Google Shape;707;p58"/>
          <p:cNvSpPr/>
          <p:nvPr/>
        </p:nvSpPr>
        <p:spPr>
          <a:xfrm>
            <a:off x="175671" y="670817"/>
            <a:ext cx="43652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Cause of concern is high rate of TCS: </a:t>
            </a:r>
            <a:endParaRPr sz="1800" b="1">
              <a:solidFill>
                <a:schemeClr val="dk1"/>
              </a:solidFill>
              <a:latin typeface="Arial"/>
              <a:ea typeface="Arial"/>
              <a:cs typeface="Arial"/>
              <a:sym typeface="Arial"/>
            </a:endParaRPr>
          </a:p>
        </p:txBody>
      </p:sp>
      <p:graphicFrame>
        <p:nvGraphicFramePr>
          <p:cNvPr id="708" name="Google Shape;708;p58"/>
          <p:cNvGraphicFramePr/>
          <p:nvPr/>
        </p:nvGraphicFramePr>
        <p:xfrm>
          <a:off x="175669" y="1139277"/>
          <a:ext cx="11230775" cy="3423275"/>
        </p:xfrm>
        <a:graphic>
          <a:graphicData uri="http://schemas.openxmlformats.org/drawingml/2006/table">
            <a:tbl>
              <a:tblPr>
                <a:noFill/>
                <a:tableStyleId>{8890A466-5AA0-418B-945C-B6924174F977}</a:tableStyleId>
              </a:tblPr>
              <a:tblGrid>
                <a:gridCol w="1682000"/>
                <a:gridCol w="4995625"/>
                <a:gridCol w="4553150"/>
              </a:tblGrid>
              <a:tr h="260675">
                <a:tc>
                  <a:txBody>
                    <a:bodyPr/>
                    <a:lstStyle/>
                    <a:p>
                      <a:pPr marL="0" marR="0" lvl="0" indent="0" algn="l" rtl="0">
                        <a:lnSpc>
                          <a:spcPct val="104000"/>
                        </a:lnSpc>
                        <a:spcBef>
                          <a:spcPts val="0"/>
                        </a:spcBef>
                        <a:spcAft>
                          <a:spcPts val="0"/>
                        </a:spcAft>
                        <a:buNone/>
                      </a:pPr>
                      <a:r>
                        <a:rPr lang="en-US" sz="1600" b="1" dirty="0">
                          <a:latin typeface="Times New Roman"/>
                          <a:ea typeface="Times New Roman"/>
                          <a:cs typeface="Times New Roman"/>
                          <a:sym typeface="Times New Roman"/>
                        </a:rPr>
                        <a:t>Cases</a:t>
                      </a:r>
                      <a:endParaRPr sz="1600"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4000"/>
                        </a:lnSpc>
                        <a:spcBef>
                          <a:spcPts val="0"/>
                        </a:spcBef>
                        <a:spcAft>
                          <a:spcPts val="0"/>
                        </a:spcAft>
                        <a:buNone/>
                      </a:pPr>
                      <a:r>
                        <a:rPr lang="en-US" sz="1600" b="1">
                          <a:latin typeface="Times New Roman"/>
                          <a:ea typeface="Times New Roman"/>
                          <a:cs typeface="Times New Roman"/>
                          <a:sym typeface="Times New Roman"/>
                        </a:rPr>
                        <a:t> </a:t>
                      </a:r>
                      <a:endParaRPr sz="16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4000"/>
                        </a:lnSpc>
                        <a:spcBef>
                          <a:spcPts val="0"/>
                        </a:spcBef>
                        <a:spcAft>
                          <a:spcPts val="0"/>
                        </a:spcAft>
                        <a:buNone/>
                      </a:pPr>
                      <a:r>
                        <a:rPr lang="en-US" sz="1600" b="1">
                          <a:latin typeface="Times New Roman"/>
                          <a:ea typeface="Times New Roman"/>
                          <a:cs typeface="Times New Roman"/>
                          <a:sym typeface="Times New Roman"/>
                        </a:rPr>
                        <a:t>Rate of  applicable TDS</a:t>
                      </a:r>
                      <a:endParaRPr sz="16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050225">
                <a:tc>
                  <a:txBody>
                    <a:bodyPr/>
                    <a:lstStyle/>
                    <a:p>
                      <a:pPr marL="0" marR="0" lvl="0" indent="0" algn="just" rtl="0">
                        <a:lnSpc>
                          <a:spcPct val="104000"/>
                        </a:lnSpc>
                        <a:spcBef>
                          <a:spcPts val="0"/>
                        </a:spcBef>
                        <a:spcAft>
                          <a:spcPts val="0"/>
                        </a:spcAft>
                        <a:buNone/>
                      </a:pPr>
                      <a:r>
                        <a:rPr lang="en-US" sz="1600" b="1">
                          <a:latin typeface="Times New Roman"/>
                          <a:ea typeface="Times New Roman"/>
                          <a:cs typeface="Times New Roman"/>
                          <a:sym typeface="Times New Roman"/>
                        </a:rPr>
                        <a:t>Case-1</a:t>
                      </a:r>
                      <a:endParaRPr sz="16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4000"/>
                        </a:lnSpc>
                        <a:spcBef>
                          <a:spcPts val="0"/>
                        </a:spcBef>
                        <a:spcAft>
                          <a:spcPts val="0"/>
                        </a:spcAft>
                        <a:buNone/>
                      </a:pPr>
                      <a:r>
                        <a:rPr lang="en-US" sz="1600" dirty="0">
                          <a:latin typeface="Times New Roman"/>
                          <a:ea typeface="Times New Roman"/>
                          <a:cs typeface="Times New Roman"/>
                          <a:sym typeface="Times New Roman"/>
                        </a:rPr>
                        <a:t>ITR not filed for last 2 AYs but </a:t>
                      </a:r>
                      <a:r>
                        <a:rPr lang="en-US" sz="1600" dirty="0" err="1">
                          <a:latin typeface="Times New Roman"/>
                          <a:ea typeface="Times New Roman"/>
                          <a:cs typeface="Times New Roman"/>
                          <a:sym typeface="Times New Roman"/>
                        </a:rPr>
                        <a:t>collectee</a:t>
                      </a:r>
                      <a:r>
                        <a:rPr lang="en-US" sz="1600" dirty="0">
                          <a:latin typeface="Times New Roman"/>
                          <a:ea typeface="Times New Roman"/>
                          <a:cs typeface="Times New Roman"/>
                          <a:sym typeface="Times New Roman"/>
                        </a:rPr>
                        <a:t> has furnished PAN (section 206CC is not applicable) and aggregate of TDS &amp; TCS exceeds ₹ 50000/- in each FY.</a:t>
                      </a:r>
                      <a:endParaRPr sz="1600"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spcBef>
                          <a:spcPts val="0"/>
                        </a:spcBef>
                        <a:spcAft>
                          <a:spcPts val="0"/>
                        </a:spcAft>
                        <a:buNone/>
                      </a:pPr>
                      <a:r>
                        <a:rPr lang="en-US" sz="1600" b="1">
                          <a:latin typeface="Times New Roman"/>
                          <a:ea typeface="Times New Roman"/>
                          <a:cs typeface="Times New Roman"/>
                          <a:sym typeface="Times New Roman"/>
                        </a:rPr>
                        <a:t>higher</a:t>
                      </a:r>
                      <a:r>
                        <a:rPr lang="en-US" sz="1600">
                          <a:latin typeface="Times New Roman"/>
                          <a:ea typeface="Times New Roman"/>
                          <a:cs typeface="Times New Roman"/>
                          <a:sym typeface="Times New Roman"/>
                        </a:rPr>
                        <a:t> of the following rates, namely:––</a:t>
                      </a:r>
                      <a:endParaRPr sz="1600">
                        <a:latin typeface="Calibri"/>
                        <a:ea typeface="Calibri"/>
                        <a:cs typeface="Calibri"/>
                        <a:sym typeface="Calibri"/>
                      </a:endParaRPr>
                    </a:p>
                    <a:p>
                      <a:pPr marL="0" marR="0" lvl="0" indent="0" algn="just" rtl="0">
                        <a:spcBef>
                          <a:spcPts val="0"/>
                        </a:spcBef>
                        <a:spcAft>
                          <a:spcPts val="0"/>
                        </a:spcAft>
                        <a:buNone/>
                      </a:pPr>
                      <a:r>
                        <a:rPr lang="en-US" sz="1600">
                          <a:latin typeface="Times New Roman"/>
                          <a:ea typeface="Times New Roman"/>
                          <a:cs typeface="Times New Roman"/>
                          <a:sym typeface="Times New Roman"/>
                        </a:rPr>
                        <a:t> </a:t>
                      </a:r>
                      <a:endParaRPr sz="1600">
                        <a:latin typeface="Calibri"/>
                        <a:ea typeface="Calibri"/>
                        <a:cs typeface="Calibri"/>
                        <a:sym typeface="Calibri"/>
                      </a:endParaRPr>
                    </a:p>
                    <a:p>
                      <a:pPr marL="0" marR="0" lvl="0" indent="0" algn="just" rtl="0">
                        <a:spcBef>
                          <a:spcPts val="0"/>
                        </a:spcBef>
                        <a:spcAft>
                          <a:spcPts val="0"/>
                        </a:spcAft>
                        <a:buNone/>
                      </a:pPr>
                      <a:r>
                        <a:rPr lang="en-US" sz="1600">
                          <a:latin typeface="Times New Roman"/>
                          <a:ea typeface="Times New Roman"/>
                          <a:cs typeface="Times New Roman"/>
                          <a:sym typeface="Times New Roman"/>
                        </a:rPr>
                        <a:t>(i) at twice the rate specified in the relevant provision of the Act; or</a:t>
                      </a:r>
                      <a:endParaRPr sz="1600">
                        <a:latin typeface="Calibri"/>
                        <a:ea typeface="Calibri"/>
                        <a:cs typeface="Calibri"/>
                        <a:sym typeface="Calibri"/>
                      </a:endParaRPr>
                    </a:p>
                    <a:p>
                      <a:pPr marL="0" marR="0" lvl="0" indent="0" algn="just" rtl="0">
                        <a:spcBef>
                          <a:spcPts val="0"/>
                        </a:spcBef>
                        <a:spcAft>
                          <a:spcPts val="0"/>
                        </a:spcAft>
                        <a:buNone/>
                      </a:pPr>
                      <a:r>
                        <a:rPr lang="en-US" sz="1600">
                          <a:latin typeface="Times New Roman"/>
                          <a:ea typeface="Times New Roman"/>
                          <a:cs typeface="Times New Roman"/>
                          <a:sym typeface="Times New Roman"/>
                        </a:rPr>
                        <a:t> </a:t>
                      </a:r>
                      <a:endParaRPr sz="1600">
                        <a:latin typeface="Calibri"/>
                        <a:ea typeface="Calibri"/>
                        <a:cs typeface="Calibri"/>
                        <a:sym typeface="Calibri"/>
                      </a:endParaRPr>
                    </a:p>
                    <a:p>
                      <a:pPr marL="0" marR="0" lvl="0" indent="0" algn="just" rtl="0">
                        <a:spcBef>
                          <a:spcPts val="0"/>
                        </a:spcBef>
                        <a:spcAft>
                          <a:spcPts val="0"/>
                        </a:spcAft>
                        <a:buNone/>
                      </a:pPr>
                      <a:r>
                        <a:rPr lang="en-US" sz="1600">
                          <a:latin typeface="Times New Roman"/>
                          <a:ea typeface="Times New Roman"/>
                          <a:cs typeface="Times New Roman"/>
                          <a:sym typeface="Times New Roman"/>
                        </a:rPr>
                        <a:t> </a:t>
                      </a:r>
                      <a:endParaRPr sz="1600">
                        <a:latin typeface="Calibri"/>
                        <a:ea typeface="Calibri"/>
                        <a:cs typeface="Calibri"/>
                        <a:sym typeface="Calibri"/>
                      </a:endParaRPr>
                    </a:p>
                    <a:p>
                      <a:pPr marL="0" marR="0" lvl="0" indent="0" algn="just" rtl="0">
                        <a:spcBef>
                          <a:spcPts val="0"/>
                        </a:spcBef>
                        <a:spcAft>
                          <a:spcPts val="0"/>
                        </a:spcAft>
                        <a:buNone/>
                      </a:pPr>
                      <a:r>
                        <a:rPr lang="en-US" sz="1600">
                          <a:latin typeface="Times New Roman"/>
                          <a:ea typeface="Times New Roman"/>
                          <a:cs typeface="Times New Roman"/>
                          <a:sym typeface="Times New Roman"/>
                        </a:rPr>
                        <a:t>(ii) at the rate of 5% </a:t>
                      </a:r>
                      <a:endParaRPr sz="1600">
                        <a:latin typeface="Calibri"/>
                        <a:ea typeface="Calibri"/>
                        <a:cs typeface="Calibri"/>
                        <a:sym typeface="Calibri"/>
                      </a:endParaRPr>
                    </a:p>
                    <a:p>
                      <a:pPr marL="0" marR="0" lvl="0" indent="0" algn="l" rtl="0">
                        <a:lnSpc>
                          <a:spcPct val="104000"/>
                        </a:lnSpc>
                        <a:spcBef>
                          <a:spcPts val="210"/>
                        </a:spcBef>
                        <a:spcAft>
                          <a:spcPts val="0"/>
                        </a:spcAft>
                        <a:buNone/>
                      </a:pPr>
                      <a:r>
                        <a:rPr lang="en-US" sz="1600" b="1">
                          <a:latin typeface="Times New Roman"/>
                          <a:ea typeface="Times New Roman"/>
                          <a:cs typeface="Times New Roman"/>
                          <a:sym typeface="Times New Roman"/>
                        </a:rPr>
                        <a:t> </a:t>
                      </a:r>
                      <a:endParaRPr sz="16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12375">
                <a:tc>
                  <a:txBody>
                    <a:bodyPr/>
                    <a:lstStyle/>
                    <a:p>
                      <a:pPr marL="0" marR="0" lvl="0" indent="0" algn="just" rtl="0">
                        <a:lnSpc>
                          <a:spcPct val="104000"/>
                        </a:lnSpc>
                        <a:spcBef>
                          <a:spcPts val="0"/>
                        </a:spcBef>
                        <a:spcAft>
                          <a:spcPts val="0"/>
                        </a:spcAft>
                        <a:buNone/>
                      </a:pPr>
                      <a:r>
                        <a:rPr lang="en-US" sz="1600" b="1">
                          <a:latin typeface="Times New Roman"/>
                          <a:ea typeface="Times New Roman"/>
                          <a:cs typeface="Times New Roman"/>
                          <a:sym typeface="Times New Roman"/>
                        </a:rPr>
                        <a:t>Case-2</a:t>
                      </a:r>
                      <a:endParaRPr sz="160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4000"/>
                        </a:lnSpc>
                        <a:spcBef>
                          <a:spcPts val="0"/>
                        </a:spcBef>
                        <a:spcAft>
                          <a:spcPts val="0"/>
                        </a:spcAft>
                        <a:buNone/>
                      </a:pPr>
                      <a:r>
                        <a:rPr lang="en-US" sz="1600" dirty="0">
                          <a:latin typeface="Times New Roman"/>
                          <a:ea typeface="Times New Roman"/>
                          <a:cs typeface="Times New Roman"/>
                          <a:sym typeface="Times New Roman"/>
                        </a:rPr>
                        <a:t>ITR not filed for last 2 AYs and </a:t>
                      </a:r>
                      <a:r>
                        <a:rPr lang="en-US" sz="1600" dirty="0" err="1">
                          <a:latin typeface="Times New Roman"/>
                          <a:ea typeface="Times New Roman"/>
                          <a:cs typeface="Times New Roman"/>
                          <a:sym typeface="Times New Roman"/>
                        </a:rPr>
                        <a:t>collectee</a:t>
                      </a:r>
                      <a:r>
                        <a:rPr lang="en-US" sz="1600" dirty="0">
                          <a:latin typeface="Times New Roman"/>
                          <a:ea typeface="Times New Roman"/>
                          <a:cs typeface="Times New Roman"/>
                          <a:sym typeface="Times New Roman"/>
                        </a:rPr>
                        <a:t> has furnished PAN (section 206AA is applicable) and aggregate of TDS &amp; TCS exceeds ₹ 50000/- in each FY.</a:t>
                      </a:r>
                      <a:endParaRPr sz="1600"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4000"/>
                        </a:lnSpc>
                        <a:spcBef>
                          <a:spcPts val="0"/>
                        </a:spcBef>
                        <a:spcAft>
                          <a:spcPts val="0"/>
                        </a:spcAft>
                        <a:buNone/>
                      </a:pPr>
                      <a:r>
                        <a:rPr lang="en-US" sz="1600" b="1" dirty="0">
                          <a:latin typeface="Times New Roman"/>
                          <a:ea typeface="Times New Roman"/>
                          <a:cs typeface="Times New Roman"/>
                          <a:sym typeface="Times New Roman"/>
                        </a:rPr>
                        <a:t>higher</a:t>
                      </a:r>
                      <a:r>
                        <a:rPr lang="en-US" sz="1600" dirty="0">
                          <a:latin typeface="Times New Roman"/>
                          <a:ea typeface="Times New Roman"/>
                          <a:cs typeface="Times New Roman"/>
                          <a:sym typeface="Times New Roman"/>
                        </a:rPr>
                        <a:t> of the following </a:t>
                      </a:r>
                      <a:endParaRPr sz="1600" dirty="0">
                        <a:latin typeface="Calibri"/>
                        <a:ea typeface="Calibri"/>
                        <a:cs typeface="Calibri"/>
                        <a:sym typeface="Calibri"/>
                      </a:endParaRPr>
                    </a:p>
                    <a:p>
                      <a:pPr marL="342900" marR="0" lvl="0" indent="-342900" algn="l" rtl="0">
                        <a:lnSpc>
                          <a:spcPct val="104000"/>
                        </a:lnSpc>
                        <a:spcBef>
                          <a:spcPts val="210"/>
                        </a:spcBef>
                        <a:spcAft>
                          <a:spcPts val="0"/>
                        </a:spcAft>
                        <a:buClr>
                          <a:schemeClr val="dk1"/>
                        </a:buClr>
                        <a:buSzPts val="1600"/>
                        <a:buFont typeface="Arial"/>
                        <a:buAutoNum type="romanLcParenBoth"/>
                      </a:pPr>
                      <a:r>
                        <a:rPr lang="en-US" sz="1600" dirty="0">
                          <a:latin typeface="Times New Roman"/>
                          <a:ea typeface="Times New Roman"/>
                          <a:cs typeface="Times New Roman"/>
                          <a:sym typeface="Times New Roman"/>
                        </a:rPr>
                        <a:t>rates as per this section 206CCA as calculated above </a:t>
                      </a:r>
                      <a:endParaRPr sz="1600" dirty="0">
                        <a:latin typeface="Calibri"/>
                        <a:ea typeface="Calibri"/>
                        <a:cs typeface="Calibri"/>
                        <a:sym typeface="Calibri"/>
                      </a:endParaRPr>
                    </a:p>
                    <a:p>
                      <a:pPr marL="342900" marR="0" lvl="0" indent="-342900" algn="l" rtl="0">
                        <a:lnSpc>
                          <a:spcPct val="104000"/>
                        </a:lnSpc>
                        <a:spcBef>
                          <a:spcPts val="210"/>
                        </a:spcBef>
                        <a:spcAft>
                          <a:spcPts val="0"/>
                        </a:spcAft>
                        <a:buClr>
                          <a:schemeClr val="dk1"/>
                        </a:buClr>
                        <a:buSzPts val="1600"/>
                        <a:buFont typeface="Arial"/>
                        <a:buAutoNum type="romanLcParenBoth"/>
                      </a:pPr>
                      <a:r>
                        <a:rPr lang="en-US" sz="1600" b="1" dirty="0">
                          <a:latin typeface="Times New Roman"/>
                          <a:ea typeface="Times New Roman"/>
                          <a:cs typeface="Times New Roman"/>
                          <a:sym typeface="Times New Roman"/>
                        </a:rPr>
                        <a:t>section 206CC</a:t>
                      </a:r>
                      <a:endParaRPr sz="1600" dirty="0">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709" name="Google Shape;709;p58"/>
          <p:cNvSpPr/>
          <p:nvPr/>
        </p:nvSpPr>
        <p:spPr>
          <a:xfrm>
            <a:off x="-378267" y="1912594"/>
            <a:ext cx="17128348"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0" name="Google Shape;710;p58"/>
          <p:cNvSpPr/>
          <p:nvPr/>
        </p:nvSpPr>
        <p:spPr>
          <a:xfrm>
            <a:off x="295373" y="4812703"/>
            <a:ext cx="10950804" cy="1200329"/>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Arial"/>
                <a:ea typeface="Arial"/>
                <a:cs typeface="Arial"/>
                <a:sym typeface="Arial"/>
              </a:rPr>
              <a:t>Rate as per section 206CC:   </a:t>
            </a:r>
            <a:r>
              <a:rPr lang="en-US" sz="1800" dirty="0">
                <a:solidFill>
                  <a:schemeClr val="dk1"/>
                </a:solidFill>
                <a:latin typeface="Arial"/>
                <a:ea typeface="Arial"/>
                <a:cs typeface="Arial"/>
                <a:sym typeface="Arial"/>
              </a:rPr>
              <a:t>If PAN not furnished/ valid PAN not furnished/ PAN of other person furnished , tax shall be collected at the higher of the following rates, namely:—</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(i) at twice the rate specified in the relevant provision of this Act; or</a:t>
            </a:r>
            <a:endParaRPr dirty="0"/>
          </a:p>
          <a:p>
            <a:pPr marL="0" marR="0" lvl="0" indent="0" algn="l" rtl="0">
              <a:spcBef>
                <a:spcPts val="0"/>
              </a:spcBef>
              <a:spcAft>
                <a:spcPts val="0"/>
              </a:spcAft>
              <a:buNone/>
            </a:pPr>
            <a:r>
              <a:rPr lang="en-US" sz="1800" dirty="0">
                <a:solidFill>
                  <a:schemeClr val="dk1"/>
                </a:solidFill>
                <a:latin typeface="Arial"/>
                <a:ea typeface="Arial"/>
                <a:cs typeface="Arial"/>
                <a:sym typeface="Arial"/>
              </a:rPr>
              <a:t>(ii) at the rate of 5% .</a:t>
            </a:r>
            <a:endParaRPr dirty="0"/>
          </a:p>
        </p:txBody>
      </p:sp>
    </p:spTree>
  </p:cSld>
  <p:clrMapOvr>
    <a:masterClrMapping/>
  </p:clrMapOvr>
  <p:transition>
    <p:wedge/>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714"/>
        <p:cNvGrpSpPr/>
        <p:nvPr/>
      </p:nvGrpSpPr>
      <p:grpSpPr>
        <a:xfrm>
          <a:off x="0" y="0"/>
          <a:ext cx="0" cy="0"/>
          <a:chOff x="0" y="0"/>
          <a:chExt cx="0" cy="0"/>
        </a:xfrm>
      </p:grpSpPr>
      <p:sp>
        <p:nvSpPr>
          <p:cNvPr id="715" name="Google Shape;715;p59"/>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67</a:t>
            </a:fld>
            <a:endParaRPr/>
          </a:p>
        </p:txBody>
      </p:sp>
      <p:sp>
        <p:nvSpPr>
          <p:cNvPr id="716" name="Google Shape;716;p59"/>
          <p:cNvSpPr/>
          <p:nvPr/>
        </p:nvSpPr>
        <p:spPr>
          <a:xfrm>
            <a:off x="4026875" y="105208"/>
            <a:ext cx="14798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Illustrations: </a:t>
            </a:r>
            <a:endParaRPr/>
          </a:p>
        </p:txBody>
      </p:sp>
      <p:graphicFrame>
        <p:nvGraphicFramePr>
          <p:cNvPr id="717" name="Google Shape;717;p59"/>
          <p:cNvGraphicFramePr/>
          <p:nvPr/>
        </p:nvGraphicFramePr>
        <p:xfrm>
          <a:off x="179110" y="678730"/>
          <a:ext cx="11877800" cy="6459601"/>
        </p:xfrm>
        <a:graphic>
          <a:graphicData uri="http://schemas.openxmlformats.org/drawingml/2006/table">
            <a:tbl>
              <a:tblPr firstRow="1" firstCol="1" bandRow="1">
                <a:noFill/>
                <a:tableStyleId>{20E78638-17AF-4120-BC7C-FBE02A314FC0}</a:tableStyleId>
              </a:tblPr>
              <a:tblGrid>
                <a:gridCol w="1815000"/>
                <a:gridCol w="1380700"/>
                <a:gridCol w="1894800"/>
                <a:gridCol w="3257725"/>
                <a:gridCol w="1945525"/>
                <a:gridCol w="1584050"/>
              </a:tblGrid>
              <a:tr h="608350">
                <a:tc>
                  <a:txBody>
                    <a:bodyPr/>
                    <a:lstStyle/>
                    <a:p>
                      <a:pPr marL="0" marR="0" lvl="0" indent="0" algn="just" rtl="0">
                        <a:lnSpc>
                          <a:spcPct val="104000"/>
                        </a:lnSpc>
                        <a:spcBef>
                          <a:spcPts val="0"/>
                        </a:spcBef>
                        <a:spcAft>
                          <a:spcPts val="0"/>
                        </a:spcAft>
                        <a:buNone/>
                      </a:pPr>
                      <a:r>
                        <a:rPr lang="en-US" sz="1400" dirty="0"/>
                        <a:t>Cases </a:t>
                      </a:r>
                      <a:endParaRPr sz="1400" dirty="0">
                        <a:latin typeface="Calibri"/>
                        <a:ea typeface="Calibri"/>
                        <a:cs typeface="Calibri"/>
                        <a:sym typeface="Calibri"/>
                      </a:endParaRPr>
                    </a:p>
                  </a:txBody>
                  <a:tcPr marL="30225" marR="30225" marT="0" marB="0" anchor="ctr"/>
                </a:tc>
                <a:tc>
                  <a:txBody>
                    <a:bodyPr/>
                    <a:lstStyle/>
                    <a:p>
                      <a:pPr marL="0" marR="0" lvl="0" indent="0" algn="just" rtl="0">
                        <a:lnSpc>
                          <a:spcPct val="104000"/>
                        </a:lnSpc>
                        <a:spcBef>
                          <a:spcPts val="0"/>
                        </a:spcBef>
                        <a:spcAft>
                          <a:spcPts val="0"/>
                        </a:spcAft>
                        <a:buNone/>
                      </a:pPr>
                      <a:r>
                        <a:rPr lang="en-US" sz="1400"/>
                        <a:t>ITR status as per  due date </a:t>
                      </a:r>
                      <a:endParaRPr sz="1400">
                        <a:latin typeface="Calibri"/>
                        <a:ea typeface="Calibri"/>
                        <a:cs typeface="Calibri"/>
                        <a:sym typeface="Calibri"/>
                      </a:endParaRPr>
                    </a:p>
                  </a:txBody>
                  <a:tcPr marL="30225" marR="30225" marT="0" marB="0" anchor="ctr"/>
                </a:tc>
                <a:tc>
                  <a:txBody>
                    <a:bodyPr/>
                    <a:lstStyle/>
                    <a:p>
                      <a:pPr marL="0" marR="0" lvl="0" indent="0" algn="just" rtl="0">
                        <a:lnSpc>
                          <a:spcPct val="104000"/>
                        </a:lnSpc>
                        <a:spcBef>
                          <a:spcPts val="0"/>
                        </a:spcBef>
                        <a:spcAft>
                          <a:spcPts val="0"/>
                        </a:spcAft>
                        <a:buNone/>
                      </a:pPr>
                      <a:r>
                        <a:rPr lang="en-US" sz="1400"/>
                        <a:t>Aggregate of TDS &amp; TCS amount in preceding FYs.</a:t>
                      </a:r>
                      <a:endParaRPr sz="1400">
                        <a:latin typeface="Calibri"/>
                        <a:ea typeface="Calibri"/>
                        <a:cs typeface="Calibri"/>
                        <a:sym typeface="Calibri"/>
                      </a:endParaRPr>
                    </a:p>
                  </a:txBody>
                  <a:tcPr marL="30225" marR="30225" marT="0" marB="0" anchor="ctr"/>
                </a:tc>
                <a:tc>
                  <a:txBody>
                    <a:bodyPr/>
                    <a:lstStyle/>
                    <a:p>
                      <a:pPr marL="0" marR="0" lvl="0" indent="0" algn="just" rtl="0">
                        <a:lnSpc>
                          <a:spcPct val="104000"/>
                        </a:lnSpc>
                        <a:spcBef>
                          <a:spcPts val="0"/>
                        </a:spcBef>
                        <a:spcAft>
                          <a:spcPts val="0"/>
                        </a:spcAft>
                        <a:buNone/>
                      </a:pPr>
                      <a:r>
                        <a:rPr lang="en-US" sz="1400"/>
                        <a:t>Applicable/non applicable</a:t>
                      </a:r>
                      <a:endParaRPr sz="1400">
                        <a:latin typeface="Calibri"/>
                        <a:ea typeface="Calibri"/>
                        <a:cs typeface="Calibri"/>
                        <a:sym typeface="Calibri"/>
                      </a:endParaRPr>
                    </a:p>
                  </a:txBody>
                  <a:tcPr marL="30225" marR="30225" marT="0" marB="0" anchor="ctr"/>
                </a:tc>
                <a:tc>
                  <a:txBody>
                    <a:bodyPr/>
                    <a:lstStyle/>
                    <a:p>
                      <a:pPr marL="0" marR="0" lvl="0" indent="0" algn="just" rtl="0">
                        <a:lnSpc>
                          <a:spcPct val="104000"/>
                        </a:lnSpc>
                        <a:spcBef>
                          <a:spcPts val="0"/>
                        </a:spcBef>
                        <a:spcAft>
                          <a:spcPts val="0"/>
                        </a:spcAft>
                        <a:buNone/>
                      </a:pPr>
                      <a:r>
                        <a:rPr lang="en-US" sz="1400"/>
                        <a:t>Nature of Transaction  of TCS </a:t>
                      </a:r>
                      <a:endParaRPr sz="1400">
                        <a:latin typeface="Calibri"/>
                        <a:ea typeface="Calibri"/>
                        <a:cs typeface="Calibri"/>
                        <a:sym typeface="Calibri"/>
                      </a:endParaRPr>
                    </a:p>
                  </a:txBody>
                  <a:tcPr marL="30225" marR="30225" marT="0" marB="0" anchor="ctr"/>
                </a:tc>
                <a:tc>
                  <a:txBody>
                    <a:bodyPr/>
                    <a:lstStyle/>
                    <a:p>
                      <a:pPr marL="0" marR="0" lvl="0" indent="0" algn="just" rtl="0">
                        <a:lnSpc>
                          <a:spcPct val="104000"/>
                        </a:lnSpc>
                        <a:spcBef>
                          <a:spcPts val="0"/>
                        </a:spcBef>
                        <a:spcAft>
                          <a:spcPts val="0"/>
                        </a:spcAft>
                        <a:buNone/>
                      </a:pPr>
                      <a:r>
                        <a:rPr lang="en-US" sz="1400" dirty="0"/>
                        <a:t>Rate of TDS due to section 206AB</a:t>
                      </a:r>
                      <a:endParaRPr sz="1400" dirty="0">
                        <a:latin typeface="Calibri"/>
                        <a:ea typeface="Calibri"/>
                        <a:cs typeface="Calibri"/>
                        <a:sym typeface="Calibri"/>
                      </a:endParaRPr>
                    </a:p>
                  </a:txBody>
                  <a:tcPr marL="30225" marR="30225" marT="0" marB="0" anchor="ctr"/>
                </a:tc>
              </a:tr>
              <a:tr h="841675">
                <a:tc>
                  <a:txBody>
                    <a:bodyPr/>
                    <a:lstStyle/>
                    <a:p>
                      <a:pPr marL="0" marR="0" lvl="0" indent="0" algn="just" rtl="0">
                        <a:lnSpc>
                          <a:spcPct val="104000"/>
                        </a:lnSpc>
                        <a:spcBef>
                          <a:spcPts val="0"/>
                        </a:spcBef>
                        <a:spcAft>
                          <a:spcPts val="0"/>
                        </a:spcAft>
                        <a:buNone/>
                      </a:pPr>
                      <a:r>
                        <a:rPr lang="en-US" sz="1400"/>
                        <a:t>Case-1</a:t>
                      </a:r>
                      <a:endParaRPr sz="1400"/>
                    </a:p>
                    <a:p>
                      <a:pPr marL="0" marR="0" lvl="0" indent="0" algn="just" rtl="0">
                        <a:lnSpc>
                          <a:spcPct val="104000"/>
                        </a:lnSpc>
                        <a:spcBef>
                          <a:spcPts val="210"/>
                        </a:spcBef>
                        <a:spcAft>
                          <a:spcPts val="0"/>
                        </a:spcAft>
                        <a:buNone/>
                      </a:pPr>
                      <a:r>
                        <a:rPr lang="en-US" sz="1400"/>
                        <a:t>Collectee  is individual person resident in India</a:t>
                      </a:r>
                      <a:endParaRPr sz="1400">
                        <a:latin typeface="Calibri"/>
                        <a:ea typeface="Calibri"/>
                        <a:cs typeface="Calibri"/>
                        <a:sym typeface="Calibri"/>
                      </a:endParaRPr>
                    </a:p>
                  </a:txBody>
                  <a:tcPr marL="30225" marR="30225" marT="0" marB="0" anchor="ctr"/>
                </a:tc>
                <a:tc>
                  <a:txBody>
                    <a:bodyPr/>
                    <a:lstStyle/>
                    <a:p>
                      <a:pPr marL="0" marR="0" lvl="0" indent="0" algn="just" rtl="0">
                        <a:lnSpc>
                          <a:spcPct val="104000"/>
                        </a:lnSpc>
                        <a:spcBef>
                          <a:spcPts val="0"/>
                        </a:spcBef>
                        <a:spcAft>
                          <a:spcPts val="0"/>
                        </a:spcAft>
                        <a:buNone/>
                      </a:pPr>
                      <a:r>
                        <a:rPr lang="en-US" sz="1400"/>
                        <a:t>AY 2021-22  not filed</a:t>
                      </a:r>
                      <a:endParaRPr sz="1400"/>
                    </a:p>
                    <a:p>
                      <a:pPr marL="0" marR="0" lvl="0" indent="0" algn="just" rtl="0">
                        <a:lnSpc>
                          <a:spcPct val="104000"/>
                        </a:lnSpc>
                        <a:spcBef>
                          <a:spcPts val="210"/>
                        </a:spcBef>
                        <a:spcAft>
                          <a:spcPts val="0"/>
                        </a:spcAft>
                        <a:buNone/>
                      </a:pPr>
                      <a:r>
                        <a:rPr lang="en-US" sz="1400"/>
                        <a:t>AY 2020-21  not filed</a:t>
                      </a:r>
                      <a:endParaRPr sz="1400">
                        <a:latin typeface="Calibri"/>
                        <a:ea typeface="Calibri"/>
                        <a:cs typeface="Calibri"/>
                        <a:sym typeface="Calibri"/>
                      </a:endParaRPr>
                    </a:p>
                  </a:txBody>
                  <a:tcPr marL="30225" marR="30225" marT="0" marB="0" anchor="ctr"/>
                </a:tc>
                <a:tc>
                  <a:txBody>
                    <a:bodyPr/>
                    <a:lstStyle/>
                    <a:p>
                      <a:pPr marL="0" marR="0" lvl="0" indent="0" algn="just" rtl="0">
                        <a:lnSpc>
                          <a:spcPct val="104000"/>
                        </a:lnSpc>
                        <a:spcBef>
                          <a:spcPts val="0"/>
                        </a:spcBef>
                        <a:spcAft>
                          <a:spcPts val="0"/>
                        </a:spcAft>
                        <a:buNone/>
                      </a:pPr>
                      <a:r>
                        <a:rPr lang="en-US" sz="1400"/>
                        <a:t>FY 20-21 -₹ 51000/-</a:t>
                      </a:r>
                      <a:endParaRPr sz="1400"/>
                    </a:p>
                    <a:p>
                      <a:pPr marL="0" marR="0" lvl="0" indent="0" algn="just" rtl="0">
                        <a:lnSpc>
                          <a:spcPct val="104000"/>
                        </a:lnSpc>
                        <a:spcBef>
                          <a:spcPts val="210"/>
                        </a:spcBef>
                        <a:spcAft>
                          <a:spcPts val="0"/>
                        </a:spcAft>
                        <a:buNone/>
                      </a:pPr>
                      <a:r>
                        <a:rPr lang="en-US" sz="1400"/>
                        <a:t>FY 19-20  ₹ 55000/-</a:t>
                      </a:r>
                      <a:endParaRPr sz="1400">
                        <a:latin typeface="Calibri"/>
                        <a:ea typeface="Calibri"/>
                        <a:cs typeface="Calibri"/>
                        <a:sym typeface="Calibri"/>
                      </a:endParaRPr>
                    </a:p>
                  </a:txBody>
                  <a:tcPr marL="30225" marR="30225" marT="0" marB="0" anchor="ctr"/>
                </a:tc>
                <a:tc>
                  <a:txBody>
                    <a:bodyPr/>
                    <a:lstStyle/>
                    <a:p>
                      <a:pPr marL="0" marR="0" lvl="0" indent="0" algn="just" rtl="0">
                        <a:lnSpc>
                          <a:spcPct val="104000"/>
                        </a:lnSpc>
                        <a:spcBef>
                          <a:spcPts val="0"/>
                        </a:spcBef>
                        <a:spcAft>
                          <a:spcPts val="0"/>
                        </a:spcAft>
                        <a:buNone/>
                      </a:pPr>
                      <a:r>
                        <a:rPr lang="en-US" sz="1400" dirty="0"/>
                        <a:t> For 2 QTR of AY 2022-23 – higher rate  u/s 206CCA applicable because default in filing ITR </a:t>
                      </a:r>
                      <a:endParaRPr sz="1400" dirty="0">
                        <a:latin typeface="Calibri"/>
                        <a:ea typeface="Calibri"/>
                        <a:cs typeface="Calibri"/>
                        <a:sym typeface="Calibri"/>
                      </a:endParaRPr>
                    </a:p>
                  </a:txBody>
                  <a:tcPr marL="30225" marR="30225" marT="0" marB="0" anchor="ctr"/>
                </a:tc>
                <a:tc>
                  <a:txBody>
                    <a:bodyPr/>
                    <a:lstStyle/>
                    <a:p>
                      <a:pPr marL="0" marR="0" lvl="0" indent="0" algn="just" rtl="0">
                        <a:lnSpc>
                          <a:spcPct val="104000"/>
                        </a:lnSpc>
                        <a:spcBef>
                          <a:spcPts val="0"/>
                        </a:spcBef>
                        <a:spcAft>
                          <a:spcPts val="0"/>
                        </a:spcAft>
                        <a:buNone/>
                      </a:pPr>
                      <a:r>
                        <a:rPr lang="en-US" sz="1400" dirty="0"/>
                        <a:t>  Sale of </a:t>
                      </a:r>
                      <a:r>
                        <a:rPr lang="en-US" sz="1400" dirty="0" err="1"/>
                        <a:t>tendu</a:t>
                      </a:r>
                      <a:r>
                        <a:rPr lang="en-US" sz="1400" dirty="0"/>
                        <a:t> leaves seller shall collect from buyer TCS @ 5% in normal case u/s 206C(1)</a:t>
                      </a:r>
                      <a:endParaRPr sz="1400" dirty="0">
                        <a:latin typeface="Calibri"/>
                        <a:ea typeface="Calibri"/>
                        <a:cs typeface="Calibri"/>
                        <a:sym typeface="Calibri"/>
                      </a:endParaRPr>
                    </a:p>
                  </a:txBody>
                  <a:tcPr marL="30225" marR="30225" marT="0" marB="0" anchor="ctr"/>
                </a:tc>
                <a:tc>
                  <a:txBody>
                    <a:bodyPr/>
                    <a:lstStyle/>
                    <a:p>
                      <a:pPr marL="0" marR="0" lvl="0" indent="0" algn="just" rtl="0">
                        <a:lnSpc>
                          <a:spcPct val="104000"/>
                        </a:lnSpc>
                        <a:spcBef>
                          <a:spcPts val="0"/>
                        </a:spcBef>
                        <a:spcAft>
                          <a:spcPts val="0"/>
                        </a:spcAft>
                        <a:buNone/>
                      </a:pPr>
                      <a:r>
                        <a:rPr lang="en-US" sz="1400"/>
                        <a:t>PAN furnished-10 %</a:t>
                      </a:r>
                      <a:endParaRPr sz="1400"/>
                    </a:p>
                    <a:p>
                      <a:pPr marL="0" marR="0" lvl="0" indent="0" algn="just" rtl="0">
                        <a:lnSpc>
                          <a:spcPct val="104000"/>
                        </a:lnSpc>
                        <a:spcBef>
                          <a:spcPts val="210"/>
                        </a:spcBef>
                        <a:spcAft>
                          <a:spcPts val="0"/>
                        </a:spcAft>
                        <a:buNone/>
                      </a:pPr>
                      <a:r>
                        <a:rPr lang="en-US" sz="1400"/>
                        <a:t>PAN not furnished- 10% . </a:t>
                      </a:r>
                      <a:endParaRPr sz="1400">
                        <a:latin typeface="Calibri"/>
                        <a:ea typeface="Calibri"/>
                        <a:cs typeface="Calibri"/>
                        <a:sym typeface="Calibri"/>
                      </a:endParaRPr>
                    </a:p>
                  </a:txBody>
                  <a:tcPr marL="30225" marR="30225" marT="0" marB="0" anchor="ctr"/>
                </a:tc>
              </a:tr>
              <a:tr h="1225850">
                <a:tc>
                  <a:txBody>
                    <a:bodyPr/>
                    <a:lstStyle/>
                    <a:p>
                      <a:pPr marL="0" marR="0" lvl="0" indent="0" algn="just" rtl="0">
                        <a:lnSpc>
                          <a:spcPct val="104000"/>
                        </a:lnSpc>
                        <a:spcBef>
                          <a:spcPts val="0"/>
                        </a:spcBef>
                        <a:spcAft>
                          <a:spcPts val="0"/>
                        </a:spcAft>
                        <a:buNone/>
                      </a:pPr>
                      <a:r>
                        <a:rPr lang="en-US" sz="1400"/>
                        <a:t>Case-2</a:t>
                      </a:r>
                      <a:endParaRPr sz="1400"/>
                    </a:p>
                    <a:p>
                      <a:pPr marL="0" marR="0" lvl="0" indent="0" algn="just" rtl="0">
                        <a:lnSpc>
                          <a:spcPct val="104000"/>
                        </a:lnSpc>
                        <a:spcBef>
                          <a:spcPts val="210"/>
                        </a:spcBef>
                        <a:spcAft>
                          <a:spcPts val="0"/>
                        </a:spcAft>
                        <a:buNone/>
                      </a:pPr>
                      <a:r>
                        <a:rPr lang="en-US" sz="1400"/>
                        <a:t>collectee is individual person resident in India</a:t>
                      </a:r>
                      <a:endParaRPr sz="1400">
                        <a:latin typeface="Calibri"/>
                        <a:ea typeface="Calibri"/>
                        <a:cs typeface="Calibri"/>
                        <a:sym typeface="Calibri"/>
                      </a:endParaRPr>
                    </a:p>
                  </a:txBody>
                  <a:tcPr marL="30225" marR="30225" marT="0" marB="0" anchor="ctr"/>
                </a:tc>
                <a:tc>
                  <a:txBody>
                    <a:bodyPr/>
                    <a:lstStyle/>
                    <a:p>
                      <a:pPr marL="0" marR="0" lvl="0" indent="0" algn="just" rtl="0">
                        <a:lnSpc>
                          <a:spcPct val="104000"/>
                        </a:lnSpc>
                        <a:spcBef>
                          <a:spcPts val="0"/>
                        </a:spcBef>
                        <a:spcAft>
                          <a:spcPts val="0"/>
                        </a:spcAft>
                        <a:buNone/>
                      </a:pPr>
                      <a:r>
                        <a:rPr lang="en-US" sz="1400"/>
                        <a:t>AY 2021-22  not filed</a:t>
                      </a:r>
                      <a:endParaRPr sz="1400"/>
                    </a:p>
                    <a:p>
                      <a:pPr marL="0" marR="0" lvl="0" indent="0" algn="just" rtl="0">
                        <a:lnSpc>
                          <a:spcPct val="104000"/>
                        </a:lnSpc>
                        <a:spcBef>
                          <a:spcPts val="210"/>
                        </a:spcBef>
                        <a:spcAft>
                          <a:spcPts val="0"/>
                        </a:spcAft>
                        <a:buNone/>
                      </a:pPr>
                      <a:r>
                        <a:rPr lang="en-US" sz="1400"/>
                        <a:t>AY 2020-21  filed</a:t>
                      </a:r>
                      <a:endParaRPr sz="1400">
                        <a:latin typeface="Calibri"/>
                        <a:ea typeface="Calibri"/>
                        <a:cs typeface="Calibri"/>
                        <a:sym typeface="Calibri"/>
                      </a:endParaRPr>
                    </a:p>
                  </a:txBody>
                  <a:tcPr marL="30225" marR="30225" marT="0" marB="0" anchor="ctr"/>
                </a:tc>
                <a:tc>
                  <a:txBody>
                    <a:bodyPr/>
                    <a:lstStyle/>
                    <a:p>
                      <a:pPr marL="0" marR="0" lvl="0" indent="0" algn="just" rtl="0">
                        <a:lnSpc>
                          <a:spcPct val="104000"/>
                        </a:lnSpc>
                        <a:spcBef>
                          <a:spcPts val="0"/>
                        </a:spcBef>
                        <a:spcAft>
                          <a:spcPts val="0"/>
                        </a:spcAft>
                        <a:buNone/>
                      </a:pPr>
                      <a:r>
                        <a:rPr lang="en-US" sz="1400"/>
                        <a:t>FY 20-21 -₹ 51000/-</a:t>
                      </a:r>
                      <a:endParaRPr sz="1400"/>
                    </a:p>
                    <a:p>
                      <a:pPr marL="0" marR="0" lvl="0" indent="0" algn="just" rtl="0">
                        <a:lnSpc>
                          <a:spcPct val="104000"/>
                        </a:lnSpc>
                        <a:spcBef>
                          <a:spcPts val="210"/>
                        </a:spcBef>
                        <a:spcAft>
                          <a:spcPts val="0"/>
                        </a:spcAft>
                        <a:buNone/>
                      </a:pPr>
                      <a:r>
                        <a:rPr lang="en-US" sz="1400"/>
                        <a:t>FY 19-20  ₹ 55000/-</a:t>
                      </a:r>
                      <a:endParaRPr sz="1400">
                        <a:latin typeface="Calibri"/>
                        <a:ea typeface="Calibri"/>
                        <a:cs typeface="Calibri"/>
                        <a:sym typeface="Calibri"/>
                      </a:endParaRPr>
                    </a:p>
                  </a:txBody>
                  <a:tcPr marL="30225" marR="30225" marT="0" marB="0" anchor="ctr"/>
                </a:tc>
                <a:tc>
                  <a:txBody>
                    <a:bodyPr/>
                    <a:lstStyle/>
                    <a:p>
                      <a:pPr marL="0" marR="0" lvl="0" indent="0" algn="just" rtl="0">
                        <a:lnSpc>
                          <a:spcPct val="104000"/>
                        </a:lnSpc>
                        <a:spcBef>
                          <a:spcPts val="0"/>
                        </a:spcBef>
                        <a:spcAft>
                          <a:spcPts val="0"/>
                        </a:spcAft>
                        <a:buNone/>
                      </a:pPr>
                      <a:r>
                        <a:rPr lang="en-US" sz="1400" dirty="0"/>
                        <a:t> For 2/3/4 QTR of AY 2022-23 – higher rate  u/s 206CCA applicable because amount of TDS &amp;TCS in both the FY exceeding the threshold limit ₹ 50000/- in each FY.</a:t>
                      </a:r>
                      <a:endParaRPr sz="1400" dirty="0">
                        <a:latin typeface="Calibri"/>
                        <a:ea typeface="Calibri"/>
                        <a:cs typeface="Calibri"/>
                        <a:sym typeface="Calibri"/>
                      </a:endParaRPr>
                    </a:p>
                  </a:txBody>
                  <a:tcPr marL="30225" marR="30225" marT="0" marB="0" anchor="ctr"/>
                </a:tc>
                <a:tc>
                  <a:txBody>
                    <a:bodyPr/>
                    <a:lstStyle/>
                    <a:p>
                      <a:pPr marL="0" marR="0" lvl="0" indent="0" algn="just" rtl="0">
                        <a:lnSpc>
                          <a:spcPct val="104000"/>
                        </a:lnSpc>
                        <a:spcBef>
                          <a:spcPts val="0"/>
                        </a:spcBef>
                        <a:spcAft>
                          <a:spcPts val="0"/>
                        </a:spcAft>
                        <a:buNone/>
                      </a:pPr>
                      <a:r>
                        <a:rPr lang="en-US" sz="1400" dirty="0"/>
                        <a:t>Sale of alcoholic liquor for human consumption  seller shall collect from buyer TCS @ 1 % in normal case u/s 206C(1)</a:t>
                      </a:r>
                      <a:endParaRPr sz="1400" dirty="0">
                        <a:latin typeface="Calibri"/>
                        <a:ea typeface="Calibri"/>
                        <a:cs typeface="Calibri"/>
                        <a:sym typeface="Calibri"/>
                      </a:endParaRPr>
                    </a:p>
                  </a:txBody>
                  <a:tcPr marL="30225" marR="30225" marT="0" marB="0" anchor="ctr"/>
                </a:tc>
                <a:tc>
                  <a:txBody>
                    <a:bodyPr/>
                    <a:lstStyle/>
                    <a:p>
                      <a:pPr marL="0" marR="0" lvl="0" indent="0" algn="just" rtl="0">
                        <a:lnSpc>
                          <a:spcPct val="104000"/>
                        </a:lnSpc>
                        <a:spcBef>
                          <a:spcPts val="0"/>
                        </a:spcBef>
                        <a:spcAft>
                          <a:spcPts val="0"/>
                        </a:spcAft>
                        <a:buNone/>
                      </a:pPr>
                      <a:r>
                        <a:rPr lang="en-US" sz="1400"/>
                        <a:t>PAN furnished-5%</a:t>
                      </a:r>
                      <a:endParaRPr sz="1400"/>
                    </a:p>
                    <a:p>
                      <a:pPr marL="0" marR="0" lvl="0" indent="0" algn="just" rtl="0">
                        <a:lnSpc>
                          <a:spcPct val="104000"/>
                        </a:lnSpc>
                        <a:spcBef>
                          <a:spcPts val="210"/>
                        </a:spcBef>
                        <a:spcAft>
                          <a:spcPts val="0"/>
                        </a:spcAft>
                        <a:buNone/>
                      </a:pPr>
                      <a:r>
                        <a:rPr lang="en-US" sz="1400"/>
                        <a:t>PAN not furnished- 5% .</a:t>
                      </a:r>
                      <a:endParaRPr sz="1400">
                        <a:latin typeface="Calibri"/>
                        <a:ea typeface="Calibri"/>
                        <a:cs typeface="Calibri"/>
                        <a:sym typeface="Calibri"/>
                      </a:endParaRPr>
                    </a:p>
                  </a:txBody>
                  <a:tcPr marL="30225" marR="30225" marT="0" marB="0" anchor="ctr"/>
                </a:tc>
              </a:tr>
              <a:tr h="1431700">
                <a:tc>
                  <a:txBody>
                    <a:bodyPr/>
                    <a:lstStyle/>
                    <a:p>
                      <a:pPr marL="0" marR="0" lvl="0" indent="0" algn="just" rtl="0">
                        <a:lnSpc>
                          <a:spcPct val="104000"/>
                        </a:lnSpc>
                        <a:spcBef>
                          <a:spcPts val="0"/>
                        </a:spcBef>
                        <a:spcAft>
                          <a:spcPts val="0"/>
                        </a:spcAft>
                        <a:buNone/>
                      </a:pPr>
                      <a:r>
                        <a:rPr lang="en-US" sz="1400"/>
                        <a:t>Case-3</a:t>
                      </a:r>
                      <a:endParaRPr sz="1400"/>
                    </a:p>
                    <a:p>
                      <a:pPr marL="0" marR="0" lvl="0" indent="0" algn="just" rtl="0">
                        <a:lnSpc>
                          <a:spcPct val="104000"/>
                        </a:lnSpc>
                        <a:spcBef>
                          <a:spcPts val="210"/>
                        </a:spcBef>
                        <a:spcAft>
                          <a:spcPts val="0"/>
                        </a:spcAft>
                        <a:buNone/>
                      </a:pPr>
                      <a:r>
                        <a:rPr lang="en-US" sz="1400"/>
                        <a:t>collectee is individual person resident in India</a:t>
                      </a:r>
                      <a:endParaRPr sz="1400">
                        <a:latin typeface="Calibri"/>
                        <a:ea typeface="Calibri"/>
                        <a:cs typeface="Calibri"/>
                        <a:sym typeface="Calibri"/>
                      </a:endParaRPr>
                    </a:p>
                  </a:txBody>
                  <a:tcPr marL="30225" marR="30225" marT="0" marB="0" anchor="ctr"/>
                </a:tc>
                <a:tc>
                  <a:txBody>
                    <a:bodyPr/>
                    <a:lstStyle/>
                    <a:p>
                      <a:pPr marL="0" marR="0" lvl="0" indent="0" algn="just" rtl="0">
                        <a:lnSpc>
                          <a:spcPct val="104000"/>
                        </a:lnSpc>
                        <a:spcBef>
                          <a:spcPts val="0"/>
                        </a:spcBef>
                        <a:spcAft>
                          <a:spcPts val="0"/>
                        </a:spcAft>
                        <a:buNone/>
                      </a:pPr>
                      <a:r>
                        <a:rPr lang="en-US" sz="1400"/>
                        <a:t>AY 2021-22  not filed till 31-12-2021 (suppose due date expired on 30-09-2021)</a:t>
                      </a:r>
                      <a:endParaRPr sz="1400"/>
                    </a:p>
                    <a:p>
                      <a:pPr marL="0" marR="0" lvl="0" indent="0" algn="just" rtl="0">
                        <a:lnSpc>
                          <a:spcPct val="104000"/>
                        </a:lnSpc>
                        <a:spcBef>
                          <a:spcPts val="210"/>
                        </a:spcBef>
                        <a:spcAft>
                          <a:spcPts val="0"/>
                        </a:spcAft>
                        <a:buNone/>
                      </a:pPr>
                      <a:r>
                        <a:rPr lang="en-US" sz="1400"/>
                        <a:t>AY 2020-21  filed</a:t>
                      </a:r>
                      <a:endParaRPr sz="1400">
                        <a:latin typeface="Calibri"/>
                        <a:ea typeface="Calibri"/>
                        <a:cs typeface="Calibri"/>
                        <a:sym typeface="Calibri"/>
                      </a:endParaRPr>
                    </a:p>
                  </a:txBody>
                  <a:tcPr marL="30225" marR="30225" marT="0" marB="0" anchor="ctr"/>
                </a:tc>
                <a:tc>
                  <a:txBody>
                    <a:bodyPr/>
                    <a:lstStyle/>
                    <a:p>
                      <a:pPr marL="0" marR="0" lvl="0" indent="0" algn="just" rtl="0">
                        <a:lnSpc>
                          <a:spcPct val="104000"/>
                        </a:lnSpc>
                        <a:spcBef>
                          <a:spcPts val="0"/>
                        </a:spcBef>
                        <a:spcAft>
                          <a:spcPts val="0"/>
                        </a:spcAft>
                        <a:buNone/>
                      </a:pPr>
                      <a:r>
                        <a:rPr lang="en-US" sz="1400"/>
                        <a:t>FY 20-21 -₹ 52000/-</a:t>
                      </a:r>
                      <a:endParaRPr sz="1400"/>
                    </a:p>
                    <a:p>
                      <a:pPr marL="0" marR="0" lvl="0" indent="0" algn="just" rtl="0">
                        <a:lnSpc>
                          <a:spcPct val="104000"/>
                        </a:lnSpc>
                        <a:spcBef>
                          <a:spcPts val="210"/>
                        </a:spcBef>
                        <a:spcAft>
                          <a:spcPts val="0"/>
                        </a:spcAft>
                        <a:buNone/>
                      </a:pPr>
                      <a:r>
                        <a:rPr lang="en-US" sz="1400"/>
                        <a:t>FY 19-20  ₹ 55000/-</a:t>
                      </a:r>
                      <a:endParaRPr sz="1400">
                        <a:latin typeface="Calibri"/>
                        <a:ea typeface="Calibri"/>
                        <a:cs typeface="Calibri"/>
                        <a:sym typeface="Calibri"/>
                      </a:endParaRPr>
                    </a:p>
                  </a:txBody>
                  <a:tcPr marL="30225" marR="30225" marT="0" marB="0" anchor="ctr"/>
                </a:tc>
                <a:tc>
                  <a:txBody>
                    <a:bodyPr/>
                    <a:lstStyle/>
                    <a:p>
                      <a:pPr marL="0" marR="0" lvl="0" indent="0" algn="just" rtl="0">
                        <a:lnSpc>
                          <a:spcPct val="104000"/>
                        </a:lnSpc>
                        <a:spcBef>
                          <a:spcPts val="0"/>
                        </a:spcBef>
                        <a:spcAft>
                          <a:spcPts val="0"/>
                        </a:spcAft>
                        <a:buNone/>
                      </a:pPr>
                      <a:r>
                        <a:rPr lang="en-US" sz="1400" dirty="0"/>
                        <a:t> For 4 QTR of AY 2022-23 – higher rate  u/s 206CCA  applicable because amount of TDS &amp;TCS in both the FY exceeding the threshold limit ₹ 50000/- in each FY and ITR of AY 2021-22 not filed before due date u/s 139(1)</a:t>
                      </a:r>
                      <a:endParaRPr sz="1400" dirty="0">
                        <a:latin typeface="Calibri"/>
                        <a:ea typeface="Calibri"/>
                        <a:cs typeface="Calibri"/>
                        <a:sym typeface="Calibri"/>
                      </a:endParaRPr>
                    </a:p>
                  </a:txBody>
                  <a:tcPr marL="30225" marR="30225" marT="0" marB="0" anchor="ctr"/>
                </a:tc>
                <a:tc>
                  <a:txBody>
                    <a:bodyPr/>
                    <a:lstStyle/>
                    <a:p>
                      <a:pPr marL="0" marR="0" lvl="0" indent="0" algn="just" rtl="0">
                        <a:lnSpc>
                          <a:spcPct val="104000"/>
                        </a:lnSpc>
                        <a:spcBef>
                          <a:spcPts val="0"/>
                        </a:spcBef>
                        <a:spcAft>
                          <a:spcPts val="0"/>
                        </a:spcAft>
                        <a:buNone/>
                      </a:pPr>
                      <a:r>
                        <a:rPr lang="en-US" sz="1400"/>
                        <a:t>Licence to collect toll fee at Toll plaza allotted to contractor- normal TCS @ 2%   </a:t>
                      </a:r>
                      <a:endParaRPr sz="1400">
                        <a:latin typeface="Calibri"/>
                        <a:ea typeface="Calibri"/>
                        <a:cs typeface="Calibri"/>
                        <a:sym typeface="Calibri"/>
                      </a:endParaRPr>
                    </a:p>
                  </a:txBody>
                  <a:tcPr marL="30225" marR="30225" marT="0" marB="0" anchor="ctr"/>
                </a:tc>
                <a:tc>
                  <a:txBody>
                    <a:bodyPr/>
                    <a:lstStyle/>
                    <a:p>
                      <a:pPr marL="0" marR="0" lvl="0" indent="0" algn="just" rtl="0">
                        <a:lnSpc>
                          <a:spcPct val="104000"/>
                        </a:lnSpc>
                        <a:spcBef>
                          <a:spcPts val="0"/>
                        </a:spcBef>
                        <a:spcAft>
                          <a:spcPts val="0"/>
                        </a:spcAft>
                        <a:buNone/>
                      </a:pPr>
                      <a:r>
                        <a:rPr lang="en-US" sz="1400"/>
                        <a:t>PAN furnished-5 %</a:t>
                      </a:r>
                      <a:endParaRPr sz="1400"/>
                    </a:p>
                    <a:p>
                      <a:pPr marL="0" marR="0" lvl="0" indent="0" algn="just" rtl="0">
                        <a:lnSpc>
                          <a:spcPct val="104000"/>
                        </a:lnSpc>
                        <a:spcBef>
                          <a:spcPts val="210"/>
                        </a:spcBef>
                        <a:spcAft>
                          <a:spcPts val="0"/>
                        </a:spcAft>
                        <a:buNone/>
                      </a:pPr>
                      <a:r>
                        <a:rPr lang="en-US" sz="1400"/>
                        <a:t>PAN not furnished- 5% .</a:t>
                      </a:r>
                      <a:endParaRPr sz="1400">
                        <a:latin typeface="Calibri"/>
                        <a:ea typeface="Calibri"/>
                        <a:cs typeface="Calibri"/>
                        <a:sym typeface="Calibri"/>
                      </a:endParaRPr>
                    </a:p>
                  </a:txBody>
                  <a:tcPr marL="30225" marR="30225" marT="0" marB="0" anchor="ctr"/>
                </a:tc>
              </a:tr>
              <a:tr h="1637525">
                <a:tc>
                  <a:txBody>
                    <a:bodyPr/>
                    <a:lstStyle/>
                    <a:p>
                      <a:pPr marL="0" marR="0" lvl="0" indent="0" algn="just" rtl="0">
                        <a:lnSpc>
                          <a:spcPct val="104000"/>
                        </a:lnSpc>
                        <a:spcBef>
                          <a:spcPts val="0"/>
                        </a:spcBef>
                        <a:spcAft>
                          <a:spcPts val="0"/>
                        </a:spcAft>
                        <a:buNone/>
                      </a:pPr>
                      <a:r>
                        <a:rPr lang="en-US" sz="1400"/>
                        <a:t>Case-4</a:t>
                      </a:r>
                      <a:endParaRPr sz="1400"/>
                    </a:p>
                    <a:p>
                      <a:pPr marL="0" marR="0" lvl="0" indent="0" algn="just" rtl="0">
                        <a:lnSpc>
                          <a:spcPct val="104000"/>
                        </a:lnSpc>
                        <a:spcBef>
                          <a:spcPts val="210"/>
                        </a:spcBef>
                        <a:spcAft>
                          <a:spcPts val="0"/>
                        </a:spcAft>
                        <a:buNone/>
                      </a:pPr>
                      <a:r>
                        <a:rPr lang="en-US" sz="1400"/>
                        <a:t>collectee is a proprietor firm subject to tax audit  resident in India</a:t>
                      </a:r>
                      <a:endParaRPr sz="1400">
                        <a:latin typeface="Calibri"/>
                        <a:ea typeface="Calibri"/>
                        <a:cs typeface="Calibri"/>
                        <a:sym typeface="Calibri"/>
                      </a:endParaRPr>
                    </a:p>
                  </a:txBody>
                  <a:tcPr marL="30225" marR="30225" marT="0" marB="0" anchor="ctr"/>
                </a:tc>
                <a:tc>
                  <a:txBody>
                    <a:bodyPr/>
                    <a:lstStyle/>
                    <a:p>
                      <a:pPr marL="0" marR="0" lvl="0" indent="0" algn="just" rtl="0">
                        <a:lnSpc>
                          <a:spcPct val="104000"/>
                        </a:lnSpc>
                        <a:spcBef>
                          <a:spcPts val="0"/>
                        </a:spcBef>
                        <a:spcAft>
                          <a:spcPts val="0"/>
                        </a:spcAft>
                        <a:buNone/>
                      </a:pPr>
                      <a:r>
                        <a:rPr lang="en-US" sz="1400"/>
                        <a:t>AY 2021-22  filed in August 2021 </a:t>
                      </a:r>
                      <a:endParaRPr sz="1400"/>
                    </a:p>
                    <a:p>
                      <a:pPr marL="0" marR="0" lvl="0" indent="0" algn="just" rtl="0">
                        <a:lnSpc>
                          <a:spcPct val="104000"/>
                        </a:lnSpc>
                        <a:spcBef>
                          <a:spcPts val="210"/>
                        </a:spcBef>
                        <a:spcAft>
                          <a:spcPts val="0"/>
                        </a:spcAft>
                        <a:buNone/>
                      </a:pPr>
                      <a:r>
                        <a:rPr lang="en-US" sz="1400"/>
                        <a:t>AY 2020-21  not filed</a:t>
                      </a:r>
                      <a:endParaRPr sz="1400">
                        <a:latin typeface="Calibri"/>
                        <a:ea typeface="Calibri"/>
                        <a:cs typeface="Calibri"/>
                        <a:sym typeface="Calibri"/>
                      </a:endParaRPr>
                    </a:p>
                  </a:txBody>
                  <a:tcPr marL="30225" marR="30225" marT="0" marB="0" anchor="ctr"/>
                </a:tc>
                <a:tc>
                  <a:txBody>
                    <a:bodyPr/>
                    <a:lstStyle/>
                    <a:p>
                      <a:pPr marL="0" marR="0" lvl="0" indent="0" algn="just" rtl="0">
                        <a:lnSpc>
                          <a:spcPct val="104000"/>
                        </a:lnSpc>
                        <a:spcBef>
                          <a:spcPts val="0"/>
                        </a:spcBef>
                        <a:spcAft>
                          <a:spcPts val="0"/>
                        </a:spcAft>
                        <a:buNone/>
                      </a:pPr>
                      <a:r>
                        <a:rPr lang="en-US" sz="1400"/>
                        <a:t>FY 19-20 -₹ 51000/-</a:t>
                      </a:r>
                      <a:endParaRPr sz="1400"/>
                    </a:p>
                    <a:p>
                      <a:pPr marL="0" marR="0" lvl="0" indent="0" algn="just" rtl="0">
                        <a:lnSpc>
                          <a:spcPct val="104000"/>
                        </a:lnSpc>
                        <a:spcBef>
                          <a:spcPts val="210"/>
                        </a:spcBef>
                        <a:spcAft>
                          <a:spcPts val="0"/>
                        </a:spcAft>
                        <a:buNone/>
                      </a:pPr>
                      <a:r>
                        <a:rPr lang="en-US" sz="1400"/>
                        <a:t>FY 19-20  ₹ 55000/-</a:t>
                      </a:r>
                      <a:endParaRPr sz="1400">
                        <a:latin typeface="Calibri"/>
                        <a:ea typeface="Calibri"/>
                        <a:cs typeface="Calibri"/>
                        <a:sym typeface="Calibri"/>
                      </a:endParaRPr>
                    </a:p>
                  </a:txBody>
                  <a:tcPr marL="30225" marR="30225" marT="0" marB="0" anchor="ctr"/>
                </a:tc>
                <a:tc>
                  <a:txBody>
                    <a:bodyPr/>
                    <a:lstStyle/>
                    <a:p>
                      <a:pPr marL="0" marR="0" lvl="0" indent="0" algn="just" rtl="0">
                        <a:lnSpc>
                          <a:spcPct val="104000"/>
                        </a:lnSpc>
                        <a:spcBef>
                          <a:spcPts val="0"/>
                        </a:spcBef>
                        <a:spcAft>
                          <a:spcPts val="0"/>
                        </a:spcAft>
                        <a:buNone/>
                      </a:pPr>
                      <a:r>
                        <a:rPr lang="en-US" sz="1400" dirty="0"/>
                        <a:t> For 2 QTR of AY 2022-23 – higher rate u/s 206CCA applicable because ITR  filed before extended due date u/s 139(1) for AY 2021-22 but not filed for AY 2020-21. </a:t>
                      </a:r>
                      <a:endParaRPr sz="1400" dirty="0">
                        <a:latin typeface="Calibri"/>
                        <a:ea typeface="Calibri"/>
                        <a:cs typeface="Calibri"/>
                        <a:sym typeface="Calibri"/>
                      </a:endParaRPr>
                    </a:p>
                  </a:txBody>
                  <a:tcPr marL="30225" marR="30225" marT="0" marB="0" anchor="ctr"/>
                </a:tc>
                <a:tc>
                  <a:txBody>
                    <a:bodyPr/>
                    <a:lstStyle/>
                    <a:p>
                      <a:pPr marL="0" marR="0" lvl="0" indent="0" algn="just" rtl="0">
                        <a:lnSpc>
                          <a:spcPct val="104000"/>
                        </a:lnSpc>
                        <a:spcBef>
                          <a:spcPts val="0"/>
                        </a:spcBef>
                        <a:spcAft>
                          <a:spcPts val="0"/>
                        </a:spcAft>
                        <a:buNone/>
                      </a:pPr>
                      <a:r>
                        <a:rPr lang="en-US" sz="1400"/>
                        <a:t>Currency conversion by authorised dealer for overseas tour programme/ payment under liberalised remittance scheme TCS @5% in excess of ₹ 7 lakh.</a:t>
                      </a:r>
                      <a:endParaRPr sz="1400">
                        <a:latin typeface="Calibri"/>
                        <a:ea typeface="Calibri"/>
                        <a:cs typeface="Calibri"/>
                        <a:sym typeface="Calibri"/>
                      </a:endParaRPr>
                    </a:p>
                  </a:txBody>
                  <a:tcPr marL="30225" marR="30225" marT="0" marB="0" anchor="ctr"/>
                </a:tc>
                <a:tc>
                  <a:txBody>
                    <a:bodyPr/>
                    <a:lstStyle/>
                    <a:p>
                      <a:pPr marL="0" marR="0" lvl="0" indent="0" algn="just" rtl="0">
                        <a:lnSpc>
                          <a:spcPct val="104000"/>
                        </a:lnSpc>
                        <a:spcBef>
                          <a:spcPts val="0"/>
                        </a:spcBef>
                        <a:spcAft>
                          <a:spcPts val="0"/>
                        </a:spcAft>
                        <a:buNone/>
                      </a:pPr>
                      <a:r>
                        <a:rPr lang="en-US" sz="1400"/>
                        <a:t>PAN furnished-10 %</a:t>
                      </a:r>
                      <a:endParaRPr sz="1400"/>
                    </a:p>
                    <a:p>
                      <a:pPr marL="0" marR="0" lvl="0" indent="0" algn="just" rtl="0">
                        <a:lnSpc>
                          <a:spcPct val="104000"/>
                        </a:lnSpc>
                        <a:spcBef>
                          <a:spcPts val="210"/>
                        </a:spcBef>
                        <a:spcAft>
                          <a:spcPts val="0"/>
                        </a:spcAft>
                        <a:buNone/>
                      </a:pPr>
                      <a:r>
                        <a:rPr lang="en-US" sz="1400"/>
                        <a:t>PAN not furnished- 10%.</a:t>
                      </a:r>
                      <a:endParaRPr sz="1400">
                        <a:latin typeface="Calibri"/>
                        <a:ea typeface="Calibri"/>
                        <a:cs typeface="Calibri"/>
                        <a:sym typeface="Calibri"/>
                      </a:endParaRPr>
                    </a:p>
                  </a:txBody>
                  <a:tcPr marL="30225" marR="30225" marT="0" marB="0" anchor="ctr"/>
                </a:tc>
              </a:tr>
            </a:tbl>
          </a:graphicData>
        </a:graphic>
      </p:graphicFrame>
    </p:spTree>
  </p:cSld>
  <p:clrMapOvr>
    <a:masterClrMapping/>
  </p:clrMapOvr>
  <p:transition>
    <p:wedge/>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721"/>
        <p:cNvGrpSpPr/>
        <p:nvPr/>
      </p:nvGrpSpPr>
      <p:grpSpPr>
        <a:xfrm>
          <a:off x="0" y="0"/>
          <a:ext cx="0" cy="0"/>
          <a:chOff x="0" y="0"/>
          <a:chExt cx="0" cy="0"/>
        </a:xfrm>
      </p:grpSpPr>
      <p:sp>
        <p:nvSpPr>
          <p:cNvPr id="722" name="Google Shape;722;p60"/>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68</a:t>
            </a:fld>
            <a:endParaRPr/>
          </a:p>
        </p:txBody>
      </p:sp>
      <p:sp>
        <p:nvSpPr>
          <p:cNvPr id="723" name="Google Shape;723;p60"/>
          <p:cNvSpPr/>
          <p:nvPr/>
        </p:nvSpPr>
        <p:spPr>
          <a:xfrm>
            <a:off x="3296715" y="86354"/>
            <a:ext cx="49813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Circular No. 11 of 2021  dated 21 "June, 2021  </a:t>
            </a:r>
            <a:endParaRPr/>
          </a:p>
        </p:txBody>
      </p:sp>
      <p:sp>
        <p:nvSpPr>
          <p:cNvPr id="724" name="Google Shape;724;p60"/>
          <p:cNvSpPr/>
          <p:nvPr/>
        </p:nvSpPr>
        <p:spPr>
          <a:xfrm>
            <a:off x="546755" y="1166843"/>
            <a:ext cx="10925666"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chemeClr val="dk1"/>
                </a:solidFill>
                <a:latin typeface="Arial"/>
                <a:ea typeface="Arial"/>
                <a:cs typeface="Arial"/>
                <a:sym typeface="Arial"/>
              </a:rPr>
              <a:t> </a:t>
            </a:r>
            <a:r>
              <a:rPr lang="en-US" sz="1800" b="1" dirty="0">
                <a:solidFill>
                  <a:schemeClr val="dk1"/>
                </a:solidFill>
                <a:latin typeface="Arial"/>
                <a:ea typeface="Arial"/>
                <a:cs typeface="Arial"/>
                <a:sym typeface="Arial"/>
              </a:rPr>
              <a:t>issue: 1 verification of filing of ITR for last two AYs.</a:t>
            </a:r>
            <a:endParaRPr dirty="0"/>
          </a:p>
          <a:p>
            <a:pPr marL="0" marR="0" lvl="0" indent="0" algn="just" rtl="0">
              <a:spcBef>
                <a:spcPts val="0"/>
              </a:spcBef>
              <a:spcAft>
                <a:spcPts val="0"/>
              </a:spcAft>
              <a:buNone/>
            </a:pPr>
            <a:r>
              <a:rPr lang="en-US" sz="1800" dirty="0">
                <a:solidFill>
                  <a:schemeClr val="dk1"/>
                </a:solidFill>
                <a:latin typeface="Arial"/>
                <a:ea typeface="Arial"/>
                <a:cs typeface="Arial"/>
                <a:sym typeface="Arial"/>
              </a:rPr>
              <a:t>To ease this compliance burden the Central Board of Direct Taxes is issuing a </a:t>
            </a:r>
            <a:r>
              <a:rPr lang="en-US" sz="1800" b="1" dirty="0">
                <a:solidFill>
                  <a:schemeClr val="dk1"/>
                </a:solidFill>
                <a:latin typeface="Arial"/>
                <a:ea typeface="Arial"/>
                <a:cs typeface="Arial"/>
                <a:sym typeface="Arial"/>
              </a:rPr>
              <a:t>new functionality "Compliance Check for Sections 206AB &amp; 206CCA". </a:t>
            </a:r>
            <a:r>
              <a:rPr lang="en-US" sz="1800" dirty="0">
                <a:solidFill>
                  <a:schemeClr val="dk1"/>
                </a:solidFill>
                <a:latin typeface="Arial"/>
                <a:ea typeface="Arial"/>
                <a:cs typeface="Arial"/>
                <a:sym typeface="Arial"/>
              </a:rPr>
              <a:t>This functionality is made available through reporting portal of the Income-tax Department. The tax deductor or the collector can feed the single PAN (PAN search) or multiple PANs (bulk search) of the deductee or </a:t>
            </a:r>
            <a:r>
              <a:rPr lang="en-US" sz="1800" dirty="0" err="1">
                <a:solidFill>
                  <a:schemeClr val="dk1"/>
                </a:solidFill>
                <a:latin typeface="Arial"/>
                <a:ea typeface="Arial"/>
                <a:cs typeface="Arial"/>
                <a:sym typeface="Arial"/>
              </a:rPr>
              <a:t>coIIectee</a:t>
            </a:r>
            <a:r>
              <a:rPr lang="en-US" sz="1800" dirty="0">
                <a:solidFill>
                  <a:schemeClr val="dk1"/>
                </a:solidFill>
                <a:latin typeface="Arial"/>
                <a:ea typeface="Arial"/>
                <a:cs typeface="Arial"/>
                <a:sym typeface="Arial"/>
              </a:rPr>
              <a:t> and can get a response from the functionality, if such deductee or </a:t>
            </a:r>
            <a:r>
              <a:rPr lang="en-US" sz="1800" dirty="0" err="1">
                <a:solidFill>
                  <a:schemeClr val="dk1"/>
                </a:solidFill>
                <a:latin typeface="Arial"/>
                <a:ea typeface="Arial"/>
                <a:cs typeface="Arial"/>
                <a:sym typeface="Arial"/>
              </a:rPr>
              <a:t>collectee</a:t>
            </a:r>
            <a:r>
              <a:rPr lang="en-US" sz="1800" dirty="0">
                <a:solidFill>
                  <a:schemeClr val="dk1"/>
                </a:solidFill>
                <a:latin typeface="Arial"/>
                <a:ea typeface="Arial"/>
                <a:cs typeface="Arial"/>
                <a:sym typeface="Arial"/>
              </a:rPr>
              <a:t> is a specified person. For PAN Search, response will be visible on the screen which can be downloaded in the PDF format. For Bulk Search, response would be in the form  of downloadable file which can be kept for record.</a:t>
            </a:r>
            <a:endParaRPr sz="1800" dirty="0">
              <a:solidFill>
                <a:schemeClr val="dk1"/>
              </a:solidFill>
              <a:latin typeface="Arial"/>
              <a:ea typeface="Arial"/>
              <a:cs typeface="Arial"/>
              <a:sym typeface="Arial"/>
            </a:endParaRPr>
          </a:p>
        </p:txBody>
      </p:sp>
    </p:spTree>
  </p:cSld>
  <p:clrMapOvr>
    <a:masterClrMapping/>
  </p:clrMapOvr>
  <p:transition>
    <p:wedge/>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728"/>
        <p:cNvGrpSpPr/>
        <p:nvPr/>
      </p:nvGrpSpPr>
      <p:grpSpPr>
        <a:xfrm>
          <a:off x="0" y="0"/>
          <a:ext cx="0" cy="0"/>
          <a:chOff x="0" y="0"/>
          <a:chExt cx="0" cy="0"/>
        </a:xfrm>
      </p:grpSpPr>
      <p:sp>
        <p:nvSpPr>
          <p:cNvPr id="729" name="Google Shape;729;p61"/>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69</a:t>
            </a:fld>
            <a:endParaRPr/>
          </a:p>
        </p:txBody>
      </p:sp>
      <p:sp>
        <p:nvSpPr>
          <p:cNvPr id="730" name="Google Shape;730;p61"/>
          <p:cNvSpPr/>
          <p:nvPr/>
        </p:nvSpPr>
        <p:spPr>
          <a:xfrm>
            <a:off x="193543" y="614255"/>
            <a:ext cx="11731364" cy="5632311"/>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dirty="0">
                <a:solidFill>
                  <a:schemeClr val="dk1"/>
                </a:solidFill>
                <a:latin typeface="Arial"/>
                <a:ea typeface="Arial"/>
                <a:cs typeface="Arial"/>
                <a:sym typeface="Arial"/>
              </a:rPr>
              <a:t>    The logic of the new functionality </a:t>
            </a:r>
            <a:r>
              <a:rPr lang="en-US" sz="1800" b="1" dirty="0">
                <a:solidFill>
                  <a:schemeClr val="dk1"/>
                </a:solidFill>
                <a:latin typeface="Arial"/>
                <a:ea typeface="Arial"/>
                <a:cs typeface="Arial"/>
                <a:sym typeface="Arial"/>
              </a:rPr>
              <a:t>"Compliance Check for Sections 206AB &amp; 206CCA"</a:t>
            </a:r>
            <a:r>
              <a:rPr lang="en-US" sz="1800" dirty="0">
                <a:solidFill>
                  <a:schemeClr val="dk1"/>
                </a:solidFill>
                <a:latin typeface="Arial"/>
                <a:ea typeface="Arial"/>
                <a:cs typeface="Arial"/>
                <a:sym typeface="Arial"/>
              </a:rPr>
              <a:t>is as under: </a:t>
            </a:r>
            <a:r>
              <a:rPr lang="en-US" sz="1800" b="1" dirty="0" err="1">
                <a:solidFill>
                  <a:schemeClr val="dk1"/>
                </a:solidFill>
                <a:latin typeface="Arial"/>
                <a:ea typeface="Arial"/>
                <a:cs typeface="Arial"/>
                <a:sym typeface="Arial"/>
              </a:rPr>
              <a:t>para</a:t>
            </a:r>
            <a:r>
              <a:rPr lang="en-US" sz="1800" b="1" dirty="0">
                <a:solidFill>
                  <a:schemeClr val="dk1"/>
                </a:solidFill>
                <a:latin typeface="Arial"/>
                <a:ea typeface="Arial"/>
                <a:cs typeface="Arial"/>
                <a:sym typeface="Arial"/>
              </a:rPr>
              <a:t> 3</a:t>
            </a:r>
            <a:endParaRPr dirty="0"/>
          </a:p>
          <a:p>
            <a:pPr marL="285750" marR="0" lvl="0" indent="-285750" algn="just" rtl="0">
              <a:spcBef>
                <a:spcPts val="0"/>
              </a:spcBef>
              <a:spcAft>
                <a:spcPts val="0"/>
              </a:spcAft>
              <a:buClr>
                <a:schemeClr val="dk1"/>
              </a:buClr>
              <a:buSzPts val="1800"/>
              <a:buFont typeface="Noto Sans Symbols"/>
              <a:buChar char="▪"/>
            </a:pPr>
            <a:r>
              <a:rPr lang="en-US" sz="1800" dirty="0">
                <a:solidFill>
                  <a:schemeClr val="dk1"/>
                </a:solidFill>
                <a:latin typeface="Arial"/>
                <a:ea typeface="Arial"/>
                <a:cs typeface="Arial"/>
                <a:sym typeface="Arial"/>
              </a:rPr>
              <a:t>A list of specified persons is prepared as on the start of the financial year 2021-22, taking previous years 2018-19 and 2019-20 as the two relevant previous years. List contains name of taxpayers who did not file return of income for both assessment years 2019-20 and 2020-21 and have aggregate of TDS and TCS of ₹50000/-or more in each of these two previous years.</a:t>
            </a:r>
            <a:endParaRPr dirty="0"/>
          </a:p>
          <a:p>
            <a:pPr marL="285750" marR="0" lvl="0" indent="-285750" algn="just" rtl="0">
              <a:spcBef>
                <a:spcPts val="0"/>
              </a:spcBef>
              <a:spcAft>
                <a:spcPts val="0"/>
              </a:spcAft>
              <a:buClr>
                <a:schemeClr val="dk1"/>
              </a:buClr>
              <a:buSzPts val="1800"/>
              <a:buFont typeface="Noto Sans Symbols"/>
              <a:buChar char="▪"/>
            </a:pPr>
            <a:r>
              <a:rPr lang="en-US" sz="1800" dirty="0">
                <a:solidFill>
                  <a:schemeClr val="dk1"/>
                </a:solidFill>
                <a:latin typeface="Arial"/>
                <a:ea typeface="Arial"/>
                <a:cs typeface="Arial"/>
                <a:sym typeface="Arial"/>
              </a:rPr>
              <a:t>During the financial year 2021-22, no new names are added In the list of specified persons. This is a taxpayer friendly measure to reduce the burden on tax deductor a collector of checking PANs of non-specified person more than once during the financial year. </a:t>
            </a:r>
            <a:endParaRPr sz="1800" dirty="0">
              <a:solidFill>
                <a:schemeClr val="dk1"/>
              </a:solidFill>
              <a:latin typeface="Arial"/>
              <a:ea typeface="Arial"/>
              <a:cs typeface="Arial"/>
              <a:sym typeface="Arial"/>
            </a:endParaRPr>
          </a:p>
          <a:p>
            <a:pPr marL="285750" marR="0" lvl="0" indent="-285750" algn="just" rtl="0">
              <a:spcBef>
                <a:spcPts val="0"/>
              </a:spcBef>
              <a:spcAft>
                <a:spcPts val="0"/>
              </a:spcAft>
              <a:buClr>
                <a:schemeClr val="dk1"/>
              </a:buClr>
              <a:buSzPts val="1800"/>
              <a:buFont typeface="Noto Sans Symbols"/>
              <a:buChar char="▪"/>
            </a:pPr>
            <a:r>
              <a:rPr lang="en-US" sz="1800" dirty="0">
                <a:solidFill>
                  <a:schemeClr val="dk1"/>
                </a:solidFill>
                <a:latin typeface="Arial"/>
                <a:ea typeface="Arial"/>
                <a:cs typeface="Arial"/>
                <a:sym typeface="Arial"/>
              </a:rPr>
              <a:t>If any specified person files a </a:t>
            </a:r>
            <a:r>
              <a:rPr lang="en-US" sz="1800" b="1" dirty="0">
                <a:solidFill>
                  <a:schemeClr val="dk1"/>
                </a:solidFill>
                <a:latin typeface="Arial"/>
                <a:ea typeface="Arial"/>
                <a:cs typeface="Arial"/>
                <a:sym typeface="Arial"/>
              </a:rPr>
              <a:t>valid return of income (filed &amp; verified) </a:t>
            </a:r>
            <a:r>
              <a:rPr lang="en-US" sz="1800" dirty="0">
                <a:solidFill>
                  <a:schemeClr val="dk1"/>
                </a:solidFill>
                <a:latin typeface="Arial"/>
                <a:ea typeface="Arial"/>
                <a:cs typeface="Arial"/>
                <a:sym typeface="Arial"/>
              </a:rPr>
              <a:t>for assessment year 2019-20 or 2020-21 during the financial year 2021-22, his name would be removed from the list of specified persons. This would be done on the date of filing of the valid return of income during the financial year 2021-22. </a:t>
            </a:r>
            <a:endParaRPr sz="1800" dirty="0">
              <a:solidFill>
                <a:schemeClr val="dk1"/>
              </a:solidFill>
              <a:latin typeface="Arial"/>
              <a:ea typeface="Arial"/>
              <a:cs typeface="Arial"/>
              <a:sym typeface="Arial"/>
            </a:endParaRPr>
          </a:p>
          <a:p>
            <a:pPr marL="285750" marR="0" lvl="0" indent="-285750" algn="just" rtl="0">
              <a:spcBef>
                <a:spcPts val="0"/>
              </a:spcBef>
              <a:spcAft>
                <a:spcPts val="0"/>
              </a:spcAft>
              <a:buClr>
                <a:schemeClr val="dk1"/>
              </a:buClr>
              <a:buSzPts val="1800"/>
              <a:buFont typeface="Noto Sans Symbols"/>
              <a:buChar char="▪"/>
            </a:pPr>
            <a:r>
              <a:rPr lang="en-US" sz="1800" dirty="0">
                <a:solidFill>
                  <a:schemeClr val="dk1"/>
                </a:solidFill>
                <a:latin typeface="Arial"/>
                <a:ea typeface="Arial"/>
                <a:cs typeface="Arial"/>
                <a:sym typeface="Arial"/>
              </a:rPr>
              <a:t>If any specified person files a valid return of income (filed &amp; verified) for assessment year 2021-22, his name would be removed from the list of specified persons. This will be done on the due date of filing of return of income for A. Y. 2021-22 or the </a:t>
            </a:r>
            <a:r>
              <a:rPr lang="en-US" sz="1800" b="1" dirty="0">
                <a:solidFill>
                  <a:schemeClr val="dk1"/>
                </a:solidFill>
                <a:latin typeface="Arial"/>
                <a:ea typeface="Arial"/>
                <a:cs typeface="Arial"/>
                <a:sym typeface="Arial"/>
              </a:rPr>
              <a:t>date of actual filing of valid return</a:t>
            </a:r>
            <a:r>
              <a:rPr lang="en-US" sz="1800" dirty="0">
                <a:solidFill>
                  <a:schemeClr val="dk1"/>
                </a:solidFill>
                <a:latin typeface="Arial"/>
                <a:ea typeface="Arial"/>
                <a:cs typeface="Arial"/>
                <a:sym typeface="Arial"/>
              </a:rPr>
              <a:t>( filed &amp; verified) whichever is later. </a:t>
            </a:r>
            <a:endParaRPr sz="1800" dirty="0">
              <a:solidFill>
                <a:schemeClr val="dk1"/>
              </a:solidFill>
              <a:latin typeface="Arial"/>
              <a:ea typeface="Arial"/>
              <a:cs typeface="Arial"/>
              <a:sym typeface="Arial"/>
            </a:endParaRPr>
          </a:p>
          <a:p>
            <a:pPr marL="285750" marR="0" lvl="0" indent="-285750" algn="just" rtl="0">
              <a:spcBef>
                <a:spcPts val="0"/>
              </a:spcBef>
              <a:spcAft>
                <a:spcPts val="0"/>
              </a:spcAft>
              <a:buClr>
                <a:schemeClr val="dk1"/>
              </a:buClr>
              <a:buSzPts val="1800"/>
              <a:buFont typeface="Noto Sans Symbols"/>
              <a:buChar char="▪"/>
            </a:pPr>
            <a:r>
              <a:rPr lang="en-US" sz="1800" dirty="0">
                <a:solidFill>
                  <a:schemeClr val="dk1"/>
                </a:solidFill>
                <a:latin typeface="Arial"/>
                <a:ea typeface="Arial"/>
                <a:cs typeface="Arial"/>
                <a:sym typeface="Arial"/>
              </a:rPr>
              <a:t>If the aggregate of TDS and TCS, in the case of a specified person, in the previous year 2020-21, is less than ₹50000/-, his name would be removed from the list of specified persons. This would be done on the first due date under sub-section (1) of section 139 of the Act falling in the financial year 2021-22. For the financial year 2021-22 this due date of 3I" July 2021 has been extended to 30th Sept 2021 for non audit cases.</a:t>
            </a:r>
            <a:endParaRPr dirty="0"/>
          </a:p>
          <a:p>
            <a:pPr marL="285750" marR="0" lvl="0" indent="-285750" algn="just" rtl="0">
              <a:spcBef>
                <a:spcPts val="0"/>
              </a:spcBef>
              <a:spcAft>
                <a:spcPts val="0"/>
              </a:spcAft>
              <a:buClr>
                <a:schemeClr val="dk1"/>
              </a:buClr>
              <a:buSzPts val="1800"/>
              <a:buFont typeface="Noto Sans Symbols"/>
              <a:buChar char="▪"/>
            </a:pPr>
            <a:r>
              <a:rPr lang="en-US" sz="1800" dirty="0">
                <a:solidFill>
                  <a:schemeClr val="dk1"/>
                </a:solidFill>
                <a:latin typeface="Arial"/>
                <a:ea typeface="Arial"/>
                <a:cs typeface="Arial"/>
                <a:sym typeface="Arial"/>
              </a:rPr>
              <a:t>Belated and revised TCS &amp; TDS returns of the relevant financial years filed during the financial year 2021-22 would also be considered for removing persons from the list of specified persons on a regular basis. </a:t>
            </a:r>
            <a:endParaRPr dirty="0"/>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lin ang="5400012" scaled="0"/>
        </a:gradFill>
        <a:effectLst/>
      </p:bgPr>
    </p:bg>
    <p:spTree>
      <p:nvGrpSpPr>
        <p:cNvPr id="1" name="Shape 342"/>
        <p:cNvGrpSpPr/>
        <p:nvPr/>
      </p:nvGrpSpPr>
      <p:grpSpPr>
        <a:xfrm>
          <a:off x="0" y="0"/>
          <a:ext cx="0" cy="0"/>
          <a:chOff x="0" y="0"/>
          <a:chExt cx="0" cy="0"/>
        </a:xfrm>
      </p:grpSpPr>
      <p:sp>
        <p:nvSpPr>
          <p:cNvPr id="343" name="Google Shape;343;g29ccbcb359d_0_6"/>
          <p:cNvSpPr txBox="1">
            <a:spLocks noGrp="1"/>
          </p:cNvSpPr>
          <p:nvPr>
            <p:ph type="title"/>
          </p:nvPr>
        </p:nvSpPr>
        <p:spPr>
          <a:xfrm>
            <a:off x="1738400" y="798100"/>
            <a:ext cx="4574100" cy="265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Amendment in section 194B winning from lottery , crossword puzzle etc.</a:t>
            </a:r>
            <a:endParaRPr/>
          </a:p>
        </p:txBody>
      </p:sp>
      <p:sp>
        <p:nvSpPr>
          <p:cNvPr id="344" name="Google Shape;344;g29ccbcb359d_0_6"/>
          <p:cNvSpPr txBox="1">
            <a:spLocks noGrp="1"/>
          </p:cNvSpPr>
          <p:nvPr>
            <p:ph type="subTitle" idx="1"/>
          </p:nvPr>
        </p:nvSpPr>
        <p:spPr>
          <a:xfrm>
            <a:off x="1738400" y="3657604"/>
            <a:ext cx="4574100" cy="9681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endParaRPr dirty="0"/>
          </a:p>
        </p:txBody>
      </p:sp>
      <p:sp>
        <p:nvSpPr>
          <p:cNvPr id="345" name="Google Shape;345;g29ccbcb359d_0_6"/>
          <p:cNvSpPr txBox="1">
            <a:spLocks noGrp="1"/>
          </p:cNvSpPr>
          <p:nvPr>
            <p:ph type="body" idx="2"/>
          </p:nvPr>
        </p:nvSpPr>
        <p:spPr>
          <a:xfrm>
            <a:off x="6538267" y="881333"/>
            <a:ext cx="4574100" cy="5160900"/>
          </a:xfrm>
          <a:prstGeom prst="rect">
            <a:avLst/>
          </a:prstGeom>
        </p:spPr>
        <p:txBody>
          <a:bodyPr spcFirstLastPara="1" wrap="square" lIns="121900" tIns="121900" rIns="121900" bIns="121900" anchor="t" anchorCtr="0">
            <a:normAutofit lnSpcReduction="10000"/>
          </a:bodyPr>
          <a:lstStyle/>
          <a:p>
            <a:pPr marL="0" lvl="0" indent="0" algn="l" rtl="0">
              <a:spcBef>
                <a:spcPts val="0"/>
              </a:spcBef>
              <a:spcAft>
                <a:spcPts val="1600"/>
              </a:spcAft>
              <a:buNone/>
            </a:pPr>
            <a:r>
              <a:rPr lang="en-US" dirty="0" smtClean="0"/>
              <a:t>Earlier </a:t>
            </a:r>
            <a:r>
              <a:rPr lang="en-US" dirty="0"/>
              <a:t>t</a:t>
            </a:r>
            <a:r>
              <a:rPr lang="en-US" dirty="0" smtClean="0"/>
              <a:t>he  threshold  limit of ten thousand per transaction  now the threshold limit  Rs10,000 in aggregate for the F.Y 2023-2024.</a:t>
            </a:r>
          </a:p>
          <a:p>
            <a:pPr marL="0" lvl="0" indent="0">
              <a:spcAft>
                <a:spcPts val="1600"/>
              </a:spcAft>
              <a:buNone/>
            </a:pPr>
            <a:r>
              <a:rPr lang="en-US" dirty="0" smtClean="0"/>
              <a:t>The scope of deduction enlarged to include card </a:t>
            </a:r>
            <a:r>
              <a:rPr lang="en-US" dirty="0"/>
              <a:t>game and other game of any </a:t>
            </a:r>
            <a:r>
              <a:rPr lang="en-US" dirty="0" smtClean="0"/>
              <a:t>sort </a:t>
            </a:r>
            <a:r>
              <a:rPr lang="en-US" i="1" dirty="0" smtClean="0"/>
              <a:t>or </a:t>
            </a:r>
            <a:r>
              <a:rPr lang="en-US" i="1" dirty="0"/>
              <a:t>from gambling or betting of any form or </a:t>
            </a:r>
            <a:r>
              <a:rPr lang="en-US" i="1" dirty="0" smtClean="0"/>
              <a:t>nature. Earlier tax to be required to deducted only on winning from lotteries , cross word puzzle only.</a:t>
            </a:r>
          </a:p>
          <a:p>
            <a:pPr marL="0" lvl="0" indent="0">
              <a:spcAft>
                <a:spcPts val="1600"/>
              </a:spcAft>
              <a:buNone/>
            </a:pPr>
            <a:r>
              <a:rPr lang="en-US" i="1" dirty="0"/>
              <a:t>nothing contained in this section shall apply to deduction of income-tax on winnings from any online game on or after the 1st day of April, </a:t>
            </a:r>
            <a:r>
              <a:rPr lang="en-US" i="1" dirty="0" smtClean="0"/>
              <a:t>2023 because separate new section 194BA inserted </a:t>
            </a:r>
            <a:r>
              <a:rPr lang="en-US" dirty="0" smtClean="0"/>
              <a:t> by F.A 2023</a:t>
            </a:r>
            <a:endParaRPr dirty="0"/>
          </a:p>
        </p:txBody>
      </p:sp>
    </p:spTree>
    <p:extLst>
      <p:ext uri="{BB962C8B-B14F-4D97-AF65-F5344CB8AC3E}">
        <p14:creationId xmlns:p14="http://schemas.microsoft.com/office/powerpoint/2010/main" val="31223862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734"/>
        <p:cNvGrpSpPr/>
        <p:nvPr/>
      </p:nvGrpSpPr>
      <p:grpSpPr>
        <a:xfrm>
          <a:off x="0" y="0"/>
          <a:ext cx="0" cy="0"/>
          <a:chOff x="0" y="0"/>
          <a:chExt cx="0" cy="0"/>
        </a:xfrm>
      </p:grpSpPr>
      <p:sp>
        <p:nvSpPr>
          <p:cNvPr id="735" name="Google Shape;735;p62"/>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70</a:t>
            </a:fld>
            <a:endParaRPr/>
          </a:p>
        </p:txBody>
      </p:sp>
      <p:sp>
        <p:nvSpPr>
          <p:cNvPr id="736" name="Google Shape;736;p62"/>
          <p:cNvSpPr/>
          <p:nvPr/>
        </p:nvSpPr>
        <p:spPr>
          <a:xfrm>
            <a:off x="0" y="654919"/>
            <a:ext cx="11934334" cy="70173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 </a:t>
            </a:r>
            <a:r>
              <a:rPr lang="en-US" sz="1800" b="1" dirty="0">
                <a:solidFill>
                  <a:schemeClr val="dk1"/>
                </a:solidFill>
                <a:latin typeface="Arial"/>
                <a:ea typeface="Arial"/>
                <a:cs typeface="Arial"/>
                <a:sym typeface="Arial"/>
              </a:rPr>
              <a:t>How functionality will work what to do in every quarter for deduction or collection of tax?</a:t>
            </a:r>
            <a:endParaRPr dirty="0"/>
          </a:p>
          <a:p>
            <a:pPr marL="0" marR="0" lvl="0" indent="0" algn="just" rtl="0">
              <a:spcBef>
                <a:spcPts val="0"/>
              </a:spcBef>
              <a:spcAft>
                <a:spcPts val="0"/>
              </a:spcAft>
              <a:buNone/>
            </a:pPr>
            <a:r>
              <a:rPr lang="en-US" sz="1800" dirty="0">
                <a:solidFill>
                  <a:schemeClr val="dk1"/>
                </a:solidFill>
                <a:latin typeface="Arial"/>
                <a:ea typeface="Arial"/>
                <a:cs typeface="Arial"/>
                <a:sym typeface="Arial"/>
              </a:rPr>
              <a:t>The deductor or the collector may check the PAN in the functionality at the beginning of the financial year and then he is not required to check the PAN of non-specified person during that financial year. To illustrate, let us assume that a deductor has 10,000 vendors that he deals with. He can use the functionality in the bulk search mode and can get the result of all these 10,000 PANs at one go. Let us assume that the functionality has shown that out of</a:t>
            </a:r>
            <a:endParaRPr dirty="0"/>
          </a:p>
          <a:p>
            <a:pPr marL="0" marR="0" lvl="0" indent="0" algn="just" rtl="0">
              <a:spcBef>
                <a:spcPts val="0"/>
              </a:spcBef>
              <a:spcAft>
                <a:spcPts val="0"/>
              </a:spcAft>
              <a:buNone/>
            </a:pPr>
            <a:r>
              <a:rPr lang="en-US" sz="1800" dirty="0">
                <a:solidFill>
                  <a:schemeClr val="dk1"/>
                </a:solidFill>
                <a:latin typeface="Arial"/>
                <a:ea typeface="Arial"/>
                <a:cs typeface="Arial"/>
                <a:sym typeface="Arial"/>
              </a:rPr>
              <a:t>these 10,000 PANs, 5 PANs are </a:t>
            </a:r>
            <a:r>
              <a:rPr lang="en-US" sz="1800" b="1" dirty="0">
                <a:solidFill>
                  <a:schemeClr val="dk1"/>
                </a:solidFill>
                <a:latin typeface="Arial"/>
                <a:ea typeface="Arial"/>
                <a:cs typeface="Arial"/>
                <a:sym typeface="Arial"/>
              </a:rPr>
              <a:t>specified persons </a:t>
            </a:r>
            <a:r>
              <a:rPr lang="en-US" sz="1800" dirty="0">
                <a:solidFill>
                  <a:schemeClr val="dk1"/>
                </a:solidFill>
                <a:latin typeface="Arial"/>
                <a:ea typeface="Arial"/>
                <a:cs typeface="Arial"/>
                <a:sym typeface="Arial"/>
              </a:rPr>
              <a:t>for the purposes of sections 206AB and 206CCA of the Act. Now with respect of the remaining 9,995 PAN, it is clear that they are not in the list of specified persons for that financial year. Since no new name would be added in the list of specified persons during the financial year, the deductor or collector can be assured that these 9,995 PANs would remain outside the list of specified persons during that financial year. Thus, deductor or collector need not check again with respect to these 9,995 PANs during that financial year. </a:t>
            </a:r>
            <a:endParaRPr sz="1800" dirty="0">
              <a:solidFill>
                <a:schemeClr val="dk1"/>
              </a:solidFill>
              <a:latin typeface="Arial"/>
              <a:ea typeface="Arial"/>
              <a:cs typeface="Arial"/>
              <a:sym typeface="Arial"/>
            </a:endParaRPr>
          </a:p>
          <a:p>
            <a:pPr marL="0" marR="0" lvl="0" indent="0" algn="just" rtl="0">
              <a:spcBef>
                <a:spcPts val="0"/>
              </a:spcBef>
              <a:spcAft>
                <a:spcPts val="0"/>
              </a:spcAft>
              <a:buNone/>
            </a:pPr>
            <a:r>
              <a:rPr lang="en-US" sz="1800" dirty="0">
                <a:solidFill>
                  <a:schemeClr val="dk1"/>
                </a:solidFill>
                <a:latin typeface="Arial"/>
                <a:ea typeface="Arial"/>
                <a:cs typeface="Arial"/>
                <a:sym typeface="Arial"/>
              </a:rPr>
              <a:t>There are chances that the 5 PANs which are of specified persons may move out of the list during the financial year and for that there will be need to recheck at the time of making tax deduction or tax collection.</a:t>
            </a:r>
            <a:endParaRPr dirty="0"/>
          </a:p>
          <a:p>
            <a:pPr marL="0" marR="0" lvl="0" indent="0" algn="just" rtl="0">
              <a:spcBef>
                <a:spcPts val="0"/>
              </a:spcBef>
              <a:spcAft>
                <a:spcPts val="0"/>
              </a:spcAft>
              <a:buNone/>
            </a:pPr>
            <a:endParaRPr sz="1800" dirty="0">
              <a:solidFill>
                <a:schemeClr val="dk1"/>
              </a:solidFill>
              <a:latin typeface="Arial"/>
              <a:ea typeface="Arial"/>
              <a:cs typeface="Arial"/>
              <a:sym typeface="Arial"/>
            </a:endParaRPr>
          </a:p>
          <a:p>
            <a:pPr marL="0" marR="0" lvl="0" indent="0" algn="just" rtl="0">
              <a:spcBef>
                <a:spcPts val="0"/>
              </a:spcBef>
              <a:spcAft>
                <a:spcPts val="0"/>
              </a:spcAft>
              <a:buNone/>
            </a:pPr>
            <a:r>
              <a:rPr lang="en-US" sz="1800" b="1" dirty="0">
                <a:solidFill>
                  <a:schemeClr val="dk1"/>
                </a:solidFill>
                <a:latin typeface="Arial"/>
                <a:ea typeface="Arial"/>
                <a:cs typeface="Arial"/>
                <a:sym typeface="Arial"/>
              </a:rPr>
              <a:t>Fresh list of specified person every year: </a:t>
            </a:r>
            <a:r>
              <a:rPr lang="en-US" sz="1800" dirty="0">
                <a:solidFill>
                  <a:schemeClr val="dk1"/>
                </a:solidFill>
                <a:latin typeface="Arial"/>
                <a:ea typeface="Arial"/>
                <a:cs typeface="Arial"/>
                <a:sym typeface="Arial"/>
              </a:rPr>
              <a:t>The list would be drawn afresh at the start of each financial year and the above process would have to be repeated. For example, at the beginning of the financial year 2022- 23 a fresh list would be prepared with previous years 2019-20 and 2020-21 as the two relevant previous years. Then, no name would be added to the list of specified persons during the financial year and only name would be removed based on the logic given in the </a:t>
            </a:r>
            <a:r>
              <a:rPr lang="en-US" sz="1800" dirty="0" err="1">
                <a:solidFill>
                  <a:schemeClr val="dk1"/>
                </a:solidFill>
                <a:latin typeface="Arial"/>
                <a:ea typeface="Arial"/>
                <a:cs typeface="Arial"/>
                <a:sym typeface="Arial"/>
              </a:rPr>
              <a:t>para</a:t>
            </a:r>
            <a:r>
              <a:rPr lang="en-US" sz="1800" dirty="0">
                <a:solidFill>
                  <a:schemeClr val="dk1"/>
                </a:solidFill>
                <a:latin typeface="Arial"/>
                <a:ea typeface="Arial"/>
                <a:cs typeface="Arial"/>
                <a:sym typeface="Arial"/>
              </a:rPr>
              <a:t> 3rd to 6th bullets of paragraph 3 above.</a:t>
            </a:r>
            <a:endParaRPr dirty="0"/>
          </a:p>
          <a:p>
            <a:pPr marL="0" marR="0" lvl="0" indent="0" algn="just" rtl="0">
              <a:spcBef>
                <a:spcPts val="0"/>
              </a:spcBef>
              <a:spcAft>
                <a:spcPts val="0"/>
              </a:spcAft>
              <a:buNone/>
            </a:pPr>
            <a:endParaRPr sz="1800" dirty="0">
              <a:solidFill>
                <a:schemeClr val="dk1"/>
              </a:solidFill>
              <a:latin typeface="Arial"/>
              <a:ea typeface="Arial"/>
              <a:cs typeface="Arial"/>
              <a:sym typeface="Arial"/>
            </a:endParaRPr>
          </a:p>
          <a:p>
            <a:pPr marL="0" marR="0" lvl="0" indent="0" algn="just" rtl="0">
              <a:spcBef>
                <a:spcPts val="0"/>
              </a:spcBef>
              <a:spcAft>
                <a:spcPts val="0"/>
              </a:spcAft>
              <a:buNone/>
            </a:pPr>
            <a:endParaRPr sz="1800" dirty="0">
              <a:solidFill>
                <a:schemeClr val="dk1"/>
              </a:solidFill>
              <a:latin typeface="Arial"/>
              <a:ea typeface="Arial"/>
              <a:cs typeface="Arial"/>
              <a:sym typeface="Arial"/>
            </a:endParaRPr>
          </a:p>
          <a:p>
            <a:pPr marL="0" marR="0" lvl="0" indent="0" algn="just" rtl="0">
              <a:spcBef>
                <a:spcPts val="0"/>
              </a:spcBef>
              <a:spcAft>
                <a:spcPts val="0"/>
              </a:spcAft>
              <a:buNone/>
            </a:pPr>
            <a:endParaRPr sz="1800" dirty="0">
              <a:solidFill>
                <a:schemeClr val="dk1"/>
              </a:solidFill>
              <a:latin typeface="Arial"/>
              <a:ea typeface="Arial"/>
              <a:cs typeface="Arial"/>
              <a:sym typeface="Arial"/>
            </a:endParaRPr>
          </a:p>
          <a:p>
            <a:pPr marL="0" marR="0" lvl="0" indent="0" algn="just" rtl="0">
              <a:spcBef>
                <a:spcPts val="0"/>
              </a:spcBef>
              <a:spcAft>
                <a:spcPts val="0"/>
              </a:spcAft>
              <a:buNone/>
            </a:pPr>
            <a:endParaRPr sz="1800" dirty="0">
              <a:solidFill>
                <a:schemeClr val="dk1"/>
              </a:solidFill>
              <a:latin typeface="Arial"/>
              <a:ea typeface="Arial"/>
              <a:cs typeface="Arial"/>
              <a:sym typeface="Arial"/>
            </a:endParaRPr>
          </a:p>
          <a:p>
            <a:pPr marL="0" marR="0" lvl="0" indent="0" algn="just" rtl="0">
              <a:spcBef>
                <a:spcPts val="0"/>
              </a:spcBef>
              <a:spcAft>
                <a:spcPts val="0"/>
              </a:spcAft>
              <a:buNone/>
            </a:pPr>
            <a:endParaRPr sz="1800" dirty="0">
              <a:solidFill>
                <a:schemeClr val="dk1"/>
              </a:solidFill>
              <a:latin typeface="Arial"/>
              <a:ea typeface="Arial"/>
              <a:cs typeface="Arial"/>
              <a:sym typeface="Arial"/>
            </a:endParaRPr>
          </a:p>
          <a:p>
            <a:pPr marL="0" marR="0" lvl="0" indent="0" algn="just" rtl="0">
              <a:spcBef>
                <a:spcPts val="0"/>
              </a:spcBef>
              <a:spcAft>
                <a:spcPts val="0"/>
              </a:spcAft>
              <a:buNone/>
            </a:pPr>
            <a:r>
              <a:rPr lang="en-US" sz="1800" dirty="0">
                <a:solidFill>
                  <a:schemeClr val="dk1"/>
                </a:solidFill>
                <a:latin typeface="Arial"/>
                <a:ea typeface="Arial"/>
                <a:cs typeface="Arial"/>
                <a:sym typeface="Arial"/>
              </a:rPr>
              <a:t> </a:t>
            </a:r>
            <a:endParaRPr sz="1800" dirty="0">
              <a:solidFill>
                <a:schemeClr val="dk1"/>
              </a:solidFill>
              <a:latin typeface="Arial"/>
              <a:ea typeface="Arial"/>
              <a:cs typeface="Arial"/>
              <a:sym typeface="Arial"/>
            </a:endParaRPr>
          </a:p>
        </p:txBody>
      </p:sp>
    </p:spTree>
  </p:cSld>
  <p:clrMapOvr>
    <a:masterClrMapping/>
  </p:clrMapOvr>
  <p:transition>
    <p:wedge/>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740"/>
        <p:cNvGrpSpPr/>
        <p:nvPr/>
      </p:nvGrpSpPr>
      <p:grpSpPr>
        <a:xfrm>
          <a:off x="0" y="0"/>
          <a:ext cx="0" cy="0"/>
          <a:chOff x="0" y="0"/>
          <a:chExt cx="0" cy="0"/>
        </a:xfrm>
      </p:grpSpPr>
      <p:sp>
        <p:nvSpPr>
          <p:cNvPr id="741" name="Google Shape;741;p63"/>
          <p:cNvSpPr txBox="1">
            <a:spLocks noGrp="1"/>
          </p:cNvSpPr>
          <p:nvPr>
            <p:ph type="sldNum" idx="12"/>
          </p:nvPr>
        </p:nvSpPr>
        <p:spPr>
          <a:xfrm>
            <a:off x="11268061" y="6315968"/>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71</a:t>
            </a:fld>
            <a:endParaRPr/>
          </a:p>
        </p:txBody>
      </p:sp>
      <p:sp>
        <p:nvSpPr>
          <p:cNvPr id="742" name="Google Shape;742;p63"/>
          <p:cNvSpPr/>
          <p:nvPr/>
        </p:nvSpPr>
        <p:spPr>
          <a:xfrm>
            <a:off x="0" y="103694"/>
            <a:ext cx="119908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Extension of time limits of certain compliances to provide relief to taxpayers in view of the severe pandemic</a:t>
            </a:r>
            <a:endParaRPr sz="1800" b="1">
              <a:solidFill>
                <a:schemeClr val="dk1"/>
              </a:solidFill>
              <a:latin typeface="Arial"/>
              <a:ea typeface="Arial"/>
              <a:cs typeface="Arial"/>
              <a:sym typeface="Arial"/>
            </a:endParaRPr>
          </a:p>
        </p:txBody>
      </p:sp>
      <p:sp>
        <p:nvSpPr>
          <p:cNvPr id="743" name="Google Shape;743;p63"/>
          <p:cNvSpPr/>
          <p:nvPr/>
        </p:nvSpPr>
        <p:spPr>
          <a:xfrm>
            <a:off x="164957" y="774338"/>
            <a:ext cx="38651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Circular No 12   dated 25-06-2021 </a:t>
            </a:r>
            <a:endParaRPr sz="1800" b="1">
              <a:solidFill>
                <a:schemeClr val="dk1"/>
              </a:solidFill>
              <a:latin typeface="Arial"/>
              <a:ea typeface="Arial"/>
              <a:cs typeface="Arial"/>
              <a:sym typeface="Arial"/>
            </a:endParaRPr>
          </a:p>
        </p:txBody>
      </p:sp>
      <p:sp>
        <p:nvSpPr>
          <p:cNvPr id="744" name="Google Shape;744;p63"/>
          <p:cNvSpPr/>
          <p:nvPr/>
        </p:nvSpPr>
        <p:spPr>
          <a:xfrm>
            <a:off x="164957" y="1143670"/>
            <a:ext cx="11679809" cy="39703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dirty="0">
                <a:solidFill>
                  <a:schemeClr val="dk1"/>
                </a:solidFill>
                <a:latin typeface="Arial"/>
                <a:ea typeface="Arial"/>
                <a:cs typeface="Arial"/>
                <a:sym typeface="Arial"/>
              </a:rPr>
              <a:t>TDS statement of quarter ending  March 2021  could be filed before 15</a:t>
            </a:r>
            <a:r>
              <a:rPr lang="en-US" sz="1800" b="1" baseline="30000" dirty="0">
                <a:solidFill>
                  <a:schemeClr val="dk1"/>
                </a:solidFill>
                <a:latin typeface="Arial"/>
                <a:ea typeface="Arial"/>
                <a:cs typeface="Arial"/>
                <a:sym typeface="Arial"/>
              </a:rPr>
              <a:t>th</a:t>
            </a:r>
            <a:r>
              <a:rPr lang="en-US" sz="1800" b="1" dirty="0">
                <a:solidFill>
                  <a:schemeClr val="dk1"/>
                </a:solidFill>
                <a:latin typeface="Arial"/>
                <a:ea typeface="Arial"/>
                <a:cs typeface="Arial"/>
                <a:sym typeface="Arial"/>
              </a:rPr>
              <a:t> July 2021: </a:t>
            </a:r>
            <a:r>
              <a:rPr lang="en-US" sz="1800" dirty="0">
                <a:solidFill>
                  <a:schemeClr val="dk1"/>
                </a:solidFill>
                <a:latin typeface="Arial"/>
                <a:ea typeface="Arial"/>
                <a:cs typeface="Arial"/>
                <a:sym typeface="Arial"/>
              </a:rPr>
              <a:t>The Statement of Deduction of Tax for the last quarter of the Financial Year 2020-21 , required to be furnished on or before 31</a:t>
            </a:r>
            <a:r>
              <a:rPr lang="en-US" sz="1800" baseline="30000" dirty="0">
                <a:solidFill>
                  <a:schemeClr val="dk1"/>
                </a:solidFill>
                <a:latin typeface="Arial"/>
                <a:ea typeface="Arial"/>
                <a:cs typeface="Arial"/>
                <a:sym typeface="Arial"/>
              </a:rPr>
              <a:t>st</a:t>
            </a:r>
            <a:r>
              <a:rPr lang="en-US" sz="1800" dirty="0">
                <a:solidFill>
                  <a:schemeClr val="dk1"/>
                </a:solidFill>
                <a:latin typeface="Arial"/>
                <a:ea typeface="Arial"/>
                <a:cs typeface="Arial"/>
                <a:sym typeface="Arial"/>
              </a:rPr>
              <a:t>  May, 2021 under Rule 31A of the Income-tax Rules,1962 (hereinafter referred to as "the Rules"), as extended to 30th June, 2021 vide Circular NO.9 of 2021 , further extended and may be furnished on or before 15th July. 2021.</a:t>
            </a:r>
            <a:endParaRPr dirty="0"/>
          </a:p>
          <a:p>
            <a:pPr marL="0" marR="0" lvl="0" indent="0" algn="just" rtl="0">
              <a:spcBef>
                <a:spcPts val="0"/>
              </a:spcBef>
              <a:spcAft>
                <a:spcPts val="0"/>
              </a:spcAft>
              <a:buNone/>
            </a:pPr>
            <a:r>
              <a:rPr lang="en-US" sz="1800" dirty="0">
                <a:solidFill>
                  <a:schemeClr val="dk1"/>
                </a:solidFill>
                <a:latin typeface="Arial"/>
                <a:ea typeface="Arial"/>
                <a:cs typeface="Arial"/>
                <a:sym typeface="Arial"/>
              </a:rPr>
              <a:t> </a:t>
            </a:r>
            <a:endParaRPr sz="1800" dirty="0">
              <a:solidFill>
                <a:schemeClr val="dk1"/>
              </a:solidFill>
              <a:latin typeface="Arial"/>
              <a:ea typeface="Arial"/>
              <a:cs typeface="Arial"/>
              <a:sym typeface="Arial"/>
            </a:endParaRPr>
          </a:p>
          <a:p>
            <a:pPr marL="0" marR="0" lvl="0" indent="0" algn="just" rtl="0">
              <a:spcBef>
                <a:spcPts val="0"/>
              </a:spcBef>
              <a:spcAft>
                <a:spcPts val="0"/>
              </a:spcAft>
              <a:buNone/>
            </a:pPr>
            <a:r>
              <a:rPr lang="en-US" sz="1800" b="1" dirty="0">
                <a:solidFill>
                  <a:schemeClr val="dk1"/>
                </a:solidFill>
                <a:latin typeface="Arial"/>
                <a:ea typeface="Arial"/>
                <a:cs typeface="Arial"/>
                <a:sym typeface="Arial"/>
              </a:rPr>
              <a:t>Issue of TDS certificate before 31</a:t>
            </a:r>
            <a:r>
              <a:rPr lang="en-US" sz="1800" b="1" baseline="30000" dirty="0">
                <a:solidFill>
                  <a:schemeClr val="dk1"/>
                </a:solidFill>
                <a:latin typeface="Arial"/>
                <a:ea typeface="Arial"/>
                <a:cs typeface="Arial"/>
                <a:sym typeface="Arial"/>
              </a:rPr>
              <a:t>st</a:t>
            </a:r>
            <a:r>
              <a:rPr lang="en-US" sz="1800" b="1" dirty="0">
                <a:solidFill>
                  <a:schemeClr val="dk1"/>
                </a:solidFill>
                <a:latin typeface="Arial"/>
                <a:ea typeface="Arial"/>
                <a:cs typeface="Arial"/>
                <a:sym typeface="Arial"/>
              </a:rPr>
              <a:t> July. 2021 : </a:t>
            </a:r>
            <a:r>
              <a:rPr lang="en-US" sz="1800" dirty="0">
                <a:solidFill>
                  <a:schemeClr val="dk1"/>
                </a:solidFill>
                <a:latin typeface="Arial"/>
                <a:ea typeface="Arial"/>
                <a:cs typeface="Arial"/>
                <a:sym typeface="Arial"/>
              </a:rPr>
              <a:t>The Certificate of Tax Deducted at Source in Form No.16, required to be furnished to the employee by 15th June, 2021 under Rule 31 of the Rules, as extended to 15th July, 2021 vide Circular NO.9 of 2021 , may be furnished on or before 31</a:t>
            </a:r>
            <a:r>
              <a:rPr lang="en-US" sz="1800" baseline="30000" dirty="0">
                <a:solidFill>
                  <a:schemeClr val="dk1"/>
                </a:solidFill>
                <a:latin typeface="Arial"/>
                <a:ea typeface="Arial"/>
                <a:cs typeface="Arial"/>
                <a:sym typeface="Arial"/>
              </a:rPr>
              <a:t>st</a:t>
            </a:r>
            <a:r>
              <a:rPr lang="en-US" sz="1800" dirty="0">
                <a:solidFill>
                  <a:schemeClr val="dk1"/>
                </a:solidFill>
                <a:latin typeface="Arial"/>
                <a:ea typeface="Arial"/>
                <a:cs typeface="Arial"/>
                <a:sym typeface="Arial"/>
              </a:rPr>
              <a:t>  July. 2021.</a:t>
            </a:r>
            <a:endParaRPr dirty="0"/>
          </a:p>
          <a:p>
            <a:pPr marL="0" marR="0" lvl="0" indent="0" algn="just" rtl="0">
              <a:spcBef>
                <a:spcPts val="0"/>
              </a:spcBef>
              <a:spcAft>
                <a:spcPts val="0"/>
              </a:spcAft>
              <a:buNone/>
            </a:pPr>
            <a:endParaRPr sz="1800" dirty="0">
              <a:solidFill>
                <a:schemeClr val="dk1"/>
              </a:solidFill>
              <a:latin typeface="Arial"/>
              <a:ea typeface="Arial"/>
              <a:cs typeface="Arial"/>
              <a:sym typeface="Arial"/>
            </a:endParaRPr>
          </a:p>
          <a:p>
            <a:pPr marL="0" marR="0" lvl="0" indent="0" algn="just" rtl="0">
              <a:spcBef>
                <a:spcPts val="0"/>
              </a:spcBef>
              <a:spcAft>
                <a:spcPts val="0"/>
              </a:spcAft>
              <a:buNone/>
            </a:pPr>
            <a:r>
              <a:rPr lang="en-US" sz="1800" b="1" dirty="0">
                <a:solidFill>
                  <a:schemeClr val="dk1"/>
                </a:solidFill>
                <a:latin typeface="Arial"/>
                <a:ea typeface="Arial"/>
                <a:cs typeface="Arial"/>
                <a:sym typeface="Arial"/>
              </a:rPr>
              <a:t>Uploading of form 15G/15H 31</a:t>
            </a:r>
            <a:r>
              <a:rPr lang="en-US" sz="1800" b="1" baseline="30000" dirty="0">
                <a:solidFill>
                  <a:schemeClr val="dk1"/>
                </a:solidFill>
                <a:latin typeface="Arial"/>
                <a:ea typeface="Arial"/>
                <a:cs typeface="Arial"/>
                <a:sym typeface="Arial"/>
              </a:rPr>
              <a:t>st</a:t>
            </a:r>
            <a:r>
              <a:rPr lang="en-US" sz="1800" b="1" dirty="0">
                <a:solidFill>
                  <a:schemeClr val="dk1"/>
                </a:solidFill>
                <a:latin typeface="Arial"/>
                <a:ea typeface="Arial"/>
                <a:cs typeface="Arial"/>
                <a:sym typeface="Arial"/>
              </a:rPr>
              <a:t>  August,2021 : </a:t>
            </a:r>
            <a:r>
              <a:rPr lang="en-US" sz="1800" dirty="0">
                <a:solidFill>
                  <a:schemeClr val="dk1"/>
                </a:solidFill>
                <a:latin typeface="Arial"/>
                <a:ea typeface="Arial"/>
                <a:cs typeface="Arial"/>
                <a:sym typeface="Arial"/>
              </a:rPr>
              <a:t>Uploading of the declarations received from recipients in Form No. 15G/15H during the quarter ending on 30lh June, 2021 , which is required to be uploaded on or before 15th July,2021 , may be uploaded by 31</a:t>
            </a:r>
            <a:r>
              <a:rPr lang="en-US" sz="1800" baseline="30000" dirty="0">
                <a:solidFill>
                  <a:schemeClr val="dk1"/>
                </a:solidFill>
                <a:latin typeface="Arial"/>
                <a:ea typeface="Arial"/>
                <a:cs typeface="Arial"/>
                <a:sym typeface="Arial"/>
              </a:rPr>
              <a:t>st</a:t>
            </a:r>
            <a:r>
              <a:rPr lang="en-US" sz="1800" dirty="0">
                <a:solidFill>
                  <a:schemeClr val="dk1"/>
                </a:solidFill>
                <a:latin typeface="Arial"/>
                <a:ea typeface="Arial"/>
                <a:cs typeface="Arial"/>
                <a:sym typeface="Arial"/>
              </a:rPr>
              <a:t>  August,2021 ;</a:t>
            </a:r>
            <a:endParaRPr dirty="0"/>
          </a:p>
          <a:p>
            <a:pPr marL="0" marR="0" lvl="0" indent="0" algn="just" rtl="0">
              <a:spcBef>
                <a:spcPts val="0"/>
              </a:spcBef>
              <a:spcAft>
                <a:spcPts val="0"/>
              </a:spcAft>
              <a:buNone/>
            </a:pPr>
            <a:endParaRPr sz="1800" dirty="0">
              <a:solidFill>
                <a:schemeClr val="dk1"/>
              </a:solidFill>
              <a:latin typeface="Arial"/>
              <a:ea typeface="Arial"/>
              <a:cs typeface="Arial"/>
              <a:sym typeface="Arial"/>
            </a:endParaRPr>
          </a:p>
          <a:p>
            <a:pPr marL="0" marR="0" lvl="0" indent="0" algn="just" rtl="0">
              <a:spcBef>
                <a:spcPts val="0"/>
              </a:spcBef>
              <a:spcAft>
                <a:spcPts val="0"/>
              </a:spcAft>
              <a:buNone/>
            </a:pPr>
            <a:endParaRPr sz="1800" dirty="0">
              <a:solidFill>
                <a:schemeClr val="dk1"/>
              </a:solidFill>
              <a:latin typeface="Arial"/>
              <a:ea typeface="Arial"/>
              <a:cs typeface="Arial"/>
              <a:sym typeface="Arial"/>
            </a:endParaRPr>
          </a:p>
        </p:txBody>
      </p:sp>
    </p:spTree>
  </p:cSld>
  <p:clrMapOvr>
    <a:masterClrMapping/>
  </p:clrMapOvr>
  <p:transition>
    <p:wedg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9374100" cy="3733800"/>
          </a:xfrm>
        </p:spPr>
        <p:txBody>
          <a:bodyPr>
            <a:normAutofit fontScale="90000"/>
          </a:bodyPr>
          <a:lstStyle/>
          <a:p>
            <a:pPr algn="just"/>
            <a:r>
              <a:rPr lang="en-US" dirty="0" smtClean="0"/>
              <a:t>LOWER DEDCUTION CERTIFICATE COULD BE OBTAINED WHERE TDS REQUIRED TO BE DEDCUTED UNDER SECTION 194LBA RELATED TO THE INCOME FROM UNIT OF BUSIONESS TRUST W.E.F  1.APRIL .2023 BY WAY OF AMENDMENT IN SECTION 197</a:t>
            </a:r>
            <a:endParaRPr lang="en-US" dirty="0"/>
          </a:p>
        </p:txBody>
      </p:sp>
    </p:spTree>
    <p:extLst>
      <p:ext uri="{BB962C8B-B14F-4D97-AF65-F5344CB8AC3E}">
        <p14:creationId xmlns:p14="http://schemas.microsoft.com/office/powerpoint/2010/main" val="14127673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533400"/>
            <a:ext cx="4114800" cy="1162200"/>
          </a:xfrm>
        </p:spPr>
        <p:txBody>
          <a:bodyPr anchor="ctr"/>
          <a:lstStyle/>
          <a:p>
            <a:r>
              <a:rPr lang="en-US" dirty="0" smtClean="0"/>
              <a:t>TDS CREDIT IN THE YEAR IN EHICH INCOME OFFERED TO TAX – SECTION 155(20)</a:t>
            </a:r>
            <a:endParaRPr lang="en-US" dirty="0"/>
          </a:p>
        </p:txBody>
      </p:sp>
      <p:sp>
        <p:nvSpPr>
          <p:cNvPr id="4" name="Text Placeholder 3"/>
          <p:cNvSpPr>
            <a:spLocks noGrp="1"/>
          </p:cNvSpPr>
          <p:nvPr>
            <p:ph type="body" idx="1"/>
          </p:nvPr>
        </p:nvSpPr>
        <p:spPr>
          <a:xfrm>
            <a:off x="4419600" y="273058"/>
            <a:ext cx="7543799" cy="6356342"/>
          </a:xfrm>
        </p:spPr>
        <p:txBody>
          <a:bodyPr anchor="ctr">
            <a:noAutofit/>
          </a:bodyPr>
          <a:lstStyle/>
          <a:p>
            <a:pPr marL="225425" indent="3175" algn="just"/>
            <a:r>
              <a:rPr lang="en-US" sz="1500" dirty="0" smtClean="0"/>
              <a:t>Section 155(20</a:t>
            </a:r>
            <a:r>
              <a:rPr lang="en-US" sz="1500" dirty="0"/>
              <a:t>) Where any income has been included in the return of income furnished by an assessee under section 139 for any assessment year (herein referred to as the relevant assessment year) and tax on such income has been deducted at source and paid to the credit of the Central Government in accordance with the provisions of Chapter XVII-B in a subsequent financial year, the Assessing Officer shall, on an application made by the assessee in such form, as may be prescribed, within a period of two years from the end of the financial year in which such tax was deducted at source, amend the order of assessment or any intimation allowing credit of such tax deducted at source in the relevant assessment year, and the provisions of section 154 shall, so far as may be, apply thereto and the period of four years specified in sub-section (7) of that section shall be reckoned from the end of the financial year in which such tax has been deducted:</a:t>
            </a:r>
          </a:p>
          <a:p>
            <a:pPr marL="225425" indent="3175" algn="just"/>
            <a:r>
              <a:rPr lang="en-US" sz="1500" dirty="0" smtClean="0"/>
              <a:t>Provided that </a:t>
            </a:r>
            <a:r>
              <a:rPr lang="en-US" sz="1500" dirty="0"/>
              <a:t>the credit of such tax deducted at source shall not be allowed in any other assessment year.]</a:t>
            </a:r>
          </a:p>
          <a:p>
            <a:pPr marL="225425" indent="3175" algn="just"/>
            <a:r>
              <a:rPr lang="en-US" sz="1500" dirty="0" smtClean="0"/>
              <a:t>[Explanation</a:t>
            </a:r>
            <a:r>
              <a:rPr lang="en-US" sz="1500" dirty="0"/>
              <a:t>.—For the purposes of this section,—</a:t>
            </a:r>
          </a:p>
          <a:p>
            <a:pPr marL="225425" indent="3175" algn="just"/>
            <a:r>
              <a:rPr lang="en-US" sz="1500" dirty="0"/>
              <a:t>(a</a:t>
            </a:r>
            <a:r>
              <a:rPr lang="en-US" sz="1500" dirty="0" smtClean="0"/>
              <a:t>)"</a:t>
            </a:r>
            <a:r>
              <a:rPr lang="en-US" sz="1500" dirty="0"/>
              <a:t>additional compensation" shall have the meaning assigned to it in clause (1) of the Explanation@ to sub-section (2) of section 54;</a:t>
            </a:r>
          </a:p>
          <a:p>
            <a:pPr marL="225425" indent="3175" algn="just"/>
            <a:r>
              <a:rPr lang="en-US" sz="1500" dirty="0"/>
              <a:t>(b</a:t>
            </a:r>
            <a:r>
              <a:rPr lang="en-US" sz="1500" dirty="0" smtClean="0"/>
              <a:t>)"</a:t>
            </a:r>
            <a:r>
              <a:rPr lang="en-US" sz="1500" dirty="0"/>
              <a:t>additional consideration", in relation to the transfer of any capital asset the consideration for which was determined or approved by the Central Government or the Reserve Bank of India, means the difference between the amount of consideration for such transfer as enhanced by any court, tribunal or other authority and the amount of consideration which would have been payable if such enhancement had not been made.]</a:t>
            </a:r>
          </a:p>
        </p:txBody>
      </p:sp>
      <p:sp>
        <p:nvSpPr>
          <p:cNvPr id="5" name="Text Placeholder 4"/>
          <p:cNvSpPr>
            <a:spLocks noGrp="1"/>
          </p:cNvSpPr>
          <p:nvPr>
            <p:ph type="body" idx="2"/>
          </p:nvPr>
        </p:nvSpPr>
        <p:spPr>
          <a:xfrm>
            <a:off x="304801" y="1752600"/>
            <a:ext cx="3962400" cy="4373604"/>
          </a:xfrm>
        </p:spPr>
        <p:txBody>
          <a:bodyPr anchor="ctr">
            <a:normAutofit fontScale="85000" lnSpcReduction="10000"/>
          </a:bodyPr>
          <a:lstStyle/>
          <a:p>
            <a:pPr marL="225425" indent="3175" algn="ctr"/>
            <a:r>
              <a:rPr lang="en-US" sz="2000" dirty="0" smtClean="0"/>
              <a:t>SUB SECTION 20 </a:t>
            </a:r>
            <a:r>
              <a:rPr lang="en-US" sz="2000" dirty="0"/>
              <a:t>INSERTED  </a:t>
            </a:r>
            <a:r>
              <a:rPr lang="en-US" sz="2000" dirty="0" smtClean="0"/>
              <a:t>w.e.f.1 </a:t>
            </a:r>
            <a:r>
              <a:rPr lang="en-US" sz="2000" dirty="0"/>
              <a:t>October 2023 </a:t>
            </a:r>
            <a:endParaRPr lang="en-US" sz="2000" dirty="0" smtClean="0"/>
          </a:p>
          <a:p>
            <a:pPr marL="225425" indent="3175" algn="ctr"/>
            <a:r>
              <a:rPr lang="en-US" sz="2000" dirty="0" smtClean="0"/>
              <a:t>No relief for earlier assessment years </a:t>
            </a:r>
          </a:p>
          <a:p>
            <a:pPr marL="225425" indent="3175" algn="just"/>
            <a:r>
              <a:rPr lang="en-US" sz="2000" dirty="0" smtClean="0"/>
              <a:t>Even after processing of return or completion of assessment requested may be made to A.O to give effect of tax deposited late by the deductor but income already reported  in the ITR so as to get the benefit </a:t>
            </a:r>
            <a:r>
              <a:rPr lang="en-US" sz="2000" dirty="0"/>
              <a:t>o</a:t>
            </a:r>
            <a:r>
              <a:rPr lang="en-US" sz="2000" dirty="0" smtClean="0"/>
              <a:t>f TDS but the application must be made within 2 years form the end of F.Y in which tax was deducted  to amend in the intimation or assessment order under section 154 </a:t>
            </a:r>
          </a:p>
          <a:p>
            <a:pPr marL="225425" indent="3175" algn="ctr"/>
            <a:endParaRPr lang="en-US" sz="2000" dirty="0"/>
          </a:p>
        </p:txBody>
      </p:sp>
    </p:spTree>
    <p:extLst>
      <p:ext uri="{BB962C8B-B14F-4D97-AF65-F5344CB8AC3E}">
        <p14:creationId xmlns:p14="http://schemas.microsoft.com/office/powerpoint/2010/main" val="2457844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1" y="1905000"/>
            <a:ext cx="3405809" cy="1162200"/>
          </a:xfrm>
        </p:spPr>
        <p:txBody>
          <a:bodyPr anchor="ctr"/>
          <a:lstStyle/>
          <a:p>
            <a:pPr algn="ctr"/>
            <a:r>
              <a:rPr lang="en-US" dirty="0" smtClean="0"/>
              <a:t>Recent case laws –TDS matters</a:t>
            </a:r>
            <a:endParaRPr lang="en-US" dirty="0"/>
          </a:p>
        </p:txBody>
      </p:sp>
      <p:sp>
        <p:nvSpPr>
          <p:cNvPr id="3" name="Text Placeholder 2"/>
          <p:cNvSpPr>
            <a:spLocks noGrp="1"/>
          </p:cNvSpPr>
          <p:nvPr>
            <p:ph type="body" idx="1"/>
          </p:nvPr>
        </p:nvSpPr>
        <p:spPr>
          <a:xfrm>
            <a:off x="3200400" y="273058"/>
            <a:ext cx="8382035" cy="6584942"/>
          </a:xfrm>
        </p:spPr>
        <p:txBody>
          <a:bodyPr anchor="ctr">
            <a:normAutofit/>
          </a:bodyPr>
          <a:lstStyle/>
          <a:p>
            <a:pPr marL="225425" indent="3175" algn="just"/>
            <a:r>
              <a:rPr lang="en-US" sz="2000" b="1" dirty="0"/>
              <a:t>No penalty is leviable under section 271C on mere </a:t>
            </a:r>
            <a:r>
              <a:rPr lang="en-US" sz="2000" b="1" dirty="0" smtClean="0"/>
              <a:t>delay </a:t>
            </a:r>
            <a:r>
              <a:rPr lang="en-US" sz="2000" b="1" dirty="0"/>
              <a:t>in </a:t>
            </a:r>
            <a:r>
              <a:rPr lang="en-US" sz="2000" b="1" dirty="0" smtClean="0"/>
              <a:t>remittance of </a:t>
            </a:r>
            <a:r>
              <a:rPr lang="en-US" sz="2000" b="1" dirty="0"/>
              <a:t>TDS after deducting same by </a:t>
            </a:r>
            <a:r>
              <a:rPr lang="en-US" sz="2000" b="1" dirty="0" smtClean="0"/>
              <a:t>assessee. </a:t>
            </a:r>
            <a:r>
              <a:rPr lang="en-US" sz="2000" b="1" dirty="0"/>
              <a:t>[2023] 149 taxmann.com 144 (SC)/[2023] 293 Taxman 27 (SC)/[2023] 453 ITR </a:t>
            </a:r>
            <a:r>
              <a:rPr lang="en-US" sz="2000" b="1" dirty="0" smtClean="0"/>
              <a:t>644 (SC</a:t>
            </a:r>
            <a:r>
              <a:rPr lang="en-US" sz="2000" b="1" dirty="0"/>
              <a:t>)[10-04-2023</a:t>
            </a:r>
            <a:r>
              <a:rPr lang="en-US" sz="2000" b="1" dirty="0" smtClean="0"/>
              <a:t>]</a:t>
            </a:r>
          </a:p>
          <a:p>
            <a:pPr marL="225425" indent="3175" algn="just"/>
            <a:r>
              <a:rPr lang="en-US" sz="2000" b="1" dirty="0" smtClean="0"/>
              <a:t>Tax to deducted at the time of credit or payment – for tax deduction required the details of payee, PAN , ITR status and amount to be credited. In situation nature of exp. known but amount or payee not known tax deduction only when liabilities crystalized.</a:t>
            </a:r>
          </a:p>
          <a:p>
            <a:pPr marL="225425" indent="3175" algn="just"/>
            <a:r>
              <a:rPr lang="en-IN" sz="2000" b="1" dirty="0"/>
              <a:t>Amount paid by resident Indian end-user/distributors to non-resident computer software manufacturers/suppliers, as consideration for resale/use of computer software through EULAs/distribution agreement, is not payment of royalty for use of copyright in computer </a:t>
            </a:r>
            <a:r>
              <a:rPr lang="en-IN" sz="2000" b="1" dirty="0" smtClean="0"/>
              <a:t>software.</a:t>
            </a:r>
            <a:r>
              <a:rPr lang="en-US" sz="2000" b="1" dirty="0"/>
              <a:t> Engineering Analysis Centre of Excellence (P.) Ltd </a:t>
            </a:r>
            <a:r>
              <a:rPr lang="en-US" sz="2000" b="1" dirty="0" smtClean="0"/>
              <a:t> vs.</a:t>
            </a:r>
            <a:r>
              <a:rPr lang="en-IN" sz="2000" b="1" dirty="0"/>
              <a:t> Commissioner of </a:t>
            </a:r>
            <a:r>
              <a:rPr lang="en-IN" sz="2000" b="1" dirty="0" smtClean="0"/>
              <a:t>Income-tax </a:t>
            </a:r>
            <a:r>
              <a:rPr lang="en-IN" sz="1800" b="1" dirty="0"/>
              <a:t>[2021] 125 taxmann.com 42 (SC) </a:t>
            </a:r>
            <a:endParaRPr lang="en-US" sz="1800" dirty="0"/>
          </a:p>
          <a:p>
            <a:pPr marL="225425" indent="3175" algn="just"/>
            <a:endParaRPr lang="en-US" sz="2000" b="1" dirty="0" smtClean="0"/>
          </a:p>
        </p:txBody>
      </p:sp>
    </p:spTree>
    <p:extLst>
      <p:ext uri="{BB962C8B-B14F-4D97-AF65-F5344CB8AC3E}">
        <p14:creationId xmlns:p14="http://schemas.microsoft.com/office/powerpoint/2010/main" val="24208767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BDEFF"/>
        </a:solidFill>
        <a:effectLst/>
      </p:bgPr>
    </p:bg>
    <p:spTree>
      <p:nvGrpSpPr>
        <p:cNvPr id="1" name="Shape 774"/>
        <p:cNvGrpSpPr/>
        <p:nvPr/>
      </p:nvGrpSpPr>
      <p:grpSpPr>
        <a:xfrm>
          <a:off x="0" y="0"/>
          <a:ext cx="0" cy="0"/>
          <a:chOff x="0" y="0"/>
          <a:chExt cx="0" cy="0"/>
        </a:xfrm>
      </p:grpSpPr>
      <p:sp>
        <p:nvSpPr>
          <p:cNvPr id="775" name="Google Shape;775;p68"/>
          <p:cNvSpPr txBox="1"/>
          <p:nvPr/>
        </p:nvSpPr>
        <p:spPr>
          <a:xfrm>
            <a:off x="2057402" y="3124203"/>
            <a:ext cx="8077200" cy="2072257"/>
          </a:xfrm>
          <a:prstGeom prst="rect">
            <a:avLst/>
          </a:prstGeom>
          <a:noFill/>
          <a:ln w="76200" cap="flat" cmpd="sng">
            <a:solidFill>
              <a:schemeClr val="accent6"/>
            </a:solidFill>
            <a:prstDash val="solid"/>
            <a:round/>
            <a:headEnd type="none" w="sm" len="sm"/>
            <a:tailEnd type="none" w="sm" len="sm"/>
          </a:ln>
        </p:spPr>
        <p:txBody>
          <a:bodyPr spcFirstLastPara="1" wrap="square" lIns="86250" tIns="43125" rIns="86250" bIns="43125" anchor="t" anchorCtr="0">
            <a:spAutoFit/>
          </a:bodyPr>
          <a:lstStyle/>
          <a:p>
            <a:pPr marL="0" marR="0" lvl="0" indent="0" algn="ctr" rtl="0">
              <a:spcBef>
                <a:spcPts val="0"/>
              </a:spcBef>
              <a:spcAft>
                <a:spcPts val="0"/>
              </a:spcAft>
              <a:buNone/>
            </a:pPr>
            <a:r>
              <a:rPr lang="en-US" sz="2300" b="1" dirty="0">
                <a:solidFill>
                  <a:schemeClr val="accent5"/>
                </a:solidFill>
                <a:latin typeface="Garamond"/>
                <a:ea typeface="Garamond"/>
                <a:cs typeface="Garamond"/>
                <a:sym typeface="Garamond"/>
              </a:rPr>
              <a:t>THANK YOU </a:t>
            </a:r>
            <a:endParaRPr dirty="0">
              <a:solidFill>
                <a:schemeClr val="accent5"/>
              </a:solidFill>
            </a:endParaRPr>
          </a:p>
          <a:p>
            <a:pPr marL="0" marR="0" lvl="0" indent="0" algn="ctr" rtl="0">
              <a:spcBef>
                <a:spcPts val="0"/>
              </a:spcBef>
              <a:spcAft>
                <a:spcPts val="0"/>
              </a:spcAft>
              <a:buNone/>
            </a:pPr>
            <a:r>
              <a:rPr lang="en-US" sz="2300" b="1" dirty="0">
                <a:solidFill>
                  <a:schemeClr val="accent5"/>
                </a:solidFill>
                <a:latin typeface="Garamond"/>
                <a:ea typeface="Garamond"/>
                <a:cs typeface="Garamond"/>
                <a:sym typeface="Garamond"/>
              </a:rPr>
              <a:t>CA PP SINGH </a:t>
            </a:r>
            <a:endParaRPr dirty="0">
              <a:solidFill>
                <a:schemeClr val="accent5"/>
              </a:solidFill>
            </a:endParaRPr>
          </a:p>
          <a:p>
            <a:pPr marL="0" marR="0" lvl="0" indent="0" algn="ctr" rtl="0">
              <a:spcBef>
                <a:spcPts val="0"/>
              </a:spcBef>
              <a:spcAft>
                <a:spcPts val="0"/>
              </a:spcAft>
              <a:buNone/>
            </a:pPr>
            <a:r>
              <a:rPr lang="en-US" sz="2300" b="1" dirty="0">
                <a:solidFill>
                  <a:schemeClr val="accent5"/>
                </a:solidFill>
                <a:latin typeface="Garamond"/>
                <a:ea typeface="Garamond"/>
                <a:cs typeface="Garamond"/>
                <a:sym typeface="Garamond"/>
              </a:rPr>
              <a:t>Contact details for any issue/clarification </a:t>
            </a:r>
            <a:r>
              <a:rPr lang="en-US" sz="3000" b="1" dirty="0">
                <a:solidFill>
                  <a:schemeClr val="accent5"/>
                </a:solidFill>
                <a:latin typeface="Garamond"/>
                <a:ea typeface="Garamond"/>
                <a:cs typeface="Garamond"/>
                <a:sym typeface="Garamond"/>
              </a:rPr>
              <a:t>9711521060,9871229590</a:t>
            </a:r>
            <a:endParaRPr dirty="0">
              <a:solidFill>
                <a:schemeClr val="accent5"/>
              </a:solidFill>
            </a:endParaRPr>
          </a:p>
          <a:p>
            <a:pPr marL="0" marR="0" lvl="0" indent="0" algn="ctr" rtl="0">
              <a:spcBef>
                <a:spcPts val="0"/>
              </a:spcBef>
              <a:spcAft>
                <a:spcPts val="0"/>
              </a:spcAft>
              <a:buNone/>
            </a:pPr>
            <a:r>
              <a:rPr lang="en-US" sz="3000" b="1" dirty="0">
                <a:solidFill>
                  <a:schemeClr val="accent5"/>
                </a:solidFill>
                <a:latin typeface="Garamond"/>
                <a:ea typeface="Garamond"/>
                <a:cs typeface="Garamond"/>
                <a:sym typeface="Garamond"/>
              </a:rPr>
              <a:t>cappsingh@gmail.com</a:t>
            </a:r>
            <a:endParaRPr dirty="0">
              <a:solidFill>
                <a:schemeClr val="accent5"/>
              </a:solidFill>
            </a:endParaRPr>
          </a:p>
        </p:txBody>
      </p:sp>
      <p:pic>
        <p:nvPicPr>
          <p:cNvPr id="776" name="Google Shape;776;p68" descr="See the source image"/>
          <p:cNvPicPr preferRelativeResize="0"/>
          <p:nvPr/>
        </p:nvPicPr>
        <p:blipFill rotWithShape="1">
          <a:blip r:embed="rId3">
            <a:alphaModFix/>
          </a:blip>
          <a:srcRect/>
          <a:stretch/>
        </p:blipFill>
        <p:spPr>
          <a:xfrm>
            <a:off x="1524001" y="1103088"/>
            <a:ext cx="9144000" cy="18614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lin ang="5400012" scaled="0"/>
        </a:gradFill>
        <a:effectLst/>
      </p:bgPr>
    </p:bg>
    <p:spTree>
      <p:nvGrpSpPr>
        <p:cNvPr id="1" name="Shape 342"/>
        <p:cNvGrpSpPr/>
        <p:nvPr/>
      </p:nvGrpSpPr>
      <p:grpSpPr>
        <a:xfrm>
          <a:off x="0" y="0"/>
          <a:ext cx="0" cy="0"/>
          <a:chOff x="0" y="0"/>
          <a:chExt cx="0" cy="0"/>
        </a:xfrm>
      </p:grpSpPr>
      <p:sp>
        <p:nvSpPr>
          <p:cNvPr id="343" name="Google Shape;343;g29ccbcb359d_0_6"/>
          <p:cNvSpPr txBox="1">
            <a:spLocks noGrp="1"/>
          </p:cNvSpPr>
          <p:nvPr>
            <p:ph type="title"/>
          </p:nvPr>
        </p:nvSpPr>
        <p:spPr>
          <a:xfrm>
            <a:off x="1738400" y="798100"/>
            <a:ext cx="4574100" cy="2653500"/>
          </a:xfrm>
          <a:prstGeom prst="rect">
            <a:avLst/>
          </a:prstGeom>
        </p:spPr>
        <p:txBody>
          <a:bodyPr spcFirstLastPara="1" wrap="square" lIns="121900" tIns="121900" rIns="121900" bIns="121900" anchor="t" anchorCtr="0">
            <a:normAutofit/>
          </a:bodyPr>
          <a:lstStyle/>
          <a:p>
            <a:pPr lvl="0"/>
            <a:r>
              <a:rPr lang="en-US" dirty="0" smtClean="0"/>
              <a:t>New section 194BA </a:t>
            </a:r>
            <a:r>
              <a:rPr lang="en-US" dirty="0"/>
              <a:t>Winnings from online games.</a:t>
            </a:r>
            <a:endParaRPr dirty="0"/>
          </a:p>
        </p:txBody>
      </p:sp>
      <p:sp>
        <p:nvSpPr>
          <p:cNvPr id="344" name="Google Shape;344;g29ccbcb359d_0_6"/>
          <p:cNvSpPr txBox="1">
            <a:spLocks noGrp="1"/>
          </p:cNvSpPr>
          <p:nvPr>
            <p:ph type="subTitle" idx="1"/>
          </p:nvPr>
        </p:nvSpPr>
        <p:spPr>
          <a:xfrm>
            <a:off x="1738400" y="3657604"/>
            <a:ext cx="4574100" cy="9681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dirty="0" smtClean="0"/>
              <a:t>Rate of tax under section 115BBJ</a:t>
            </a:r>
            <a:endParaRPr dirty="0"/>
          </a:p>
        </p:txBody>
      </p:sp>
      <p:sp>
        <p:nvSpPr>
          <p:cNvPr id="345" name="Google Shape;345;g29ccbcb359d_0_6"/>
          <p:cNvSpPr txBox="1">
            <a:spLocks noGrp="1"/>
          </p:cNvSpPr>
          <p:nvPr>
            <p:ph type="body" idx="2"/>
          </p:nvPr>
        </p:nvSpPr>
        <p:spPr>
          <a:xfrm>
            <a:off x="6538266" y="881333"/>
            <a:ext cx="5501334" cy="5824267"/>
          </a:xfrm>
          <a:prstGeom prst="rect">
            <a:avLst/>
          </a:prstGeom>
        </p:spPr>
        <p:txBody>
          <a:bodyPr spcFirstLastPara="1" wrap="square" lIns="121900" tIns="121900" rIns="121900" bIns="121900" anchor="ctr" anchorCtr="0">
            <a:normAutofit/>
          </a:bodyPr>
          <a:lstStyle/>
          <a:p>
            <a:pPr marL="0" lvl="0" indent="0" algn="just">
              <a:spcAft>
                <a:spcPts val="1600"/>
              </a:spcAft>
              <a:buNone/>
            </a:pPr>
            <a:r>
              <a:rPr lang="en-US" sz="1400" i="1" dirty="0"/>
              <a:t>A</a:t>
            </a:r>
            <a:r>
              <a:rPr lang="en-US" sz="1400" i="1" dirty="0" smtClean="0"/>
              <a:t>ny </a:t>
            </a:r>
            <a:r>
              <a:rPr lang="en-US" sz="1400" i="1" dirty="0"/>
              <a:t>person responsible for paying to any person any income by way of winnings from any online game during the financial year shall deduct income-tax on the </a:t>
            </a:r>
            <a:r>
              <a:rPr lang="en-US" sz="1400" b="1" i="1" dirty="0"/>
              <a:t>net winnings</a:t>
            </a:r>
            <a:r>
              <a:rPr lang="en-US" sz="1400" i="1" dirty="0"/>
              <a:t> in his user </a:t>
            </a:r>
            <a:r>
              <a:rPr lang="en-US" sz="1400" i="1" dirty="0" smtClean="0"/>
              <a:t>account.</a:t>
            </a:r>
          </a:p>
          <a:p>
            <a:pPr marL="0" lvl="0" indent="0" algn="just">
              <a:spcAft>
                <a:spcPts val="1600"/>
              </a:spcAft>
              <a:buNone/>
            </a:pPr>
            <a:r>
              <a:rPr lang="en-US" sz="1400" i="1" dirty="0" smtClean="0"/>
              <a:t>THRESOLD LIMIT: NO THRESOLD LIMIT</a:t>
            </a:r>
          </a:p>
          <a:p>
            <a:pPr marL="0" lvl="0" indent="0" algn="just">
              <a:spcAft>
                <a:spcPts val="1600"/>
              </a:spcAft>
              <a:buNone/>
            </a:pPr>
            <a:r>
              <a:rPr lang="en-US" sz="1400" i="1" dirty="0" smtClean="0"/>
              <a:t> </a:t>
            </a:r>
            <a:r>
              <a:rPr lang="en-US" sz="1400" i="1" dirty="0"/>
              <a:t> </a:t>
            </a:r>
            <a:r>
              <a:rPr lang="en-US" sz="1400" i="1" dirty="0" smtClean="0"/>
              <a:t>RTAE OF TDS:  RATE IN FORCE.. w.e.f </a:t>
            </a:r>
            <a:r>
              <a:rPr lang="en-US" sz="1400" i="1" dirty="0"/>
              <a:t>01.07.2023, </a:t>
            </a:r>
            <a:r>
              <a:rPr lang="en-US" sz="1400" i="1" dirty="0" smtClean="0"/>
              <a:t> rate of TDS @ </a:t>
            </a:r>
            <a:r>
              <a:rPr lang="en-US" sz="1400" i="1" dirty="0"/>
              <a:t>30% on the net winning in the user accounts</a:t>
            </a:r>
            <a:endParaRPr lang="en-US" sz="1400" i="1" dirty="0" smtClean="0"/>
          </a:p>
          <a:p>
            <a:pPr marL="0" lvl="0" indent="0" algn="just">
              <a:spcAft>
                <a:spcPts val="1600"/>
              </a:spcAft>
              <a:buNone/>
            </a:pPr>
            <a:r>
              <a:rPr lang="en-US" sz="1400" i="1" dirty="0"/>
              <a:t>In a case where the net winnings are wholly in kind or partly in cash, and partly in kind but the part in cash is not sufficient to meet the liability of deduction of tax in respect of whole of the net winnings, the person responsible for paying shall, before releasing the winnings, ensure that tax has been paid in respect of the net winnings</a:t>
            </a:r>
            <a:r>
              <a:rPr lang="en-US" sz="1400" i="1" dirty="0" smtClean="0"/>
              <a:t>.</a:t>
            </a:r>
          </a:p>
          <a:p>
            <a:pPr marL="0" lvl="0" indent="0" algn="just">
              <a:spcAft>
                <a:spcPts val="1600"/>
              </a:spcAft>
              <a:buNone/>
            </a:pPr>
            <a:r>
              <a:rPr lang="en-US" sz="1400" i="1" dirty="0"/>
              <a:t>computer resource", "internet" and "online game" shall have the meanings respectively assigned to them in section 115BBJ</a:t>
            </a:r>
            <a:endParaRPr lang="en-US" sz="1400" i="1" dirty="0" smtClean="0"/>
          </a:p>
          <a:p>
            <a:pPr marL="0" lvl="0" indent="0" algn="just">
              <a:spcAft>
                <a:spcPts val="1600"/>
              </a:spcAft>
              <a:buNone/>
            </a:pPr>
            <a:r>
              <a:rPr lang="en-US" sz="1400" i="1" dirty="0"/>
              <a:t>user account" means account of a user registered with an online gaming </a:t>
            </a:r>
            <a:r>
              <a:rPr lang="en-US" sz="1400" i="1" dirty="0" smtClean="0"/>
              <a:t>intermediary</a:t>
            </a:r>
            <a:r>
              <a:rPr lang="en-US" sz="1400" dirty="0" smtClean="0"/>
              <a:t>.</a:t>
            </a:r>
            <a:endParaRPr lang="en-US" sz="1400" i="1" dirty="0" smtClean="0"/>
          </a:p>
        </p:txBody>
      </p:sp>
    </p:spTree>
    <p:extLst>
      <p:ext uri="{BB962C8B-B14F-4D97-AF65-F5344CB8AC3E}">
        <p14:creationId xmlns:p14="http://schemas.microsoft.com/office/powerpoint/2010/main" val="649945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29ccbcb359d_0_6"/>
          <p:cNvSpPr txBox="1">
            <a:spLocks noGrp="1"/>
          </p:cNvSpPr>
          <p:nvPr>
            <p:ph type="title"/>
          </p:nvPr>
        </p:nvSpPr>
        <p:spPr>
          <a:xfrm>
            <a:off x="1738400" y="798100"/>
            <a:ext cx="4574100" cy="2653500"/>
          </a:xfrm>
          <a:prstGeom prst="rect">
            <a:avLst/>
          </a:prstGeom>
        </p:spPr>
        <p:txBody>
          <a:bodyPr spcFirstLastPara="1" wrap="square" lIns="121900" tIns="121900" rIns="121900" bIns="121900" anchor="t" anchorCtr="0">
            <a:normAutofit/>
          </a:bodyPr>
          <a:lstStyle/>
          <a:p>
            <a:pPr lvl="0"/>
            <a:r>
              <a:rPr lang="en-US" dirty="0"/>
              <a:t>Amendment in section </a:t>
            </a:r>
            <a:r>
              <a:rPr lang="en-US" dirty="0" smtClean="0"/>
              <a:t>194BB </a:t>
            </a:r>
            <a:r>
              <a:rPr lang="en-US" dirty="0"/>
              <a:t>winning </a:t>
            </a:r>
            <a:r>
              <a:rPr lang="en-US" dirty="0" smtClean="0"/>
              <a:t>from horse </a:t>
            </a:r>
            <a:r>
              <a:rPr lang="en-US" dirty="0"/>
              <a:t>race.</a:t>
            </a:r>
            <a:endParaRPr dirty="0"/>
          </a:p>
        </p:txBody>
      </p:sp>
      <p:sp>
        <p:nvSpPr>
          <p:cNvPr id="345" name="Google Shape;345;g29ccbcb359d_0_6"/>
          <p:cNvSpPr txBox="1">
            <a:spLocks noGrp="1"/>
          </p:cNvSpPr>
          <p:nvPr>
            <p:ph type="body" idx="2"/>
          </p:nvPr>
        </p:nvSpPr>
        <p:spPr>
          <a:xfrm>
            <a:off x="6538267" y="881333"/>
            <a:ext cx="4574100" cy="5160900"/>
          </a:xfrm>
          <a:prstGeom prst="rect">
            <a:avLst/>
          </a:prstGeom>
        </p:spPr>
        <p:txBody>
          <a:bodyPr spcFirstLastPara="1" wrap="square" lIns="121900" tIns="121900" rIns="121900" bIns="121900" anchor="t" anchorCtr="0">
            <a:normAutofit/>
          </a:bodyPr>
          <a:lstStyle/>
          <a:p>
            <a:pPr marL="0" lvl="0" indent="0" algn="l" rtl="0">
              <a:spcBef>
                <a:spcPts val="0"/>
              </a:spcBef>
              <a:spcAft>
                <a:spcPts val="1600"/>
              </a:spcAft>
              <a:buNone/>
            </a:pPr>
            <a:r>
              <a:rPr lang="en-US" dirty="0" smtClean="0"/>
              <a:t>Earlier </a:t>
            </a:r>
            <a:r>
              <a:rPr lang="en-US" dirty="0"/>
              <a:t>t</a:t>
            </a:r>
            <a:r>
              <a:rPr lang="en-US" dirty="0" smtClean="0"/>
              <a:t>he  threshold  limit of ten thousand per transaction  now the threshold limit  Rs10,000 in aggregate for the F.Y 2023-2024.</a:t>
            </a:r>
          </a:p>
        </p:txBody>
      </p:sp>
    </p:spTree>
    <p:extLst>
      <p:ext uri="{BB962C8B-B14F-4D97-AF65-F5344CB8AC3E}">
        <p14:creationId xmlns:p14="http://schemas.microsoft.com/office/powerpoint/2010/main" val="2035784263"/>
      </p:ext>
    </p:extLst>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12580</Words>
  <Application>Microsoft Office PowerPoint</Application>
  <PresentationFormat>Custom</PresentationFormat>
  <Paragraphs>841</Paragraphs>
  <Slides>75</Slides>
  <Notes>68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75</vt:i4>
      </vt:variant>
    </vt:vector>
  </HeadingPairs>
  <TitlesOfParts>
    <vt:vector size="88" baseType="lpstr">
      <vt:lpstr>Arial</vt:lpstr>
      <vt:lpstr>Garamond</vt:lpstr>
      <vt:lpstr>Calibri</vt:lpstr>
      <vt:lpstr>Maven Pro</vt:lpstr>
      <vt:lpstr>华文细黑</vt:lpstr>
      <vt:lpstr>Noto Sans Symbols</vt:lpstr>
      <vt:lpstr>Times New Roman</vt:lpstr>
      <vt:lpstr>Nunito</vt:lpstr>
      <vt:lpstr>Courier New</vt:lpstr>
      <vt:lpstr>Open Sans</vt:lpstr>
      <vt:lpstr>Bookman Old Style</vt:lpstr>
      <vt:lpstr>Twentieth Century</vt:lpstr>
      <vt:lpstr>Momentum</vt:lpstr>
      <vt:lpstr>PowerPoint Presentation</vt:lpstr>
      <vt:lpstr>  CA PP SINGH.  B.SC(H), CA, CS, LLB, LLM(P) CONTACT NO. +91-9711521060, 9871229590 cappsingh@gmail.com  </vt:lpstr>
      <vt:lpstr>PowerPoint Presentation</vt:lpstr>
      <vt:lpstr>CONTENTS </vt:lpstr>
      <vt:lpstr>PowerPoint Presentation</vt:lpstr>
      <vt:lpstr>Amendment in section 193 Interest on specified securities such as listed securities in dematerialized form</vt:lpstr>
      <vt:lpstr>Amendment in section 194B winning from lottery , crossword puzzle etc.</vt:lpstr>
      <vt:lpstr>New section 194BA Winnings from online games.</vt:lpstr>
      <vt:lpstr>Amendment in section 194BB winning from horse race.</vt:lpstr>
      <vt:lpstr>New section 196A Income in respect of units of non-residents</vt:lpstr>
      <vt:lpstr>Section 192A Payment of accumulated balance due to an employee</vt:lpstr>
      <vt:lpstr>PowerPoint Presentation</vt:lpstr>
      <vt:lpstr>PowerPoint Presentation</vt:lpstr>
      <vt:lpstr>Non applicability  of new section:</vt:lpstr>
      <vt:lpstr>Amendment in the definition of Specified Person  </vt:lpstr>
      <vt:lpstr>PowerPoint Presentation</vt:lpstr>
      <vt:lpstr>PowerPoint Presentation</vt:lpstr>
      <vt:lpstr>How to check limit of ₹ 50000/- TDS and TCS?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Amendment in section 206 C (1G)</vt:lpstr>
      <vt:lpstr>PowerPoint Presentation</vt:lpstr>
      <vt:lpstr>PowerPoint Presentation</vt:lpstr>
      <vt:lpstr>PowerPoint Presentation</vt:lpstr>
      <vt:lpstr>PowerPoint Presentation</vt:lpstr>
      <vt:lpstr>S-194 Q Vs. 206( 1H)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 of section 194Q and 206C(1H)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194 R TDS on benefit or perquisite in respect of business or profession.</vt:lpstr>
      <vt:lpstr>PowerPoint Presentation</vt:lpstr>
      <vt:lpstr>Amendment in the definition of Specified Person in section 206CCA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LOWER DEDCUTION CERTIFICATE COULD BE OBTAINED WHERE TDS REQUIRED TO BE DEDCUTED UNDER SECTION 194LBA RELATED TO THE INCOME FROM UNIT OF BUSIONESS TRUST W.E.F  1.APRIL .2023 BY WAY OF AMENDMENT IN SECTION 197</vt:lpstr>
      <vt:lpstr>TDS CREDIT IN THE YEAR IN EHICH INCOME OFFERED TO TAX – SECTION 155(20)</vt:lpstr>
      <vt:lpstr>Recent case laws –TDS matters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CAPPSINGH</dc:creator>
  <cp:lastModifiedBy>PPSINGH</cp:lastModifiedBy>
  <cp:revision>34</cp:revision>
  <dcterms:created xsi:type="dcterms:W3CDTF">2021-06-09T15:13:33Z</dcterms:created>
  <dcterms:modified xsi:type="dcterms:W3CDTF">2023-11-28T12:05:07Z</dcterms:modified>
</cp:coreProperties>
</file>